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воспитанников, имеющих статус "ребенок-инвалид", посещавших дошкольные образовательные организации Свердловской области в </a:t>
            </a:r>
            <a:r>
              <a:rPr lang="ru-RU" dirty="0" smtClean="0"/>
              <a:t>2018 году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воспитанников, имеющих статус "ребенок-инвалид", посещавших дошкольные образовательные организации Свердловской области в 2018 году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 год</c:v>
                </c:pt>
                <c:pt idx="1">
                  <c:v>2 года</c:v>
                </c:pt>
                <c:pt idx="2">
                  <c:v>3 года</c:v>
                </c:pt>
                <c:pt idx="3">
                  <c:v>4 года</c:v>
                </c:pt>
                <c:pt idx="4">
                  <c:v>5 лет</c:v>
                </c:pt>
                <c:pt idx="5">
                  <c:v>6 лет</c:v>
                </c:pt>
                <c:pt idx="6">
                  <c:v>7 лет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177</c:v>
                </c:pt>
                <c:pt idx="2">
                  <c:v>385</c:v>
                </c:pt>
                <c:pt idx="3">
                  <c:v>546</c:v>
                </c:pt>
                <c:pt idx="4">
                  <c:v>650</c:v>
                </c:pt>
                <c:pt idx="5">
                  <c:v>811</c:v>
                </c:pt>
                <c:pt idx="6">
                  <c:v>436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F73C1F-E2AD-45CF-9CB6-28E23BAAE882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D05A9D-626D-42B0-96CA-26B5B2A24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еч\Desktop\РРЦ РАС\оформление\герб СО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638794" cy="14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еч\Desktop\РРЦ РАС\оформление\эмблема с карандашами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1448790" cy="13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еч\Desktop\РРЦ РАС\оформление\логотип РРЦ (1)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1448790" cy="14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560840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необходимых условий реализации АООП для обучающихся с РАС в образовательной организации. Использование поведенческого подхода в комплексном сопровождении детей с РАС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7406640" cy="744488"/>
          </a:xfrm>
        </p:spPr>
        <p:txBody>
          <a:bodyPr/>
          <a:lstStyle/>
          <a:p>
            <a:r>
              <a:rPr lang="ru-RU" dirty="0" smtClean="0"/>
              <a:t>Костюк А. В., к.п.н., доцент </a:t>
            </a:r>
            <a:r>
              <a:rPr lang="ru-RU" dirty="0" err="1" smtClean="0"/>
              <a:t>УрГПУг</a:t>
            </a:r>
            <a:r>
              <a:rPr lang="ru-RU" dirty="0" smtClean="0"/>
              <a:t>. Екатеринбург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Разнообразные сенсорные раздражители, которые встречаются в обычной жизни, а не в специально организованной среде. Ребенок обучается социально одобряемым способом реагировать на данные раздражители.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Повышенная сенсорная нагрузка (много детей, шум, много зрительных раздражителей), что может спровоцировать сенсорную перегрузку и, соответственно, нежелательное поведение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Возможность копировать поведение сверстников при наличии навыка повторения за сверстниками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Сверстники могут копировать нежелательное поведение любого другого ребенка, в том числе и ребенка с РАС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Ребенок часто приобретает опыт первых дружеских взаимоотношений. Сверстники без аутизма более гибко реагируют на поведение ребенка с РАС. И ребенок часто начинает обучаться сам по себе, как обычный ребенок.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Ребенок с РАС может стать изгоем в группе из-за своего необычного поведения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/>
                <a:ea typeface="Calibri"/>
                <a:cs typeface="Times New Roman"/>
              </a:rPr>
              <a:t>Плюсы и минусы при обучении и воспитании ребенка с РАС в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общеразвивающей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группе ДОУ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/ обычном классе для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ребенка с РАС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Сопровождающему предусмотреть место, где можно ребенку передохнуть и «переключиться».</a:t>
            </a:r>
          </a:p>
          <a:p>
            <a:r>
              <a:rPr lang="ru-RU" dirty="0" smtClean="0"/>
              <a:t>Планировать временные «паузы» в течение дня, когда </a:t>
            </a:r>
            <a:r>
              <a:rPr lang="ru-RU" dirty="0" err="1" smtClean="0"/>
              <a:t>аутичный</a:t>
            </a:r>
            <a:r>
              <a:rPr lang="ru-RU" dirty="0" smtClean="0"/>
              <a:t> ребенок может побыть один.</a:t>
            </a:r>
          </a:p>
          <a:p>
            <a:r>
              <a:rPr lang="ru-RU" dirty="0" smtClean="0"/>
              <a:t>Планировать пребывание </a:t>
            </a:r>
            <a:r>
              <a:rPr lang="ru-RU" dirty="0" smtClean="0"/>
              <a:t>среди сверстников </a:t>
            </a:r>
            <a:r>
              <a:rPr lang="ru-RU" dirty="0" smtClean="0"/>
              <a:t>на </a:t>
            </a:r>
            <a:r>
              <a:rPr lang="ru-RU" dirty="0" smtClean="0"/>
              <a:t>неполный день или неполную неделю</a:t>
            </a:r>
          </a:p>
          <a:p>
            <a:r>
              <a:rPr lang="ru-RU" dirty="0" smtClean="0"/>
              <a:t>Для ребенка с РАС необходимо постоянно совершенствовать навык повторения за сверстниками (в том числе, что можно и что не нужно повторять).</a:t>
            </a:r>
          </a:p>
          <a:p>
            <a:r>
              <a:rPr lang="ru-RU" dirty="0" smtClean="0"/>
              <a:t>Обычные дети живут обычной жизнью и тоже могут повторять нежелательное поведение любого сверстника и взрослого. Так, всем известны случаи возникновения </a:t>
            </a:r>
            <a:r>
              <a:rPr lang="ru-RU" dirty="0" err="1" smtClean="0"/>
              <a:t>заикливой</a:t>
            </a:r>
            <a:r>
              <a:rPr lang="ru-RU" dirty="0" smtClean="0"/>
              <a:t> речи у части детей в группе, когда там появляется заикающийся ребенок (по подражанию). Педагоги выстраивают стратегию становления детского коллектива, обучая детей своим примером реагировать на нежелательное поведение ребенка с РАС, предупреждать нежелательное поведение, и в то же время делать так, чтобы ребенок не стал игнорируемым.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с «минусами»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дошкольном и младшем школьном возрасте отношение сверстников к ребенку зависит от того, какую позицию занимает педагог. Поэтому приходится разъяснять детям причины поведения, что оно значит</a:t>
            </a:r>
            <a:r>
              <a:rPr lang="ru-RU" dirty="0" smtClean="0"/>
              <a:t>. </a:t>
            </a:r>
            <a:r>
              <a:rPr lang="ru-RU" dirty="0" smtClean="0"/>
              <a:t>И, кроме того, необходимо постоянно наблюдать и учить ребенка с РАС социальным проявлениям своих эмоций.</a:t>
            </a:r>
          </a:p>
          <a:p>
            <a:r>
              <a:rPr lang="ru-RU" dirty="0" smtClean="0"/>
              <a:t>Педагог, как и с обычными детьми, подчеркивает «сильные стороны» ребенка с РАС. Например, Макс знает много английских слов и умеет </a:t>
            </a:r>
            <a:r>
              <a:rPr lang="ru-RU" dirty="0" smtClean="0"/>
              <a:t>быстро читать</a:t>
            </a:r>
            <a:r>
              <a:rPr lang="ru-RU" dirty="0" smtClean="0"/>
              <a:t>. Тогда дети знают Макса, как мальчика, который умеет читать и знает английские слова, и знают о том, что его надо учить играть и красиво говорить. А не мальчика с аутизмом.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с «минусами»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2057400"/>
            <a:ext cx="7344816" cy="43239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У педагогов появляется стимул к профессиональному развитию, что снижает эмоциональное выгорание.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Возрастает эмоциональная нагрузка на педагога, требуется много внимания и постоянный анализ ситуации.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 Дети обучаются заботиться о своем сверстнике, который отличается от них. У </a:t>
            </a:r>
            <a:r>
              <a:rPr lang="ru-RU" dirty="0" smtClean="0"/>
              <a:t>педагога появляются помощники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Педагог вынужден </a:t>
            </a:r>
            <a:r>
              <a:rPr lang="ru-RU" dirty="0" smtClean="0"/>
              <a:t>будет уделять много внимания одному ребенку, а в группе много детей. Такое опасение вполне обоснованно.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Как бы банально не звучало, но дети из групп, где есть дети с ОВЗ, более толерантны и умеют дружить не по «внешним» признакам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/>
                <a:ea typeface="Calibri"/>
                <a:cs typeface="Times New Roman"/>
              </a:rPr>
              <a:t>Плюсы и минусы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для педагогов и сверстников при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обучении и воспитании ребенка с РАС в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общеразвивающей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группе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ДОУ или обычном классе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Возможно предусмотреть время педагогу для работы с психологом ДОУ, т.к. помощь психолога важна не только для детей, но и для педагогов.</a:t>
            </a:r>
          </a:p>
          <a:p>
            <a:r>
              <a:rPr lang="ru-RU" dirty="0" smtClean="0"/>
              <a:t>Наличие ассистента-помощника у ребенка с РАС позволяет воспитателю качественно выполнять свои рабочие обязанности и внимательно относиться ко всем детям.</a:t>
            </a:r>
          </a:p>
          <a:p>
            <a:r>
              <a:rPr lang="ru-RU" dirty="0" smtClean="0"/>
              <a:t> 2012 году Центр по контролю за заболеваемостью в США рапортовал в среднем об 1 случае аутизма на каждые 88 детей. В настоящее время говорят о 1 случае на каждые 68 детей, поэтому вероятность взаимодействия обычных детей с </a:t>
            </a:r>
            <a:r>
              <a:rPr lang="ru-RU" dirty="0" err="1" smtClean="0"/>
              <a:t>аутичным</a:t>
            </a:r>
            <a:r>
              <a:rPr lang="ru-RU" dirty="0" smtClean="0"/>
              <a:t> ребенком высока: на детской площадке, в гостях, в кино, в кафе, в игровой комнате и т.д. Дети, которые постоянно контактируют с  детьми с ОВЗ, начинают видеть не отклонения, а просто других детей, т.е. просто Ваню, Петю, Машу.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обучение </a:t>
            </a:r>
            <a:r>
              <a:rPr lang="ru-RU" dirty="0" err="1" smtClean="0"/>
              <a:t>тьютора</a:t>
            </a:r>
            <a:r>
              <a:rPr lang="ru-RU" dirty="0" smtClean="0"/>
              <a:t> (ассистента),</a:t>
            </a:r>
          </a:p>
          <a:p>
            <a:r>
              <a:rPr lang="ru-RU" dirty="0" smtClean="0"/>
              <a:t>обучение педагогов группы и садика: поддержка со стороны педагогов и администрации,</a:t>
            </a:r>
          </a:p>
          <a:p>
            <a:r>
              <a:rPr lang="ru-RU" dirty="0" smtClean="0"/>
              <a:t>анализ среды группы и соотнесение ее с возможностями ребенка,</a:t>
            </a:r>
          </a:p>
          <a:p>
            <a:r>
              <a:rPr lang="ru-RU" dirty="0" smtClean="0"/>
              <a:t>программа / план сопровождения ребенка (АВА-терапия),</a:t>
            </a:r>
          </a:p>
          <a:p>
            <a:r>
              <a:rPr lang="ru-RU" dirty="0" smtClean="0"/>
              <a:t>курирование реализации программы / плана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сопровождение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Прикладной анализ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рекомендован в качестве эффективной работы с детьми с РАС,</a:t>
            </a:r>
          </a:p>
          <a:p>
            <a:r>
              <a:rPr lang="ru-RU" dirty="0" smtClean="0"/>
              <a:t>требует специфического обучения педагогов, психологов,</a:t>
            </a:r>
          </a:p>
          <a:p>
            <a:r>
              <a:rPr lang="ru-RU" dirty="0" smtClean="0"/>
              <a:t>в первую очередь, анализ,</a:t>
            </a:r>
          </a:p>
          <a:p>
            <a:r>
              <a:rPr lang="ru-RU" dirty="0" smtClean="0"/>
              <a:t>планирование и осуществление индивидуального вмешательства,</a:t>
            </a:r>
          </a:p>
          <a:p>
            <a:r>
              <a:rPr lang="ru-RU" dirty="0" smtClean="0"/>
              <a:t>постоянный мониторинг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Участвуют все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ФЗ РФ от 29.12.2012 г. № 273-ФЗ  «Об образовании в Российской Федерации»</a:t>
            </a:r>
          </a:p>
          <a:p>
            <a:r>
              <a:rPr lang="ru-RU" dirty="0" smtClean="0"/>
              <a:t>ФГОС НОО ОВЗ//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19 декабря 2014 г. № 1598</a:t>
            </a:r>
          </a:p>
          <a:p>
            <a:r>
              <a:rPr lang="ru-RU" dirty="0" smtClean="0"/>
              <a:t>Письмо Министерства образования и науки РФ от 11 марта 2016 г. № ВК-452/07 "О введении ФГОС ОВЗ"</a:t>
            </a:r>
          </a:p>
          <a:p>
            <a:r>
              <a:rPr lang="ru-RU" dirty="0" smtClean="0"/>
              <a:t>Письмо Министерства образования и науки </a:t>
            </a:r>
            <a:r>
              <a:rPr lang="ru-RU" dirty="0" err="1" smtClean="0"/>
              <a:t>РФот</a:t>
            </a:r>
            <a:r>
              <a:rPr lang="ru-RU" dirty="0" smtClean="0"/>
              <a:t> 20.02.2017 г. № 07-818 «О направлении методических рекомендаций по вопросам организации образования в рамках внедрения ФГОС  ОВЗ»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7499350" cy="1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2048272" cy="23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499350" cy="20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Картинки по запросу ресурсный класс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3764493" cy="280831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2048272" cy="23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Условия эффективного психолого-педагогического сопровождения реализации АООП для обучающего с РАС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Качественное определение специальных условий для получения образования на ПМПК – </a:t>
            </a:r>
            <a:r>
              <a:rPr lang="ru-RU" b="1" dirty="0" smtClean="0"/>
              <a:t>специалисты ПМПК должны владеть базовыми знаниями и умениями в прикладном анализе поведения, навыками коммуникации с родителями и сопровождающими ребенка с РАС</a:t>
            </a:r>
          </a:p>
          <a:p>
            <a:pPr fontAlgn="base"/>
            <a:r>
              <a:rPr lang="ru-RU" dirty="0" smtClean="0"/>
              <a:t>2. Наличие в образовательной организации </a:t>
            </a:r>
            <a:r>
              <a:rPr lang="ru-RU" dirty="0" err="1" smtClean="0"/>
              <a:t>психолого-медико-педагогического</a:t>
            </a:r>
            <a:r>
              <a:rPr lang="ru-RU" dirty="0" smtClean="0"/>
              <a:t> консилиума (</a:t>
            </a:r>
            <a:r>
              <a:rPr lang="ru-RU" dirty="0" err="1" smtClean="0"/>
              <a:t>ПМПк</a:t>
            </a:r>
            <a:r>
              <a:rPr lang="ru-RU" dirty="0" smtClean="0"/>
              <a:t>), высококвалифицированных специалистов, обеспечивающих реализацию психолого-педагогического сопровождения – </a:t>
            </a:r>
            <a:r>
              <a:rPr lang="ru-RU" b="1" dirty="0" smtClean="0"/>
              <a:t>специалисты </a:t>
            </a:r>
            <a:r>
              <a:rPr lang="ru-RU" b="1" dirty="0" err="1" smtClean="0"/>
              <a:t>ПМПк</a:t>
            </a:r>
            <a:r>
              <a:rPr lang="ru-RU" b="1" dirty="0" smtClean="0"/>
              <a:t> должны владеть базовыми знаниями и умениями в прикладном анализе поведения</a:t>
            </a:r>
          </a:p>
          <a:p>
            <a:pPr fontAlgn="base"/>
            <a:r>
              <a:rPr lang="ru-RU" dirty="0" smtClean="0"/>
              <a:t>3. Материально-техническое и программно-методическое обеспечение образовательного процесса – </a:t>
            </a:r>
            <a:r>
              <a:rPr lang="ru-RU" b="1" dirty="0" smtClean="0"/>
              <a:t>подбирается индивидуально</a:t>
            </a:r>
          </a:p>
          <a:p>
            <a:pPr fontAlgn="base"/>
            <a:r>
              <a:rPr lang="ru-RU" dirty="0" smtClean="0"/>
              <a:t>4. Наличие в шаговой доступности образовательных и иных организаций, обеспечивающих дополнительное комплексное сопровождение ребенка с ОВЗ вне образовательной организации, в которой он обучается – </a:t>
            </a:r>
            <a:r>
              <a:rPr lang="ru-RU" b="1" dirty="0" smtClean="0"/>
              <a:t>ресурсные центры, специалисты по прикладному анализу поведения, кураторы и супервизоры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Достаточно?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Реализация АООП 8.1, 8.2., 8.3., 8.4.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подготовка педагогов образовательной организации,</a:t>
            </a:r>
          </a:p>
          <a:p>
            <a:r>
              <a:rPr lang="ru-RU" dirty="0" smtClean="0"/>
              <a:t>изменение штатного расписания (введение ставок </a:t>
            </a:r>
            <a:r>
              <a:rPr lang="ru-RU" dirty="0" err="1" smtClean="0"/>
              <a:t>тьюторов</a:t>
            </a:r>
            <a:r>
              <a:rPr lang="ru-RU" dirty="0" smtClean="0"/>
              <a:t>, учителя ресурсного класса),</a:t>
            </a:r>
          </a:p>
          <a:p>
            <a:r>
              <a:rPr lang="ru-RU" dirty="0" smtClean="0"/>
              <a:t>изменение должностных обязанностей педагога-психолога,</a:t>
            </a:r>
          </a:p>
          <a:p>
            <a:r>
              <a:rPr lang="ru-RU" dirty="0" smtClean="0"/>
              <a:t>подготовка родителей и одноклассников ребенка с РАС,</a:t>
            </a:r>
          </a:p>
          <a:p>
            <a:r>
              <a:rPr lang="ru-RU" dirty="0" smtClean="0"/>
              <a:t>поддержка специалиста в области прикладного анализа поведения,</a:t>
            </a:r>
          </a:p>
          <a:p>
            <a:r>
              <a:rPr lang="ru-RU" dirty="0" smtClean="0"/>
              <a:t>профилактика эмоционального выгорания педагогов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</TotalTime>
  <Words>890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Создание необходимых условий реализации АООП для обучающихся с РАС в образовательной организации. Использование поведенческого подхода в комплексном сопровождении детей с РАС</vt:lpstr>
      <vt:lpstr>Слайд 2</vt:lpstr>
      <vt:lpstr>Слайд 3</vt:lpstr>
      <vt:lpstr>Слайд 4</vt:lpstr>
      <vt:lpstr>Слайд 5</vt:lpstr>
      <vt:lpstr>Слайд 6</vt:lpstr>
      <vt:lpstr>Условия эффективного психолого-педагогического сопровождения реализации АООП для обучающего с РАС</vt:lpstr>
      <vt:lpstr>Слайд 8</vt:lpstr>
      <vt:lpstr>Реализация АООП 8.1, 8.2., 8.3., 8.4. </vt:lpstr>
      <vt:lpstr>Плюсы и минусы при обучении и воспитании ребенка с РАС в общеразвивающей группе ДОУ / обычном классе для ребенка с РАС</vt:lpstr>
      <vt:lpstr>Что делать с «минусами»</vt:lpstr>
      <vt:lpstr>Что делать с «минусами»</vt:lpstr>
      <vt:lpstr>Плюсы и минусы для педагогов и сверстников при обучении и воспитании ребенка с РАС в общеразвивающей группе ДОУ или обычном классе</vt:lpstr>
      <vt:lpstr>Слайд 14</vt:lpstr>
      <vt:lpstr>Педагогическое сопровождение</vt:lpstr>
      <vt:lpstr>Прикладной анализ поведения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необходимых условий реализации АООП для обучающихся с РАС в образовательной организации. Использование поведенческого подхода в комплексном сопровождении детей с РАС</dc:title>
  <dc:creator>svin</dc:creator>
  <cp:lastModifiedBy>svin</cp:lastModifiedBy>
  <cp:revision>17</cp:revision>
  <dcterms:created xsi:type="dcterms:W3CDTF">2019-06-09T17:07:21Z</dcterms:created>
  <dcterms:modified xsi:type="dcterms:W3CDTF">2019-06-11T03:39:52Z</dcterms:modified>
</cp:coreProperties>
</file>