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7" r:id="rId4"/>
    <p:sldId id="270" r:id="rId5"/>
    <p:sldId id="265" r:id="rId6"/>
    <p:sldId id="262" r:id="rId7"/>
    <p:sldId id="274" r:id="rId8"/>
    <p:sldId id="275" r:id="rId9"/>
    <p:sldId id="27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2D283DE-7FB5-4B19-A8DA-90F486F7E833}" type="slidenum">
              <a:rPr lang="ru-RU" smtClean="0">
                <a:solidFill>
                  <a:srgbClr val="94C600"/>
                </a:solidFill>
              </a:rPr>
              <a:pPr/>
              <a:t>‹#›</a:t>
            </a:fld>
            <a:endParaRPr lang="ru-RU">
              <a:solidFill>
                <a:srgbClr val="94C6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039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88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65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6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9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0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881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9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5699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95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A71AE33-B723-444B-BB88-ED1C81A9A35F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2D283DE-7FB5-4B19-A8DA-90F486F7E8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0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rc.uralschool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2000" y="116632"/>
            <a:ext cx="3672408" cy="2232248"/>
          </a:xfrm>
        </p:spPr>
        <p:txBody>
          <a:bodyPr>
            <a:noAutofit/>
          </a:bodyPr>
          <a:lstStyle/>
          <a:p>
            <a:r>
              <a:rPr lang="ru-RU" sz="2800" dirty="0" smtClean="0"/>
              <a:t>Интерактивная цветомузыкальная развивающая среда «ОптиМьюзик»</a:t>
            </a:r>
            <a:endParaRPr lang="ru-RU" sz="28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572000" y="4725144"/>
            <a:ext cx="3672408" cy="144016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ГБОУ «Речевой центр»</a:t>
            </a:r>
          </a:p>
          <a:p>
            <a:pPr algn="r"/>
            <a:r>
              <a:rPr lang="ru-RU" dirty="0" smtClean="0"/>
              <a:t>Учитель-логопед </a:t>
            </a:r>
          </a:p>
          <a:p>
            <a:pPr algn="r"/>
            <a:r>
              <a:rPr lang="ru-RU" dirty="0" smtClean="0"/>
              <a:t>С.В. </a:t>
            </a:r>
            <a:r>
              <a:rPr lang="ru-RU" dirty="0" err="1" smtClean="0"/>
              <a:t>Дюндина</a:t>
            </a:r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г. Екатеринбург</a:t>
            </a: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3659860" cy="5260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392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17" y="1412776"/>
            <a:ext cx="2400267" cy="1800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58061"/>
            <a:ext cx="8183880" cy="1051560"/>
          </a:xfrm>
        </p:spPr>
        <p:txBody>
          <a:bodyPr/>
          <a:lstStyle/>
          <a:p>
            <a:r>
              <a:rPr lang="ru-RU" dirty="0" smtClean="0"/>
              <a:t>Оборудование</a:t>
            </a:r>
            <a:endParaRPr lang="ru-RU" dirty="0"/>
          </a:p>
        </p:txBody>
      </p:sp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12976"/>
            <a:ext cx="2451402" cy="1838551"/>
          </a:xfr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3572"/>
            <a:ext cx="2411760" cy="16037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17" y="4845659"/>
            <a:ext cx="2400267" cy="180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985460"/>
            <a:ext cx="4320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Разработчики – специалисты Великобритании.  В Речевом центре используется с 2014 года. Эта система входит в перечень специализированного оборудования, обеспечивающего соответствие материально-технических условий реализации ФГОС для обучающихся с ТНР и РАС.</a:t>
            </a:r>
          </a:p>
          <a:p>
            <a:r>
              <a:rPr lang="ru-RU" sz="1400" dirty="0" smtClean="0"/>
              <a:t>В </a:t>
            </a:r>
            <a:r>
              <a:rPr lang="ru-RU" sz="1400" dirty="0"/>
              <a:t>данную систему входит: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мобильное </a:t>
            </a:r>
            <a:r>
              <a:rPr lang="ru-RU" sz="1400" dirty="0"/>
              <a:t>персональное </a:t>
            </a:r>
            <a:r>
              <a:rPr lang="ru-RU" sz="1400" dirty="0" smtClean="0"/>
              <a:t>устройство универсального </a:t>
            </a:r>
            <a:r>
              <a:rPr lang="ru-RU" sz="1400" dirty="0"/>
              <a:t>доступа </a:t>
            </a:r>
            <a:r>
              <a:rPr lang="ru-RU" sz="1400" dirty="0" smtClean="0"/>
              <a:t>для преподавателя;</a:t>
            </a:r>
            <a:endParaRPr lang="ru-RU" sz="1400" dirty="0"/>
          </a:p>
          <a:p>
            <a:pPr algn="just"/>
            <a:r>
              <a:rPr lang="ru-RU" sz="1400" dirty="0"/>
              <a:t>- интерактивный проектор на </a:t>
            </a:r>
            <a:r>
              <a:rPr lang="ru-RU" sz="1400" dirty="0" smtClean="0"/>
              <a:t>основе </a:t>
            </a:r>
            <a:r>
              <a:rPr lang="ru-RU" sz="1400" dirty="0" smtClean="0"/>
              <a:t>    технологии </a:t>
            </a:r>
            <a:r>
              <a:rPr lang="ru-RU" sz="1400" dirty="0"/>
              <a:t>3 </a:t>
            </a:r>
            <a:r>
              <a:rPr lang="en-US" sz="1400" dirty="0" smtClean="0"/>
              <a:t>LCD</a:t>
            </a:r>
            <a:r>
              <a:rPr lang="ru-RU" sz="1400" dirty="0" smtClean="0"/>
              <a:t>;</a:t>
            </a:r>
            <a:endParaRPr lang="ru-RU" sz="1400" dirty="0"/>
          </a:p>
          <a:p>
            <a:pPr algn="just"/>
            <a:r>
              <a:rPr lang="ru-RU" sz="1400" dirty="0"/>
              <a:t>- 8 интерактивных светодиодных </a:t>
            </a:r>
            <a:r>
              <a:rPr lang="ru-RU" sz="1400" dirty="0" smtClean="0"/>
              <a:t>лучей; </a:t>
            </a:r>
            <a:endParaRPr lang="ru-RU" sz="1400" dirty="0"/>
          </a:p>
          <a:p>
            <a:r>
              <a:rPr lang="ru-RU" sz="1400" dirty="0"/>
              <a:t>- 8 </a:t>
            </a:r>
            <a:r>
              <a:rPr lang="ru-RU" sz="1400" dirty="0" smtClean="0"/>
              <a:t>ракеток-отражателей;</a:t>
            </a:r>
            <a:endParaRPr lang="ru-RU" sz="1400" dirty="0"/>
          </a:p>
          <a:p>
            <a:r>
              <a:rPr lang="ru-RU" sz="1400" dirty="0"/>
              <a:t>- цифровой усилитель </a:t>
            </a:r>
            <a:r>
              <a:rPr lang="ru-RU" sz="1400" dirty="0" smtClean="0"/>
              <a:t>мощности; </a:t>
            </a:r>
            <a:endParaRPr lang="ru-RU" sz="1400" dirty="0"/>
          </a:p>
          <a:p>
            <a:r>
              <a:rPr lang="ru-RU" sz="1400" dirty="0"/>
              <a:t>- низкочастотные </a:t>
            </a:r>
            <a:r>
              <a:rPr lang="ru-RU" sz="1400" dirty="0" smtClean="0"/>
              <a:t>динамиками;</a:t>
            </a:r>
            <a:endParaRPr lang="ru-RU" sz="1400" dirty="0"/>
          </a:p>
          <a:p>
            <a:r>
              <a:rPr lang="ru-RU" sz="1400" dirty="0"/>
              <a:t>- стационарный пульт </a:t>
            </a:r>
            <a:r>
              <a:rPr lang="ru-RU" sz="1400" dirty="0" smtClean="0"/>
              <a:t>управления.</a:t>
            </a:r>
            <a:endParaRPr lang="ru-RU" sz="1400" dirty="0"/>
          </a:p>
          <a:p>
            <a:pPr algn="just"/>
            <a:endParaRPr lang="ru-RU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51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884189"/>
            <a:ext cx="2441449" cy="1839347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610" y="5013176"/>
            <a:ext cx="2126605" cy="164457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416" y="96563"/>
            <a:ext cx="2304255" cy="1728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837" y="2492896"/>
            <a:ext cx="2295415" cy="16157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788" y="956614"/>
            <a:ext cx="2208245" cy="16561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7213" y="620688"/>
            <a:ext cx="46085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В </a:t>
            </a:r>
            <a:r>
              <a:rPr lang="ru-RU" sz="1400" dirty="0" smtClean="0"/>
              <a:t>работе с первоклассниками используются </a:t>
            </a:r>
            <a:r>
              <a:rPr lang="ru-RU" sz="1400" dirty="0"/>
              <a:t>проекты «Ферма», «Цвета радуги», «Космос», «Джунгли</a:t>
            </a:r>
            <a:r>
              <a:rPr lang="ru-RU" sz="1400" dirty="0" smtClean="0"/>
              <a:t>»,</a:t>
            </a:r>
            <a:r>
              <a:rPr lang="ru-RU" sz="1400" dirty="0"/>
              <a:t> «Транспорт» </a:t>
            </a:r>
            <a:r>
              <a:rPr lang="ru-RU" sz="1400" dirty="0" smtClean="0"/>
              <a:t>, </a:t>
            </a:r>
            <a:r>
              <a:rPr lang="ru-RU" sz="1400" dirty="0"/>
              <a:t>«Мой Екатеринбург», «Москва. Кремль</a:t>
            </a:r>
            <a:r>
              <a:rPr lang="ru-RU" sz="1400" dirty="0" smtClean="0"/>
              <a:t>»,  которые  </a:t>
            </a:r>
            <a:r>
              <a:rPr lang="ru-RU" sz="1400" dirty="0"/>
              <a:t>включены в календарно-тематическое планирование, курс «Развитие речи». Раздел ориентирован на то, чтобы учить обучающихся дифференцировать неречевые звуки. В тему включены звуки домашних животных и птиц, животного мира Африки, звуки транспорта, космические звуки, утренние звуки и здесь же вложен предметный и  сюжетный материал по этим темам. На данном материале развивается слуховая память обучающихся (они учатся распознавать неречевые звуки и дифференцировать звуки внутри одного конкретного проекта), уточняют словарный запас, закрепляют навыки словообразования и словоизменения.  </a:t>
            </a:r>
            <a:endParaRPr lang="ru-RU" sz="1400" dirty="0" smtClean="0"/>
          </a:p>
          <a:p>
            <a:pPr algn="just"/>
            <a:r>
              <a:rPr lang="ru-RU" sz="1400" dirty="0" smtClean="0"/>
              <a:t>При работе с проектом «Логика, мышление» стремимся, чтобы дети побольше рассуждали вслух, учились видеть логику решения, обосновывали свои ответы.</a:t>
            </a:r>
            <a:r>
              <a:rPr lang="ru-RU" sz="1400" dirty="0"/>
              <a:t> </a:t>
            </a:r>
            <a:r>
              <a:rPr lang="ru-RU" sz="1400" dirty="0" smtClean="0"/>
              <a:t>«Где живут предлоги»  - доступная и интересная форма работы с предлогами (их значение, правильное использование). «Время, пространство», </a:t>
            </a:r>
            <a:r>
              <a:rPr lang="ru-RU" sz="1400" dirty="0"/>
              <a:t>«Режим дня</a:t>
            </a:r>
            <a:r>
              <a:rPr lang="ru-RU" sz="1400" dirty="0" smtClean="0"/>
              <a:t>» – помогает развить/закрепить навыки ориентировки в пространстве и времени. </a:t>
            </a:r>
          </a:p>
        </p:txBody>
      </p:sp>
    </p:spTree>
    <p:extLst>
      <p:ext uri="{BB962C8B-B14F-4D97-AF65-F5344CB8AC3E}">
        <p14:creationId xmlns:p14="http://schemas.microsoft.com/office/powerpoint/2010/main" val="12768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5" y="4805772"/>
            <a:ext cx="2524160" cy="18931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009" y="4949788"/>
            <a:ext cx="3349000" cy="1051560"/>
          </a:xfrm>
        </p:spPr>
        <p:txBody>
          <a:bodyPr/>
          <a:lstStyle/>
          <a:p>
            <a:r>
              <a:rPr lang="ru-RU" dirty="0" smtClean="0"/>
              <a:t>Релаксация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738" y="2492896"/>
            <a:ext cx="2545538" cy="19091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5" y="116632"/>
            <a:ext cx="2537061" cy="19027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194" y="54274"/>
            <a:ext cx="2620205" cy="1965154"/>
          </a:xfrm>
          <a:prstGeom prst="rect">
            <a:avLst/>
          </a:prstGeom>
        </p:spPr>
      </p:pic>
      <p:pic>
        <p:nvPicPr>
          <p:cNvPr id="10" name="Объект 4"/>
          <p:cNvPicPr>
            <a:picLocks noGrp="1"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095" y="2183230"/>
            <a:ext cx="2781799" cy="20863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095" y="4437112"/>
            <a:ext cx="2781799" cy="20863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274"/>
            <a:ext cx="2657432" cy="19930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0" y="2390662"/>
            <a:ext cx="3312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Во время использования проектов дети учиться вслушиваться не только в голоса людей и окружающие звуки города, но и в звуки красивой, спокойной мелодии. Проекты «Релаксация»: учат обучающихся вслушиваться в мелодии разных темпо-ритмических окрасок. С помощью этих проектов дети учатся расслабляться, воспитывать речевое дыхание.  </a:t>
            </a:r>
          </a:p>
        </p:txBody>
      </p:sp>
    </p:spTree>
    <p:extLst>
      <p:ext uri="{BB962C8B-B14F-4D97-AF65-F5344CB8AC3E}">
        <p14:creationId xmlns:p14="http://schemas.microsoft.com/office/powerpoint/2010/main" val="54225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004" y="980728"/>
            <a:ext cx="3264363" cy="24482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2340888" cy="1051560"/>
          </a:xfrm>
        </p:spPr>
        <p:txBody>
          <a:bodyPr/>
          <a:lstStyle/>
          <a:p>
            <a:r>
              <a:rPr lang="ru-RU" dirty="0" err="1" smtClean="0"/>
              <a:t>Пазлы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892969"/>
            <a:ext cx="3355001" cy="25162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75" y="3861048"/>
            <a:ext cx="3360373" cy="2520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Проекты, которые используется </a:t>
            </a:r>
            <a:r>
              <a:rPr lang="ru-RU" sz="1400" dirty="0"/>
              <a:t>во время  занятия на этапе рефлексии: «</a:t>
            </a:r>
            <a:r>
              <a:rPr lang="ru-RU" sz="1400" dirty="0" err="1" smtClean="0"/>
              <a:t>Пазлы</a:t>
            </a:r>
            <a:r>
              <a:rPr lang="ru-RU" sz="1400" dirty="0" smtClean="0"/>
              <a:t>». Они ориентированы </a:t>
            </a:r>
            <a:r>
              <a:rPr lang="ru-RU" sz="1400" dirty="0"/>
              <a:t>развивать у обучающихся абстрактное мышление, закреплять полученный на занятии материал. Движениями отражателей картинки собираются по частям в хаотичном порядке: животные и птицы, природа.</a:t>
            </a:r>
          </a:p>
        </p:txBody>
      </p:sp>
    </p:spTree>
    <p:extLst>
      <p:ext uri="{BB962C8B-B14F-4D97-AF65-F5344CB8AC3E}">
        <p14:creationId xmlns:p14="http://schemas.microsoft.com/office/powerpoint/2010/main" val="40820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61048"/>
            <a:ext cx="3419872" cy="25649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653136"/>
            <a:ext cx="3276992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Комичные </a:t>
            </a:r>
            <a:br>
              <a:rPr lang="ru-RU" dirty="0" smtClean="0"/>
            </a:br>
            <a:r>
              <a:rPr lang="ru-RU" dirty="0" smtClean="0"/>
              <a:t>картинки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42392"/>
            <a:ext cx="3438128" cy="2578596"/>
          </a:xfrm>
        </p:spPr>
      </p:pic>
      <p:sp>
        <p:nvSpPr>
          <p:cNvPr id="3" name="TextBox 2"/>
          <p:cNvSpPr txBox="1"/>
          <p:nvPr/>
        </p:nvSpPr>
        <p:spPr>
          <a:xfrm>
            <a:off x="683568" y="1196752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Проекты «Комичные картинки»: способствуют формированию у обучающихся положительной мотивации на занятии. От движения отражателей меняются картинки, которые поднимают настроение: смайлики превращаются в кляксы, раскраска «Клоун» появляется в цветных тонах и обратно к черно-белому варианту. Эти проекты использую при переключении с одного вида деятельности на другой. </a:t>
            </a:r>
          </a:p>
        </p:txBody>
      </p:sp>
    </p:spTree>
    <p:extLst>
      <p:ext uri="{BB962C8B-B14F-4D97-AF65-F5344CB8AC3E}">
        <p14:creationId xmlns:p14="http://schemas.microsoft.com/office/powerpoint/2010/main" val="137911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144016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С использованием данного                      оборудования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268760"/>
            <a:ext cx="3455951" cy="50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4283968" y="1988840"/>
            <a:ext cx="4283968" cy="4320480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повышается уровень мотивации к обучению;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развиваются и совершенствуются познавательные процессы (память, внимание, мышление, восприятие);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активизируется познавательная сфера </a:t>
            </a:r>
            <a:r>
              <a:rPr lang="ru-RU" sz="1400" dirty="0"/>
              <a:t>и </a:t>
            </a:r>
            <a:r>
              <a:rPr lang="ru-RU" sz="1400" dirty="0" smtClean="0"/>
              <a:t>расширяется кругозор;</a:t>
            </a:r>
            <a:endParaRPr lang="ru-RU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развивается эмоционально-волевая сфера и умение воспринимать и оценивать эмоциональные состояния человека;</a:t>
            </a:r>
            <a:endParaRPr lang="ru-RU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развивается общая, мелкая </a:t>
            </a:r>
            <a:r>
              <a:rPr lang="ru-RU" sz="1400" dirty="0"/>
              <a:t>и </a:t>
            </a:r>
            <a:r>
              <a:rPr lang="ru-RU" sz="1400" dirty="0" smtClean="0"/>
              <a:t>артикуляционная моторика;</a:t>
            </a:r>
            <a:endParaRPr lang="ru-RU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формируется способность ребёнка к анализу и синтезу информации по теме;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формируется умение договариваться с партнерами о распределении функций и ролей в совместной деятельности</a:t>
            </a:r>
            <a:r>
              <a:rPr lang="ru-RU" sz="1900" dirty="0" smtClean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72976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1" y="66088"/>
            <a:ext cx="3163575" cy="2372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6088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2" y="4358513"/>
            <a:ext cx="3163574" cy="237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83217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2542631"/>
            <a:ext cx="662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Дети</a:t>
            </a:r>
            <a:r>
              <a:rPr lang="ru-RU" sz="1400" dirty="0"/>
              <a:t>,  приходя на занятия в «ОптиМьюзик»,  быстрее адаптируются в школьной среде, формируется положительная мотивация к учёбе, становятся более коммуникабельными, раскрепощёнными, формируется умение вступать в диалог, поддерживать разговор, беседу.</a:t>
            </a:r>
          </a:p>
          <a:p>
            <a:pPr algn="just"/>
            <a:r>
              <a:rPr lang="ru-RU" sz="1400" dirty="0" smtClean="0"/>
              <a:t>Логопедические занятия </a:t>
            </a:r>
            <a:r>
              <a:rPr lang="ru-RU" sz="1400" dirty="0"/>
              <a:t>с обучающимися 1-х </a:t>
            </a:r>
            <a:r>
              <a:rPr lang="ru-RU" sz="1400" dirty="0" smtClean="0"/>
              <a:t>классов в </a:t>
            </a:r>
            <a:r>
              <a:rPr lang="ru-RU" sz="1400" dirty="0"/>
              <a:t>«ОптиМьюзик» </a:t>
            </a:r>
            <a:r>
              <a:rPr lang="ru-RU" sz="1400" dirty="0" smtClean="0"/>
              <a:t>проводятся </a:t>
            </a:r>
            <a:r>
              <a:rPr lang="ru-RU" sz="1400" dirty="0"/>
              <a:t>группой по 3-4 </a:t>
            </a:r>
            <a:r>
              <a:rPr lang="ru-RU" sz="1400" dirty="0" smtClean="0"/>
              <a:t>человека. Годовой </a:t>
            </a:r>
            <a:r>
              <a:rPr lang="ru-RU" sz="1400" dirty="0"/>
              <a:t>к</a:t>
            </a:r>
            <a:r>
              <a:rPr lang="ru-RU" sz="1400" dirty="0" smtClean="0"/>
              <a:t>урс – 10 тем.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807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2461" y="4934351"/>
            <a:ext cx="5343995" cy="1575048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Видео, </a:t>
            </a:r>
            <a:r>
              <a:rPr lang="ru-RU" sz="1800" dirty="0" err="1" smtClean="0"/>
              <a:t>фотофрагменты</a:t>
            </a:r>
            <a:r>
              <a:rPr lang="ru-RU" sz="1800" dirty="0" smtClean="0"/>
              <a:t> наглядного использования интерактивной системы «</a:t>
            </a:r>
            <a:r>
              <a:rPr lang="en-US" sz="1800" dirty="0" err="1" smtClean="0"/>
              <a:t>OptiMuzik</a:t>
            </a:r>
            <a:r>
              <a:rPr lang="ru-RU" sz="1800" dirty="0" smtClean="0"/>
              <a:t>» находятся на официальном сайте Речевого центра: </a:t>
            </a:r>
            <a:r>
              <a:rPr lang="en-US" sz="1800" dirty="0" smtClean="0">
                <a:hlinkClick r:id="rId2"/>
              </a:rPr>
              <a:t>www.rc.uralschool.ru</a:t>
            </a:r>
            <a:r>
              <a:rPr lang="en-US" sz="1800" dirty="0" smtClean="0"/>
              <a:t> </a:t>
            </a:r>
            <a:r>
              <a:rPr lang="ru-RU" sz="1800" dirty="0" smtClean="0"/>
              <a:t>в разделе фотоальбомы.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16632"/>
            <a:ext cx="2670162" cy="47469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3152949" cy="56052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12" y="1855750"/>
            <a:ext cx="2572194" cy="21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6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</TotalTime>
  <Words>595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Интерактивная цветомузыкальная развивающая среда «ОптиМьюзик»</vt:lpstr>
      <vt:lpstr>Оборудование</vt:lpstr>
      <vt:lpstr>Презентация PowerPoint</vt:lpstr>
      <vt:lpstr>Релаксация</vt:lpstr>
      <vt:lpstr>Пазлы</vt:lpstr>
      <vt:lpstr>Комичные  картинки</vt:lpstr>
      <vt:lpstr>С использованием данного                      оборудования</vt:lpstr>
      <vt:lpstr>Презентация PowerPoint</vt:lpstr>
      <vt:lpstr>Видео, фотофрагменты наглядного использования интерактивной системы «OptiMuzik» находятся на официальном сайте Речевого центра: www.rc.uralschool.ru в разделе фотоальбомы.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цветомузыкальная развивающая среда «ОптиМьюзик»</dc:title>
  <dc:creator>User</dc:creator>
  <cp:lastModifiedBy>User</cp:lastModifiedBy>
  <cp:revision>29</cp:revision>
  <dcterms:created xsi:type="dcterms:W3CDTF">2016-03-23T17:16:51Z</dcterms:created>
  <dcterms:modified xsi:type="dcterms:W3CDTF">2018-08-28T07:55:52Z</dcterms:modified>
</cp:coreProperties>
</file>