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337" r:id="rId3"/>
    <p:sldId id="340" r:id="rId4"/>
    <p:sldId id="338" r:id="rId5"/>
    <p:sldId id="318" r:id="rId6"/>
    <p:sldId id="341" r:id="rId7"/>
    <p:sldId id="347" r:id="rId8"/>
    <p:sldId id="339" r:id="rId9"/>
    <p:sldId id="343" r:id="rId10"/>
    <p:sldId id="342" r:id="rId11"/>
    <p:sldId id="346" r:id="rId12"/>
    <p:sldId id="344" r:id="rId13"/>
    <p:sldId id="345" r:id="rId14"/>
    <p:sldId id="349" r:id="rId15"/>
    <p:sldId id="348" r:id="rId16"/>
    <p:sldId id="29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FF5050"/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7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7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53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04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0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A32C-5797-44A6-BD3D-A643C8859C8D}" type="datetimeFigureOut">
              <a:rPr lang="ru-RU" smtClean="0"/>
              <a:pPr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7B1C-F99E-45F5-84E1-AA75E5E5FA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7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3"/>
            <a:ext cx="4680520" cy="30963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336699"/>
                </a:solidFill>
              </a:rPr>
              <a:t>Инновационные проекты профильных НКО</a:t>
            </a:r>
            <a:br>
              <a:rPr lang="ru-RU" sz="2800" b="1" dirty="0">
                <a:solidFill>
                  <a:srgbClr val="336699"/>
                </a:solidFill>
              </a:rPr>
            </a:br>
            <a:r>
              <a:rPr lang="ru-RU" sz="2800" b="1" dirty="0">
                <a:solidFill>
                  <a:srgbClr val="336699"/>
                </a:solidFill>
              </a:rPr>
              <a:t>Свердловской области, направленные на</a:t>
            </a:r>
            <a:br>
              <a:rPr lang="ru-RU" sz="2800" b="1" dirty="0">
                <a:solidFill>
                  <a:srgbClr val="336699"/>
                </a:solidFill>
              </a:rPr>
            </a:br>
            <a:r>
              <a:rPr lang="ru-RU" sz="2800" b="1" dirty="0">
                <a:solidFill>
                  <a:srgbClr val="336699"/>
                </a:solidFill>
              </a:rPr>
              <a:t>поддержку семей, воспитывающих детей с РАС</a:t>
            </a: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3707904" y="332656"/>
            <a:ext cx="3096344" cy="1011453"/>
          </a:xfrm>
          <a:prstGeom prst="rect">
            <a:avLst/>
          </a:prstGeom>
          <a:noFill/>
        </p:spPr>
      </p:pic>
      <p:pic>
        <p:nvPicPr>
          <p:cNvPr id="1028" name="Picture 4" descr="http://www.omartasatt.ru/_ph/26/518733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r="32646"/>
          <a:stretch/>
        </p:blipFill>
        <p:spPr bwMode="auto">
          <a:xfrm>
            <a:off x="-17025" y="1"/>
            <a:ext cx="37170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ifiga-sebe.ru/uploads/posts/2009-11/thumbs/1258314166_generation_550.jpg"/>
          <p:cNvPicPr>
            <a:picLocks noChangeAspect="1" noChangeArrowheads="1"/>
          </p:cNvPicPr>
          <p:nvPr/>
        </p:nvPicPr>
        <p:blipFill>
          <a:blip r:embed="rId4" cstate="print"/>
          <a:srcRect l="16610" r="4767" b="25733"/>
          <a:stretch>
            <a:fillRect/>
          </a:stretch>
        </p:blipFill>
        <p:spPr bwMode="auto">
          <a:xfrm>
            <a:off x="0" y="0"/>
            <a:ext cx="3744416" cy="6840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79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07904" y="645028"/>
            <a:ext cx="5073650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НАШИ </a:t>
            </a:r>
            <a:r>
              <a:rPr lang="ru-RU" sz="2400" b="1" dirty="0" smtClean="0">
                <a:solidFill>
                  <a:srgbClr val="0070C0"/>
                </a:solidFill>
              </a:rPr>
              <a:t>РЕЗУЛЬТАТЫ</a:t>
            </a: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8197" name="AutoShape 16" descr="https://mir-s3-cdn-cf.behance.net/project_modules/hd/5e8e1a19388173.562d98cba2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Подзаголовок 2"/>
          <p:cNvSpPr txBox="1">
            <a:spLocks/>
          </p:cNvSpPr>
          <p:nvPr/>
        </p:nvSpPr>
        <p:spPr bwMode="auto">
          <a:xfrm>
            <a:off x="3275856" y="1295400"/>
            <a:ext cx="5544616" cy="544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solidFill>
                  <a:srgbClr val="336699"/>
                </a:solidFill>
              </a:rPr>
              <a:t>По итогам минувшего учебного года, ребята, тренирующиеся </a:t>
            </a:r>
            <a:r>
              <a:rPr lang="ru-RU" sz="1600" dirty="0">
                <a:solidFill>
                  <a:srgbClr val="336699"/>
                </a:solidFill>
              </a:rPr>
              <a:t>в рамках проекта </a:t>
            </a:r>
            <a:r>
              <a:rPr lang="ru-RU" sz="1600" dirty="0" smtClean="0">
                <a:solidFill>
                  <a:srgbClr val="336699"/>
                </a:solidFill>
              </a:rPr>
              <a:t>«Особый спорт», </a:t>
            </a:r>
            <a:r>
              <a:rPr lang="ru-RU" sz="1600" dirty="0" smtClean="0">
                <a:solidFill>
                  <a:srgbClr val="336699"/>
                </a:solidFill>
              </a:rPr>
              <a:t>вошли </a:t>
            </a:r>
            <a:r>
              <a:rPr lang="ru-RU" sz="1600" dirty="0">
                <a:solidFill>
                  <a:srgbClr val="336699"/>
                </a:solidFill>
              </a:rPr>
              <a:t>в число чемпионов на соревнованиях по карате и прыжкам на батуте, где выступали наравне с детьми без инвалидности. </a:t>
            </a:r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r>
              <a:rPr lang="ru-RU" sz="1600" dirty="0" smtClean="0">
                <a:solidFill>
                  <a:srgbClr val="336699"/>
                </a:solidFill>
              </a:rPr>
              <a:t>Воспитанник </a:t>
            </a:r>
            <a:r>
              <a:rPr lang="ru-RU" sz="1600" dirty="0">
                <a:solidFill>
                  <a:srgbClr val="336699"/>
                </a:solidFill>
              </a:rPr>
              <a:t>клуба боевых искусств DOJO N1, десятилетний Артём Воробьёв, вошел в состав сборной клуба на открытом кубке в Челябинске. По итогам соревнований занял первое место. </a:t>
            </a:r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>
              <a:solidFill>
                <a:srgbClr val="336699"/>
              </a:solidFill>
            </a:endParaRPr>
          </a:p>
          <a:p>
            <a:r>
              <a:rPr lang="ru-RU" sz="1600" dirty="0" smtClean="0">
                <a:solidFill>
                  <a:srgbClr val="336699"/>
                </a:solidFill>
              </a:rPr>
              <a:t>На </a:t>
            </a:r>
            <a:r>
              <a:rPr lang="ru-RU" sz="1600" dirty="0">
                <a:solidFill>
                  <a:srgbClr val="336699"/>
                </a:solidFill>
              </a:rPr>
              <a:t>открытом первенстве на призы федеральной сети спортивных школ «Академии спорта» по прыжкам на </a:t>
            </a:r>
            <a:r>
              <a:rPr lang="ru-RU" sz="1600" dirty="0" smtClean="0">
                <a:solidFill>
                  <a:srgbClr val="336699"/>
                </a:solidFill>
              </a:rPr>
              <a:t>батуте двое участников проекта завоевали спортивные разряды. </a:t>
            </a:r>
            <a:r>
              <a:rPr lang="ru-RU" sz="1600" dirty="0">
                <a:solidFill>
                  <a:srgbClr val="336699"/>
                </a:solidFill>
              </a:rPr>
              <a:t>Иван Копылов занял пятое место (присвоен третий юношеский разряд). Федор </a:t>
            </a:r>
            <a:r>
              <a:rPr lang="ru-RU" sz="1600" dirty="0" err="1">
                <a:solidFill>
                  <a:srgbClr val="336699"/>
                </a:solidFill>
              </a:rPr>
              <a:t>Холов</a:t>
            </a:r>
            <a:r>
              <a:rPr lang="ru-RU" sz="1600" dirty="0">
                <a:solidFill>
                  <a:srgbClr val="336699"/>
                </a:solidFill>
              </a:rPr>
              <a:t> – «золотой» чемпион первенства–2018, в этом году выступил сразу в двух разрядах. Результат - первое место в третьем разряде, шестое – во втором. </a:t>
            </a:r>
            <a:endParaRPr lang="ru-RU" sz="1600" dirty="0" smtClean="0">
              <a:solidFill>
                <a:srgbClr val="336699"/>
              </a:solidFill>
            </a:endParaRPr>
          </a:p>
          <a:p>
            <a:r>
              <a:rPr lang="ru-RU" sz="1600" dirty="0">
                <a:solidFill>
                  <a:srgbClr val="336699"/>
                </a:solidFill>
              </a:rPr>
              <a:t/>
            </a:r>
            <a:br>
              <a:rPr lang="ru-RU" sz="1600" dirty="0">
                <a:solidFill>
                  <a:srgbClr val="336699"/>
                </a:solidFill>
              </a:rPr>
            </a:br>
            <a:r>
              <a:rPr lang="ru-RU" sz="1600" dirty="0" smtClean="0">
                <a:solidFill>
                  <a:srgbClr val="336699"/>
                </a:solidFill>
              </a:rPr>
              <a:t>А команда солнечных пловцов привезла с турнира для лиц с синдромом Дауна «Победим вместе» в Казани 7 медалей на троих.  </a:t>
            </a:r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8" name="Picture 4" descr="https://scontent.fhel3-1.fna.fbcdn.net/v/t1.15752-9/61093459_352597565441984_7053904916577779712_n.jpg?_nc_cat=109&amp;_nc_eui2=AeF5sw9nxewv0s2ZV6TvtQKcEUvXAcsFE00JBNw3snX6l-V38MI8IGQcyvyzceHX5CiG8t0AxUD3FrPP6NLIyJ-0TyzE8bDVH_b96T_przm5zg&amp;_nc_ht=scontent.fhel3-1.fna&amp;oh=8ac59a00a6524734c472a043b03a3f6c&amp;oe=5D5F1F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2" y="1484784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ontent.fhel3-1.fna.fbcdn.net/v/t1.15752-9/60507414_339548956707569_8043164819764805632_n.jpg?_nc_cat=100&amp;_nc_eui2=AeFjKK5k9Cad2JeHtVEqeEBu_R_ec4HS6wNJxeRM6O8QcF7RV4CM_a7k7vv1jn3Q8t7DaRYOsTYmm-h6eqcv_10xiRHyB_rNnJfz-qMGivZglA&amp;_nc_ht=scontent.fhel3-1.fna&amp;oh=6b4f16a456399820bd2b5789d0973c22&amp;oe=5D91363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t="19516" r="10169"/>
          <a:stretch/>
        </p:blipFill>
        <p:spPr bwMode="auto">
          <a:xfrm>
            <a:off x="311423" y="3789040"/>
            <a:ext cx="2666797" cy="19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22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/>
          <p:cNvSpPr txBox="1">
            <a:spLocks/>
          </p:cNvSpPr>
          <p:nvPr/>
        </p:nvSpPr>
        <p:spPr>
          <a:xfrm>
            <a:off x="3851920" y="706388"/>
            <a:ext cx="5072608" cy="418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НАШИ ПАРТНЕРЫ</a:t>
            </a: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2" name="AutoShape 2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t="27967" r="27276" b="29925"/>
          <a:stretch/>
        </p:blipFill>
        <p:spPr bwMode="auto">
          <a:xfrm rot="10800000" flipH="1" flipV="1">
            <a:off x="1475656" y="4437112"/>
            <a:ext cx="2549056" cy="95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scontent-frt3-2.xx.fbcdn.net/v/t1.0-0/p370x247/27654935_134885320658036_5918633084227827941_n.jpg?_nc_cat=0&amp;oh=74cec3856f71efc81c08c579002bfb05&amp;oe=5B375F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96894"/>
            <a:ext cx="1196752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https://yt3.ggpht.com/a-/AAuE7mBIC3BP0hX89y6WUH7EG5CLMw0R1sUZM0AP7Q=s900-mo-c-c0xffffffff-rj-k-n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C:\Documents and Settings\user128\Рабочий стол\МОЕ\Работа\Особые люди\Спорт\unnam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t="21764" r="12012" b="15848"/>
          <a:stretch/>
        </p:blipFill>
        <p:spPr bwMode="auto">
          <a:xfrm>
            <a:off x="3829202" y="1916832"/>
            <a:ext cx="2274308" cy="18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insound.ru/upload/medialibrary/9c0/ministerstvo-obrazovaniyas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2" y="1791442"/>
            <a:ext cx="3468353" cy="1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Documents and Settings\user128\Рабочий стол\МОЕ\Работа\Особые люди\Спорт\ОСОБЫЙ СПОРТ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2741" r="11637" b="17262"/>
          <a:stretch/>
        </p:blipFill>
        <p:spPr bwMode="auto">
          <a:xfrm>
            <a:off x="4662309" y="4065115"/>
            <a:ext cx="2882402" cy="17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3"/>
            <a:ext cx="4680520" cy="30963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336699"/>
                </a:solidFill>
              </a:rPr>
              <a:t>НА УРОК ВМЕСТЕ + </a:t>
            </a:r>
            <a:r>
              <a:rPr lang="en-US" sz="2800" b="1" dirty="0" smtClean="0">
                <a:solidFill>
                  <a:srgbClr val="336699"/>
                </a:solidFill>
              </a:rPr>
              <a:t>PRO</a:t>
            </a:r>
            <a:r>
              <a:rPr lang="ru-RU" sz="2800" b="1" dirty="0" smtClean="0">
                <a:solidFill>
                  <a:srgbClr val="336699"/>
                </a:solidFill>
              </a:rPr>
              <a:t>знания</a:t>
            </a:r>
            <a:br>
              <a:rPr lang="ru-RU" sz="2800" b="1" dirty="0" smtClean="0">
                <a:solidFill>
                  <a:srgbClr val="336699"/>
                </a:solidFill>
              </a:rPr>
            </a:br>
            <a:r>
              <a:rPr lang="ru-RU" sz="2800" b="1" dirty="0" smtClean="0">
                <a:solidFill>
                  <a:srgbClr val="336699"/>
                </a:solidFill>
              </a:rPr>
              <a:t>Из детского сада – в школу</a:t>
            </a:r>
            <a:endParaRPr lang="ru-RU" sz="2800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6300192" y="5661248"/>
            <a:ext cx="2520280" cy="867437"/>
          </a:xfrm>
          <a:prstGeom prst="rect">
            <a:avLst/>
          </a:prstGeom>
          <a:noFill/>
        </p:spPr>
      </p:pic>
      <p:pic>
        <p:nvPicPr>
          <p:cNvPr id="13314" name="Picture 2" descr="На данном изображении может находиться: 1 человек, сидит и ребен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9" r="8473"/>
          <a:stretch/>
        </p:blipFill>
        <p:spPr bwMode="auto">
          <a:xfrm>
            <a:off x="-1" y="-27384"/>
            <a:ext cx="372162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1556792"/>
            <a:ext cx="59766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Запрос: 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Подготовка детей с РАС и ментальной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инвалидностью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нейротипичных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детей к совместному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обучению в инклюзивной школе</a:t>
            </a:r>
          </a:p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Ответ: 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Включение в программу по продвижению инклюзивного образования дошкольных детских учреждений</a:t>
            </a: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Уникальные особенности: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Профессиональное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тьюторское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сопровождение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Маленькие уроки доброты (понимания инвалидности)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Семинары для педагогов и родителей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Предшкольный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лагерь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Ресурсные комнаты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: Комфортный выход ребенка с РАС или ментальной инвалидностью в инклюзивную школу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ПРОБЛЕМАТИКА ПРОЕКТА</a:t>
            </a:r>
          </a:p>
        </p:txBody>
      </p:sp>
      <p:sp>
        <p:nvSpPr>
          <p:cNvPr id="2" name="AutoShape 2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На данном изображении может находиться: 4 человека, люди сидят и обу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8" y="1700808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3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436035" y="1556792"/>
            <a:ext cx="8456445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Два партнерских детских сада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Восемь партнерских школ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Три Дня инклюзии для педагогов детских садов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Три цикла маленьких уроков доброты в каждом детском саду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Штат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тьюторов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обученных по программе «Включи меня»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НАШИ РЕЗУЛЬТАТЫ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2" name="AutoShape 2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На данном изображении может находиться: 1 человек, в помещен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2953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На данном изображении может находиться: 2 человека, люди сидя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8" y="3709018"/>
            <a:ext cx="3659090" cy="27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/>
          <p:cNvSpPr txBox="1">
            <a:spLocks/>
          </p:cNvSpPr>
          <p:nvPr/>
        </p:nvSpPr>
        <p:spPr>
          <a:xfrm>
            <a:off x="3851920" y="706388"/>
            <a:ext cx="5072608" cy="418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НАШИ ПАРТНЕРЫ</a:t>
            </a: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2" name="AutoShape 2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https://yt3.ggpht.com/a-/AAuE7mBIC3BP0hX89y6WUH7EG5CLMw0R1sUZM0AP7Q=s900-mo-c-c0xffffffff-rj-k-n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https://perspektiva-inva.ru/images/news2017/pic01813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perspektiva-inva.ru/images/news2017/pic01813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job.rggu.ru/resources/000/000/000/002/204/2204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8" y="4365104"/>
            <a:ext cx="2108720" cy="17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eparhia-birsk.ru/wp-content/uploads/2018/07/873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t="26193" r="30847" b="25634"/>
          <a:stretch/>
        </p:blipFill>
        <p:spPr bwMode="auto">
          <a:xfrm>
            <a:off x="5349584" y="1703466"/>
            <a:ext cx="2318759" cy="20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https://roosd.ru/wp-content/uploads/2018/04/8ca8fddf0a1ad8d1a5adeb799ce0214b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https://roosd.ru/wp-content/uploads/2018/04/8ca8fddf0a1ad8d1a5adeb799ce0214b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6" name="Picture 12" descr="https://www.asi.org.ru/wp-content/uploads/2017/08/den-inklyuz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4005064"/>
            <a:ext cx="3125880" cy="21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insound.ru/upload/medialibrary/9c0/ministerstvo-obrazovaniyas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10" y="1712106"/>
            <a:ext cx="3468353" cy="1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556792"/>
            <a:ext cx="5040560" cy="295232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СПАСИБО ЗА ВНИМАНИЕ!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Ассоциация помощи людям с особенностями развития и ментальной инвалидностью </a:t>
            </a:r>
            <a:b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Екатеринбурге и Свердловской области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5868144" y="113291"/>
            <a:ext cx="3096344" cy="1011453"/>
          </a:xfrm>
          <a:prstGeom prst="rect">
            <a:avLst/>
          </a:prstGeom>
          <a:noFill/>
        </p:spPr>
      </p:pic>
      <p:pic>
        <p:nvPicPr>
          <p:cNvPr id="1028" name="Picture 4" descr="http://www.omartasatt.ru/_ph/26/518733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r="32646"/>
          <a:stretch/>
        </p:blipFill>
        <p:spPr bwMode="auto">
          <a:xfrm>
            <a:off x="-17025" y="1"/>
            <a:ext cx="371703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84524" y="6309320"/>
            <a:ext cx="2664296" cy="324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Екатеринбург, 2019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www.look.com.ua/pic/201209/640x480/look.com.ua-39661.jpg"/>
          <p:cNvPicPr>
            <a:picLocks noChangeAspect="1" noChangeArrowheads="1"/>
          </p:cNvPicPr>
          <p:nvPr/>
        </p:nvPicPr>
        <p:blipFill>
          <a:blip r:embed="rId4" cstate="print"/>
          <a:srcRect l="11801" r="47649"/>
          <a:stretch>
            <a:fillRect/>
          </a:stretch>
        </p:blipFill>
        <p:spPr bwMode="auto">
          <a:xfrm>
            <a:off x="-36512" y="0"/>
            <a:ext cx="3744416" cy="6858000"/>
          </a:xfrm>
          <a:prstGeom prst="rect">
            <a:avLst/>
          </a:prstGeom>
          <a:noFill/>
        </p:spPr>
      </p:pic>
      <p:pic>
        <p:nvPicPr>
          <p:cNvPr id="8" name="Picture 3" descr="C:\Documents and Settings\user128\Рабочий стол\МОЕ\Работа\Особые люди\Спорт\ОСОБЫЙ СПОРТ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2741" r="11637" b="17262"/>
          <a:stretch/>
        </p:blipFill>
        <p:spPr bwMode="auto">
          <a:xfrm>
            <a:off x="6154094" y="5013176"/>
            <a:ext cx="2882402" cy="17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7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40716" y="2060847"/>
            <a:ext cx="2880320" cy="216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УЧЕБНЫЕ ЗАВЕДЕНИЯ И РЕАБИЛИТАЦИОННЫЕ ЦЕНТРЫ: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Оборудованные площадки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Профессиональный персонал</a:t>
            </a: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ПРИНЦИПЫ ВЗАИМОДЕЙСТВИЯ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3648" y="1844824"/>
            <a:ext cx="3312368" cy="259228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41846" y="1484784"/>
            <a:ext cx="3672408" cy="25204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9668" y="3501009"/>
            <a:ext cx="2952328" cy="302433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373978" y="4084320"/>
            <a:ext cx="2628292" cy="216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НКО: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Родительская экспертиза 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Обмен опытом с другими НКО</a:t>
            </a:r>
          </a:p>
          <a:p>
            <a:pPr marL="342900" indent="-34290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Постоянный поиск новых решений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716016" y="1661862"/>
            <a:ext cx="2880320" cy="2160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ИССЛЕДОВАТЕЛЬСКИЕ ИНСТИТУТЫ: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Системные научные разработки</a:t>
            </a:r>
          </a:p>
          <a:p>
            <a:pPr marL="285750" indent="-285750" algn="l">
              <a:buFontTx/>
              <a:buChar char="-"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Доступ к мировому опыту</a:t>
            </a:r>
          </a:p>
          <a:p>
            <a:pPr marL="285750" indent="-28575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l">
              <a:buFontTx/>
              <a:buChar char="-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11560" y="4797152"/>
            <a:ext cx="3312368" cy="1640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Основной принцип нашей работы сегодня – это поиск и апробация инновационных решений с целью дальнейшего внедрения на государственном уровне.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67944" y="3284985"/>
            <a:ext cx="1152128" cy="1152127"/>
          </a:xfrm>
          <a:prstGeom prst="ellipse">
            <a:avLst/>
          </a:prstGeom>
          <a:solidFill>
            <a:srgbClr val="FF5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1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51520" y="1556792"/>
            <a:ext cx="8640960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ПСИХОЛОГИЧЕСКАЯ: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Адаптация к жизни в обществе за счет повышения самооценки, работы в команде, понимания своего места в социуме + снижение уровня стигматизации их семей</a:t>
            </a: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ПЕДАГОГИЧЕСКАЯ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ПОМОЩЬ: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Формирование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в Свердловской области пула специалистов,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способных действительно эффективно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работать с этой аудиторией</a:t>
            </a: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МЕДИЦИНСКАЯ: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Деликатное содействие гармоничному физическому и умственному развитию, снятию тяжелых ментальных симптомов (тревожности,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гиперактивности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 пр.)</a:t>
            </a:r>
          </a:p>
          <a:p>
            <a:pPr algn="l"/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СОЦИАЛЬНАЯ ПОМОЩЬ: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Создание общедоступных, постоянно действующих площадок для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обучения, социализации, профориентации занятий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детей и подростков с РАС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ментальнойинвалидностью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при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поддержке профессиональных педагогов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ПРОБЛЕМАТИКА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052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3"/>
            <a:ext cx="4680520" cy="30963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336699"/>
                </a:solidFill>
              </a:rPr>
              <a:t>ОСОБЫЕ КАНИКУЛЫ</a:t>
            </a:r>
            <a:br>
              <a:rPr lang="ru-RU" sz="2800" b="1" dirty="0" smtClean="0">
                <a:solidFill>
                  <a:srgbClr val="336699"/>
                </a:solidFill>
              </a:rPr>
            </a:br>
            <a:r>
              <a:rPr lang="ru-RU" sz="2800" b="1" dirty="0" smtClean="0">
                <a:solidFill>
                  <a:srgbClr val="336699"/>
                </a:solidFill>
              </a:rPr>
              <a:t>Летняя оздоровительная кампания и не только</a:t>
            </a:r>
            <a:endParaRPr lang="ru-RU" sz="2800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6300192" y="5661248"/>
            <a:ext cx="2520280" cy="867437"/>
          </a:xfrm>
          <a:prstGeom prst="rect">
            <a:avLst/>
          </a:prstGeom>
          <a:noFill/>
        </p:spPr>
      </p:pic>
      <p:pic>
        <p:nvPicPr>
          <p:cNvPr id="2050" name="Picture 2" descr="C:\Documents and Settings\user128\Рабочий стол\МОЕ\Работа\Особые люди\Лагерь\Спорт\DSC_0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" r="12699"/>
          <a:stretch/>
        </p:blipFill>
        <p:spPr bwMode="auto">
          <a:xfrm>
            <a:off x="-24036" y="0"/>
            <a:ext cx="37072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1556792"/>
            <a:ext cx="59766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Проблема: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Полноценный отдых для детей с особенностями развития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 элементами развивающих активностей</a:t>
            </a:r>
          </a:p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Решение: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Городской и загородный отдых в формате коммуникационного лагеря «Мастерская общения»</a:t>
            </a: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Уникальные особенности: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Индивидуальное сопровождение каждого ребенка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Проживание без родителей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Тренировка навыков самообслуживания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Творческие и спортивные активности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Интеграция в группу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нейротипичных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детей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Развитие дружеских связей между участниками</a:t>
            </a:r>
          </a:p>
          <a:p>
            <a:pPr algn="l"/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Перспективы: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Полноценный отдых без родителей в дружелюбной инклюзивной среде</a:t>
            </a:r>
          </a:p>
          <a:p>
            <a:pPr algn="l"/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ПРОБЛЕМАТИКА ПРОЕКТА</a:t>
            </a:r>
          </a:p>
        </p:txBody>
      </p:sp>
      <p:sp>
        <p:nvSpPr>
          <p:cNvPr id="2" name="AutoShape 2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Documents and Settings\user128\Рабочий стол\МОЕ\Работа\Особые люди\Лагерь\Спорт\DSC_0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8"/>
          <a:stretch/>
        </p:blipFill>
        <p:spPr bwMode="auto">
          <a:xfrm>
            <a:off x="713292" y="1556792"/>
            <a:ext cx="2100791" cy="28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user128\Рабочий стол\МОЕ\Работа\Особые люди\Лагерь\Спорт\выпускной 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725144"/>
            <a:ext cx="2598567" cy="17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707904" y="645028"/>
            <a:ext cx="5073650" cy="4191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НАШИ </a:t>
            </a:r>
            <a:r>
              <a:rPr lang="ru-RU" sz="2400" b="1" dirty="0" smtClean="0">
                <a:solidFill>
                  <a:srgbClr val="0070C0"/>
                </a:solidFill>
              </a:rPr>
              <a:t>РЕЗУЛЬТАТЫ</a:t>
            </a: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8197" name="AutoShape 16" descr="https://mir-s3-cdn-cf.behance.net/project_modules/hd/5e8e1a19388173.562d98cba2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Подзаголовок 2"/>
          <p:cNvSpPr txBox="1">
            <a:spLocks/>
          </p:cNvSpPr>
          <p:nvPr/>
        </p:nvSpPr>
        <p:spPr bwMode="auto">
          <a:xfrm>
            <a:off x="3275856" y="1295400"/>
            <a:ext cx="5544616" cy="494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dirty="0" smtClean="0">
                <a:solidFill>
                  <a:srgbClr val="336699"/>
                </a:solidFill>
              </a:rPr>
              <a:t>В настоящий момент в Екатеринбурге реализуется третий проект лагеря для подростков и молодых людей с ментальной инвалидностью, в котором отдыхает 15 человек. 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r>
              <a:rPr lang="ru-RU" sz="1600" dirty="0" smtClean="0">
                <a:solidFill>
                  <a:srgbClr val="336699"/>
                </a:solidFill>
              </a:rPr>
              <a:t>Первый в свердловской области подобный проект был реализован при поддержке Фонда «Обнаженные сердца</a:t>
            </a:r>
            <a:r>
              <a:rPr lang="ru-RU" sz="1600" dirty="0" smtClean="0">
                <a:solidFill>
                  <a:srgbClr val="336699"/>
                </a:solidFill>
              </a:rPr>
              <a:t>» минувшим летом на турбазе «Хрустальная», второй – этой зимой (на той же площадке). 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r>
              <a:rPr lang="ru-RU" sz="1600" dirty="0" smtClean="0">
                <a:solidFill>
                  <a:srgbClr val="336699"/>
                </a:solidFill>
              </a:rPr>
              <a:t>Впереди – еще две загородных летних смены, одна из которых представляет собой настоящие спортивные сборы. </a:t>
            </a:r>
          </a:p>
          <a:p>
            <a:endParaRPr lang="ru-RU" sz="1600" dirty="0">
              <a:solidFill>
                <a:srgbClr val="336699"/>
              </a:solidFill>
            </a:endParaRPr>
          </a:p>
          <a:p>
            <a:r>
              <a:rPr lang="ru-RU" sz="1600" dirty="0" smtClean="0">
                <a:solidFill>
                  <a:srgbClr val="336699"/>
                </a:solidFill>
              </a:rPr>
              <a:t>На аналогичный эксперимент – спортивные сборы второй раз решаются наши друзья и партнеры – инклюзивный спортивный клуб </a:t>
            </a:r>
            <a:r>
              <a:rPr lang="en-US" sz="1600" dirty="0" smtClean="0">
                <a:solidFill>
                  <a:srgbClr val="336699"/>
                </a:solidFill>
              </a:rPr>
              <a:t>DOJO1</a:t>
            </a:r>
            <a:r>
              <a:rPr lang="ru-RU" sz="1600" dirty="0" smtClean="0">
                <a:solidFill>
                  <a:srgbClr val="336699"/>
                </a:solidFill>
              </a:rPr>
              <a:t>. В прошлом году они реализовали группой выезд в Грузию, в этом – проведут большой летний проект на турбазе в Свердловской области. 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>
              <a:solidFill>
                <a:srgbClr val="336699"/>
              </a:solidFill>
            </a:endParaRPr>
          </a:p>
          <a:p>
            <a:endParaRPr lang="ru-RU" sz="1600" dirty="0" smtClean="0">
              <a:solidFill>
                <a:srgbClr val="336699"/>
              </a:solidFill>
            </a:endParaRPr>
          </a:p>
        </p:txBody>
      </p:sp>
      <p:pic>
        <p:nvPicPr>
          <p:cNvPr id="8194" name="Picture 2" descr="C:\Documents and Settings\user128\Рабочий стол\МОЕ\Работа\Особые люди\Лагерь\Спорт\DSC_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8" y="1556792"/>
            <a:ext cx="21602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user128\Рабочий стол\МОЕ\Работа\Особые люди\Лагерь\Спорт\DSC_04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r="3039"/>
          <a:stretch/>
        </p:blipFill>
        <p:spPr bwMode="auto">
          <a:xfrm>
            <a:off x="827584" y="4005064"/>
            <a:ext cx="2380062" cy="212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9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/>
          <p:cNvSpPr txBox="1">
            <a:spLocks/>
          </p:cNvSpPr>
          <p:nvPr/>
        </p:nvSpPr>
        <p:spPr>
          <a:xfrm>
            <a:off x="3851920" y="706388"/>
            <a:ext cx="5072608" cy="418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НАШИ ПАРТНЕРЫ</a:t>
            </a:r>
            <a:endParaRPr lang="ru-RU" sz="2400" b="1" dirty="0">
              <a:solidFill>
                <a:srgbClr val="336699"/>
              </a:solidFill>
            </a:endParaRPr>
          </a:p>
        </p:txBody>
      </p:sp>
      <p:sp>
        <p:nvSpPr>
          <p:cNvPr id="2" name="AutoShape 2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pbs.twimg.com/media/CrQnZpfWEAAPv_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a1.ru/upload/iblock/f91/f9173a8cd9aa8fbe81d8ad98a948d67c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3" descr="C:\Documents and Settings\THijniakova\Мои документы\МОЕ\Картинки\Ау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t="12875" r="24130" b="59537"/>
          <a:stretch>
            <a:fillRect/>
          </a:stretch>
        </p:blipFill>
        <p:spPr bwMode="auto">
          <a:xfrm>
            <a:off x="107950" y="115888"/>
            <a:ext cx="3311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https://yt3.ggpht.com/a-/AAuE7mBIC3BP0hX89y6WUH7EG5CLMw0R1sUZM0AP7Q=s900-mo-c-c0xffffffff-rj-k-n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C:\Documents and Settings\user128\Рабочий стол\МОЕ\Работа\Особые люди\Спорт\Russian-NHF-RGB-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5" y="2132856"/>
            <a:ext cx="392483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900igr.net/up/datai/203995/0012-005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25" y="2106059"/>
            <a:ext cx="3625151" cy="36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eparhia-birsk.ru/wp-content/uploads/2018/07/873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 t="26193" r="30847" b="25634"/>
          <a:stretch/>
        </p:blipFill>
        <p:spPr bwMode="auto">
          <a:xfrm>
            <a:off x="1763712" y="3717590"/>
            <a:ext cx="2362763" cy="20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3"/>
            <a:ext cx="4680520" cy="309634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336699"/>
                </a:solidFill>
              </a:rPr>
              <a:t>ОСОБЫЙ СПОРТ</a:t>
            </a:r>
            <a:br>
              <a:rPr lang="ru-RU" sz="2800" b="1" dirty="0" smtClean="0">
                <a:solidFill>
                  <a:srgbClr val="336699"/>
                </a:solidFill>
              </a:rPr>
            </a:br>
            <a:r>
              <a:rPr lang="ru-RU" sz="2800" b="1" dirty="0" smtClean="0">
                <a:solidFill>
                  <a:srgbClr val="336699"/>
                </a:solidFill>
              </a:rPr>
              <a:t>Оздоровление, социализация, </a:t>
            </a:r>
            <a:br>
              <a:rPr lang="ru-RU" sz="2800" b="1" dirty="0" smtClean="0">
                <a:solidFill>
                  <a:srgbClr val="336699"/>
                </a:solidFill>
              </a:rPr>
            </a:br>
            <a:r>
              <a:rPr lang="ru-RU" sz="2800" b="1" dirty="0" smtClean="0">
                <a:solidFill>
                  <a:srgbClr val="336699"/>
                </a:solidFill>
              </a:rPr>
              <a:t>образование</a:t>
            </a:r>
            <a:endParaRPr lang="ru-RU" sz="2800" b="1" dirty="0">
              <a:solidFill>
                <a:srgbClr val="336699"/>
              </a:solidFill>
            </a:endParaRPr>
          </a:p>
        </p:txBody>
      </p:sp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6300192" y="5661248"/>
            <a:ext cx="2520280" cy="867437"/>
          </a:xfrm>
          <a:prstGeom prst="rect">
            <a:avLst/>
          </a:prstGeom>
          <a:noFill/>
        </p:spPr>
      </p:pic>
      <p:pic>
        <p:nvPicPr>
          <p:cNvPr id="6" name="Picture 8" descr="Фото Особый спорт."/>
          <p:cNvPicPr>
            <a:picLocks noChangeAspect="1" noChangeArrowheads="1"/>
          </p:cNvPicPr>
          <p:nvPr/>
        </p:nvPicPr>
        <p:blipFill rotWithShape="1">
          <a:blip r:embed="rId3" cstate="print"/>
          <a:srcRect l="14921" r="12605"/>
          <a:stretch/>
        </p:blipFill>
        <p:spPr bwMode="auto">
          <a:xfrm>
            <a:off x="1838" y="-27385"/>
            <a:ext cx="3742577" cy="688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Hijniakova\Мои документы\МОЕ\Картинки\Ау 2.jpg"/>
          <p:cNvPicPr/>
          <p:nvPr/>
        </p:nvPicPr>
        <p:blipFill>
          <a:blip r:embed="rId2" cstate="print"/>
          <a:srcRect l="17933" t="12875" r="24131" b="59536"/>
          <a:stretch>
            <a:fillRect/>
          </a:stretch>
        </p:blipFill>
        <p:spPr bwMode="auto">
          <a:xfrm>
            <a:off x="107504" y="116632"/>
            <a:ext cx="3312368" cy="1179512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915816" y="1556792"/>
            <a:ext cx="5976664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Запрос: 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Включение детей и подростков с РАС и ментальной инвалидностью в спортивную жизнь региона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Ответ: </a:t>
            </a:r>
          </a:p>
          <a:p>
            <a:pPr algn="l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Постоянно действующие группы для занятий детей с РАС и ментальной инвалидностью подходящими им видами спорта</a:t>
            </a: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Уникальные особенности: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Выбор видов спорта, подходящих детям с подобными особенностями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Обучение тренеров сотрудниками Ассоциации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Наблюдение психолога и специалиста по АФК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Участие в соревнованиях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Спортивные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сборы</a:t>
            </a:r>
          </a:p>
          <a:p>
            <a:pPr algn="l"/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Перспективы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: Получение спортивных разрядов и профильное образование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367553" y="624923"/>
            <a:ext cx="5648672" cy="461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dirty="0" smtClean="0">
                <a:solidFill>
                  <a:srgbClr val="0070C0"/>
                </a:solidFill>
              </a:rPr>
              <a:t>ПРОБЛЕМАТИКА ПРОЕКТА</a:t>
            </a:r>
          </a:p>
        </p:txBody>
      </p:sp>
      <p:sp>
        <p:nvSpPr>
          <p:cNvPr id="2" name="AutoShape 2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veras-nn.ru/wp-content/uploads/2018/04/Russian-NHF-RGB-copy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6" descr="https://scontent-arn2-1.xx.fbcdn.net/v/t1.0-9/29177034_2003663166547197_6114505318794788864_n.jpg?_nc_cat=0&amp;oh=7ab4548fcedc8dffddba55942156cc8d&amp;oe=5B736F69"/>
          <p:cNvPicPr>
            <a:picLocks noChangeAspect="1" noChangeArrowheads="1"/>
          </p:cNvPicPr>
          <p:nvPr/>
        </p:nvPicPr>
        <p:blipFill>
          <a:blip r:embed="rId3" cstate="print"/>
          <a:srcRect l="18182" t="18182" b="31818"/>
          <a:stretch>
            <a:fillRect/>
          </a:stretch>
        </p:blipFill>
        <p:spPr bwMode="auto">
          <a:xfrm>
            <a:off x="155574" y="1700807"/>
            <a:ext cx="2616225" cy="213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На данном изображении может находиться: 5 человек, люди улыбаются, люди стоят и на улиц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2" r="17318"/>
          <a:stretch/>
        </p:blipFill>
        <p:spPr bwMode="auto">
          <a:xfrm>
            <a:off x="155575" y="4149080"/>
            <a:ext cx="2617662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4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664</Words>
  <Application>Microsoft Office PowerPoint</Application>
  <PresentationFormat>Экран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Инновационные проекты профильных НКО Свердловской области, направленные на поддержку семей, воспитывающих детей с РАС</vt:lpstr>
      <vt:lpstr>Презентация PowerPoint</vt:lpstr>
      <vt:lpstr>Презентация PowerPoint</vt:lpstr>
      <vt:lpstr>ОСОБЫЕ КАНИКУЛЫ Летняя оздоровительная кампания и не только</vt:lpstr>
      <vt:lpstr>Презентация PowerPoint</vt:lpstr>
      <vt:lpstr>Презентация PowerPoint</vt:lpstr>
      <vt:lpstr>Презентация PowerPoint</vt:lpstr>
      <vt:lpstr>ОСОБЫЙ СПОРТ Оздоровление, социализация,  образование</vt:lpstr>
      <vt:lpstr>Презентация PowerPoint</vt:lpstr>
      <vt:lpstr>Презентация PowerPoint</vt:lpstr>
      <vt:lpstr>Презентация PowerPoint</vt:lpstr>
      <vt:lpstr>НА УРОК ВМЕСТЕ + PROзнания Из детского сада – в школу</vt:lpstr>
      <vt:lpstr>Презентация PowerPoint</vt:lpstr>
      <vt:lpstr>Презентация PowerPoint</vt:lpstr>
      <vt:lpstr>Презентация PowerPoint</vt:lpstr>
      <vt:lpstr>СПАСИБО ЗА ВНИМАНИЕ!  Ассоциация помощи людям с особенностями развития и ментальной инвалидностью  в Екатеринбурге и Свердловской области 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none</dc:creator>
  <cp:lastModifiedBy>none</cp:lastModifiedBy>
  <cp:revision>315</cp:revision>
  <dcterms:created xsi:type="dcterms:W3CDTF">2016-02-10T10:13:08Z</dcterms:created>
  <dcterms:modified xsi:type="dcterms:W3CDTF">2019-06-10T21:47:15Z</dcterms:modified>
</cp:coreProperties>
</file>