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CE51D-75BA-4F97-ABA4-C42E9CA13B17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F17D4-9FF6-49C0-BF6F-2DB656580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368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5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411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769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160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5312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13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64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809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3060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91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96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15611-2315-484F-A13D-D9F2D48A004C}" type="datetimeFigureOut">
              <a:rPr lang="ru-RU" smtClean="0"/>
              <a:t>22.03.2021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2C94F-17C4-436A-AD40-A17F8B793A1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371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195786"/>
          </a:xfrm>
        </p:spPr>
        <p:txBody>
          <a:bodyPr>
            <a:normAutofit/>
          </a:bodyPr>
          <a:lstStyle/>
          <a:p>
            <a:r>
              <a:rPr lang="ru-RU" dirty="0" smtClean="0"/>
              <a:t>Синонимия глаголов.</a:t>
            </a:r>
            <a:br>
              <a:rPr lang="ru-RU" dirty="0" smtClean="0"/>
            </a:br>
            <a:r>
              <a:rPr lang="ru-RU" dirty="0" smtClean="0"/>
              <a:t>Составление словосочетаний.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437112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ru-RU" sz="2000" dirty="0" smtClean="0"/>
              <a:t>Логопедическое занятие</a:t>
            </a:r>
          </a:p>
          <a:p>
            <a:r>
              <a:rPr lang="ru-RU" sz="2000" dirty="0" smtClean="0"/>
              <a:t>5 класс</a:t>
            </a:r>
          </a:p>
          <a:p>
            <a:r>
              <a:rPr lang="ru-RU" sz="2000" dirty="0" smtClean="0"/>
              <a:t>учитель-логопед: С. В. Дюндина</a:t>
            </a:r>
          </a:p>
          <a:p>
            <a:r>
              <a:rPr lang="ru-RU" sz="2000" dirty="0" smtClean="0"/>
              <a:t>ГБОУ «Речевой центр»</a:t>
            </a:r>
          </a:p>
          <a:p>
            <a:r>
              <a:rPr lang="ru-RU" sz="2000" dirty="0" smtClean="0"/>
              <a:t>Екатеринбург, 2020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1559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38922"/>
            <a:ext cx="3600400" cy="1143000"/>
          </a:xfrm>
        </p:spPr>
        <p:txBody>
          <a:bodyPr/>
          <a:lstStyle/>
          <a:p>
            <a:r>
              <a:rPr lang="ru-RU" dirty="0" smtClean="0"/>
              <a:t>Ход занятия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Определение темы занятия.</a:t>
            </a:r>
          </a:p>
          <a:p>
            <a:pPr algn="just"/>
            <a:r>
              <a:rPr lang="ru-RU" dirty="0" smtClean="0"/>
              <a:t>Артикуляционная </a:t>
            </a:r>
            <a:r>
              <a:rPr lang="ru-RU" dirty="0" smtClean="0"/>
              <a:t>гимнастика.</a:t>
            </a:r>
          </a:p>
          <a:p>
            <a:pPr algn="just"/>
            <a:r>
              <a:rPr lang="ru-RU" dirty="0" smtClean="0"/>
              <a:t>Речевая пятиминутка.</a:t>
            </a:r>
          </a:p>
          <a:p>
            <a:pPr algn="just"/>
            <a:r>
              <a:rPr lang="ru-RU" dirty="0" smtClean="0"/>
              <a:t>Подбор синонимов к глаголам, составление глагольных словосочетаний.</a:t>
            </a:r>
          </a:p>
          <a:p>
            <a:pPr algn="just"/>
            <a:r>
              <a:rPr lang="ru-RU" dirty="0" smtClean="0"/>
              <a:t>Расположение глаголов в порядке усиления значения действия.</a:t>
            </a:r>
          </a:p>
          <a:p>
            <a:pPr algn="just"/>
            <a:r>
              <a:rPr lang="ru-RU" dirty="0" smtClean="0"/>
              <a:t>Понимание смысловых оттенков значений глаголов, исходя из контекста предложений. Оформление на письме.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636" y="332656"/>
            <a:ext cx="4784184" cy="12241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8020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Речевая пятиминутка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492896"/>
            <a:ext cx="8928992" cy="21602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smtClean="0"/>
              <a:t>Ткёт ткач ткани</a:t>
            </a:r>
          </a:p>
          <a:p>
            <a:pPr marL="0" indent="0" algn="ctr">
              <a:buNone/>
            </a:pPr>
            <a:r>
              <a:rPr lang="ru-RU" sz="6000" dirty="0" smtClean="0"/>
              <a:t>на платки Тане.</a:t>
            </a:r>
            <a:endParaRPr lang="ru-RU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1" r="55528" b="28710"/>
          <a:stretch/>
        </p:blipFill>
        <p:spPr>
          <a:xfrm>
            <a:off x="323528" y="188640"/>
            <a:ext cx="1646178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6248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Подберите синонимы.</a:t>
            </a:r>
            <a:br>
              <a:rPr lang="ru-RU" sz="2800" dirty="0" smtClean="0"/>
            </a:br>
            <a:r>
              <a:rPr lang="ru-RU" sz="2800" dirty="0" smtClean="0"/>
              <a:t>Составьте словосочетания, изменяя, если нужно,  окончания глаголов.</a:t>
            </a:r>
            <a:endParaRPr lang="ru-RU" sz="28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600201"/>
            <a:ext cx="1522512" cy="22608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Мяч</a:t>
            </a:r>
            <a:endParaRPr lang="ru-RU" dirty="0" smtClean="0">
              <a:effectLst/>
            </a:endParaRPr>
          </a:p>
          <a:p>
            <a:pPr marL="0" indent="0">
              <a:buNone/>
            </a:pPr>
            <a:r>
              <a:rPr lang="ru-RU" dirty="0"/>
              <a:t>Фраза</a:t>
            </a:r>
            <a:endParaRPr lang="ru-RU" dirty="0" smtClean="0">
              <a:effectLst/>
            </a:endParaRPr>
          </a:p>
          <a:p>
            <a:pPr marL="0" indent="0">
              <a:buNone/>
            </a:pPr>
            <a:r>
              <a:rPr lang="ru-RU" dirty="0"/>
              <a:t>Взгляд</a:t>
            </a:r>
            <a:endParaRPr lang="ru-RU" dirty="0" smtClean="0">
              <a:effectLst/>
            </a:endParaRPr>
          </a:p>
          <a:p>
            <a:pPr marL="0" indent="0">
              <a:buNone/>
            </a:pPr>
            <a:r>
              <a:rPr lang="ru-RU" dirty="0" smtClean="0"/>
              <a:t>Платок</a:t>
            </a:r>
            <a:endParaRPr lang="ru-RU" dirty="0" smtClean="0"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1628800"/>
            <a:ext cx="20882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Кинуть</a:t>
            </a:r>
            <a:endParaRPr lang="ru-RU" sz="3200" dirty="0" smtClean="0">
              <a:effectLst/>
            </a:endParaRPr>
          </a:p>
          <a:p>
            <a:r>
              <a:rPr lang="ru-RU" sz="3200" dirty="0"/>
              <a:t>Бросить</a:t>
            </a:r>
            <a:endParaRPr lang="ru-RU" sz="3200" dirty="0" smtClean="0">
              <a:effectLst/>
            </a:endParaRPr>
          </a:p>
          <a:p>
            <a:r>
              <a:rPr lang="ru-RU" sz="3200" dirty="0"/>
              <a:t>Швырнуть</a:t>
            </a:r>
            <a:endParaRPr lang="ru-RU" sz="3200" dirty="0" smtClean="0">
              <a:effectLst/>
            </a:endParaRPr>
          </a:p>
          <a:p>
            <a:r>
              <a:rPr lang="ru-RU" sz="3200" dirty="0" smtClean="0"/>
              <a:t>Метнуть</a:t>
            </a:r>
            <a:endParaRPr lang="ru-RU" sz="3200" dirty="0" smtClean="0"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2513" y="1628800"/>
            <a:ext cx="20882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Цветы</a:t>
            </a:r>
            <a:endParaRPr lang="ru-RU" sz="3200" dirty="0" smtClean="0">
              <a:effectLst/>
            </a:endParaRPr>
          </a:p>
          <a:p>
            <a:r>
              <a:rPr lang="ru-RU" sz="3200" dirty="0" smtClean="0"/>
              <a:t>Повозка</a:t>
            </a:r>
            <a:endParaRPr lang="ru-RU" sz="3200" dirty="0" smtClean="0">
              <a:effectLst/>
            </a:endParaRPr>
          </a:p>
          <a:p>
            <a:r>
              <a:rPr lang="ru-RU" sz="3200" dirty="0" smtClean="0"/>
              <a:t>За ягодой</a:t>
            </a:r>
            <a:endParaRPr lang="ru-RU" sz="3200" dirty="0" smtClean="0">
              <a:effectLst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00192" y="1628800"/>
            <a:ext cx="2736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effectLst/>
              </a:rPr>
              <a:t>Накрениться</a:t>
            </a:r>
          </a:p>
          <a:p>
            <a:r>
              <a:rPr lang="ru-RU" sz="3200" dirty="0" smtClean="0"/>
              <a:t>Нагнуться</a:t>
            </a:r>
            <a:endParaRPr lang="ru-RU" sz="3200" dirty="0" smtClean="0">
              <a:effectLst/>
            </a:endParaRPr>
          </a:p>
          <a:p>
            <a:r>
              <a:rPr lang="ru-RU" sz="3200" dirty="0" smtClean="0"/>
              <a:t>Наклониться</a:t>
            </a:r>
            <a:endParaRPr lang="ru-RU" sz="3200" dirty="0" smtClean="0"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27784" y="4260660"/>
            <a:ext cx="1939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Здоровье</a:t>
            </a:r>
          </a:p>
          <a:p>
            <a:r>
              <a:rPr lang="ru-RU" sz="3200" dirty="0" smtClean="0"/>
              <a:t>Штаб</a:t>
            </a:r>
            <a:endParaRPr lang="ru-RU" sz="3200" dirty="0" smtClean="0">
              <a:effectLst/>
            </a:endParaRPr>
          </a:p>
          <a:p>
            <a:r>
              <a:rPr lang="ru-RU" sz="3200" dirty="0" smtClean="0"/>
              <a:t>Сад</a:t>
            </a:r>
            <a:endParaRPr lang="ru-RU" sz="3200" dirty="0" smtClean="0">
              <a:effectLst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4275259"/>
            <a:ext cx="21167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Сторожить</a:t>
            </a:r>
            <a:endParaRPr lang="ru-RU" sz="3200" dirty="0" smtClean="0">
              <a:effectLst/>
            </a:endParaRPr>
          </a:p>
          <a:p>
            <a:r>
              <a:rPr lang="ru-RU" sz="3200" dirty="0" smtClean="0"/>
              <a:t>Беречь</a:t>
            </a:r>
            <a:endParaRPr lang="ru-RU" sz="3200" dirty="0" smtClean="0">
              <a:effectLst/>
            </a:endParaRPr>
          </a:p>
          <a:p>
            <a:r>
              <a:rPr lang="ru-RU" sz="3200" dirty="0" smtClean="0"/>
              <a:t>Охранять</a:t>
            </a:r>
            <a:endParaRPr lang="ru-RU" sz="3200" dirty="0" smtClean="0">
              <a:effectLst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34" r="37863" b="23051"/>
          <a:stretch/>
        </p:blipFill>
        <p:spPr>
          <a:xfrm>
            <a:off x="198240" y="5469647"/>
            <a:ext cx="1368152" cy="13883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1292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Расположите глаголы в порядке усиления действия.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9512" y="2276872"/>
            <a:ext cx="8856984" cy="2592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Подберите к ним  имена существительные.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79" r="21646" b="36632"/>
          <a:stretch/>
        </p:blipFill>
        <p:spPr>
          <a:xfrm>
            <a:off x="153585" y="1052736"/>
            <a:ext cx="1944216" cy="18142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8117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Спишите, выбрав из скобок подходящее слово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88840"/>
            <a:ext cx="8712968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dirty="0" smtClean="0"/>
              <a:t>	В полдень </a:t>
            </a:r>
            <a:r>
              <a:rPr lang="ru-RU" sz="4000" i="1" dirty="0" smtClean="0"/>
              <a:t>(приблизилась, надвинулась) </a:t>
            </a:r>
            <a:r>
              <a:rPr lang="ru-RU" sz="4000" dirty="0" smtClean="0"/>
              <a:t>чёрная туча. Началась гроза. </a:t>
            </a:r>
            <a:r>
              <a:rPr lang="ru-RU" sz="4000" i="1" dirty="0" smtClean="0"/>
              <a:t>(Пошёл, полил, хлынул)</a:t>
            </a:r>
            <a:r>
              <a:rPr lang="ru-RU" sz="4000" dirty="0" smtClean="0"/>
              <a:t> ливень. Я </a:t>
            </a:r>
            <a:r>
              <a:rPr lang="ru-RU" sz="4000" i="1" dirty="0" smtClean="0"/>
              <a:t>(надел, одел) </a:t>
            </a:r>
            <a:r>
              <a:rPr lang="ru-RU" sz="4000" dirty="0" smtClean="0"/>
              <a:t>плащ и взял зонт. Дорогой </a:t>
            </a:r>
            <a:r>
              <a:rPr lang="ru-RU" sz="4000" i="1" dirty="0" smtClean="0"/>
              <a:t>(открыл, раскрыл) </a:t>
            </a:r>
            <a:r>
              <a:rPr lang="ru-RU" sz="4000" dirty="0" smtClean="0"/>
              <a:t>его. Скоро дождь </a:t>
            </a:r>
            <a:r>
              <a:rPr lang="ru-RU" sz="4000" i="1" dirty="0" smtClean="0"/>
              <a:t>(закончился, перестал). </a:t>
            </a:r>
            <a:endParaRPr lang="ru-RU" sz="4000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65" r="3112" b="28710"/>
          <a:stretch/>
        </p:blipFill>
        <p:spPr>
          <a:xfrm>
            <a:off x="7164288" y="116632"/>
            <a:ext cx="1821663" cy="17653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4882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556792"/>
            <a:ext cx="7056784" cy="32403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Что </a:t>
            </a:r>
            <a:r>
              <a:rPr lang="ru-RU" dirty="0" smtClean="0"/>
              <a:t>сделали </a:t>
            </a:r>
            <a:r>
              <a:rPr lang="ru-RU" dirty="0" smtClean="0"/>
              <a:t>на занятии</a:t>
            </a:r>
            <a:r>
              <a:rPr lang="ru-RU" dirty="0" smtClean="0"/>
              <a:t>?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Оцените </a:t>
            </a:r>
            <a:r>
              <a:rPr lang="ru-RU" dirty="0" smtClean="0"/>
              <a:t>себя:</a:t>
            </a:r>
            <a:br>
              <a:rPr lang="ru-RU" dirty="0" smtClean="0"/>
            </a:br>
            <a:r>
              <a:rPr lang="ru-RU" dirty="0" smtClean="0"/>
              <a:t>Что было трудно?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Что </a:t>
            </a:r>
            <a:r>
              <a:rPr lang="ru-RU" dirty="0" smtClean="0"/>
              <a:t>получилось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589240"/>
            <a:ext cx="8229600" cy="10801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6600" dirty="0" smtClean="0"/>
              <a:t>Спасибо за занятие!</a:t>
            </a:r>
            <a:endParaRPr lang="ru-RU" sz="6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636" y="332656"/>
            <a:ext cx="4784184" cy="12241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9864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2667</TotalTime>
  <Words>128</Words>
  <Application>Microsoft Office PowerPoint</Application>
  <PresentationFormat>Экран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Синонимия глаголов. Составление словосочетаний.</vt:lpstr>
      <vt:lpstr>Ход занятия</vt:lpstr>
      <vt:lpstr>Речевая пятиминутка</vt:lpstr>
      <vt:lpstr>Подберите синонимы. Составьте словосочетания, изменяя, если нужно,  окончания глаголов.</vt:lpstr>
      <vt:lpstr>Расположите глаголы в порядке усиления действия.</vt:lpstr>
      <vt:lpstr>Спишите, выбрав из скобок подходящее слово</vt:lpstr>
      <vt:lpstr>Что сделали на занятии?  Оцените себя: Что было трудно? Что получилось?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Владение синонимией, определение контекста для раскрытия значений глагольных словосочетаний и оформление их на письме.</dc:title>
  <dc:creator>Светлана В. Дюндина</dc:creator>
  <cp:lastModifiedBy>Светлана В. Дюндина</cp:lastModifiedBy>
  <cp:revision>16</cp:revision>
  <cp:lastPrinted>2020-02-05T04:10:37Z</cp:lastPrinted>
  <dcterms:created xsi:type="dcterms:W3CDTF">2020-02-04T10:23:44Z</dcterms:created>
  <dcterms:modified xsi:type="dcterms:W3CDTF">2021-03-22T15:07:06Z</dcterms:modified>
</cp:coreProperties>
</file>