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57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E3672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images.yandex.ru/yandsearch?source=wiz&amp;fp=1&amp;img_url=http://s50.radikal.ru/i129/1010/3f/767b9491a89e.jpg&amp;uinfo=ww-1419-wh-745-fw-1194-fh-539-pd-1&amp;p=1&amp;text=%D0%BA%D0%B0%D1%80%D1%82%D0%B8%D0%BD%D0%BA%D0%B0%20%D0%B0%D0%BA%D0%B2%D0%B0%D1%80%D0%B8%D1%83%D0%BC%D0%B0%20%D1%81%20%D1%80%D1%8B%D0%B1%D0%BA%D0%B0%D0%BC%D0%B8&amp;noreask=1&amp;pos=37&amp;rpt=simage&amp;lr=195" TargetMode="External"/><Relationship Id="rId7" Type="http://schemas.openxmlformats.org/officeDocument/2006/relationships/hyperlink" Target="http://images.yandex.ru/yandsearch?source=wiz&amp;fp=2&amp;img_url=http://www.likar.info/pictures/wiki/zoo/dogs/41.jpg&amp;uinfo=ww-1419-wh-745-fw-1194-fh-539-pd-1&amp;p=2&amp;text=%D0%BA%D0%B0%D1%80%D1%82%D0%B8%D0%BD%D0%BA%D0%B0%20%D0%B0%D0%BA%D0%B2%D0%B0%D1%80%D0%B8%D1%83%D0%BC%D0%B0%20%D1%81%20%D1%80%D1%8B%D0%B1%D0%BA%D0%B0%D0%BC%D0%B8&amp;noreask=1&amp;pos=62&amp;rpt=simage&amp;lr=195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hyperlink" Target="http://images.yandex.ru/yandsearch?source=wiz&amp;fp=2&amp;img_url=http://www.xn--80aaaglsgkc1b.su/img/albums/pic1236887399_orig.jpg&amp;uinfo=ww-1419-wh-745-fw-1194-fh-539-pd-1&amp;p=2&amp;text=%D0%BA%D0%B0%D1%80%D1%82%D0%B8%D0%BD%D0%BA%D0%B0%20%D0%B0%D0%BA%D0%B2%D0%B0%D1%80%D0%B8%D1%83%D0%BC%D0%B0%20%D1%81%20%D1%80%D1%8B%D0%B1%D0%BA%D0%B0%D0%BC%D0%B8&amp;noreask=1&amp;pos=63&amp;rpt=simage&amp;lr=195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2.jpeg"/><Relationship Id="rId9" Type="http://schemas.openxmlformats.org/officeDocument/2006/relationships/hyperlink" Target="http://images.yandex.ru/yandsearch?source=wiz&amp;fp=11&amp;img_url=http://md.mirkvartir.ua/UserFiles/Image/2009/2809.jpg&amp;uinfo=ww-1419-wh-745-fw-1194-fh-539-pd-1&amp;p=11&amp;text=%D0%BA%D0%B0%D1%80%D1%82%D0%B8%D0%BD%D0%BA%D0%B0%20%D0%B0%D0%BA%D0%B2%D0%B0%D1%80%D0%B8%D1%83%D0%BC%D0%B0%20%D1%81%20%D1%80%D1%8B%D0%B1%D0%BA%D0%B0%D0%BC%D0%B8&amp;noreask=1&amp;pos=345&amp;rpt=simage&amp;lr=195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458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990600"/>
            <a:ext cx="70104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/>
              <a:t>Занимательная математика</a:t>
            </a:r>
            <a:endParaRPr lang="ru-RU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19200" y="2743200"/>
            <a:ext cx="7010400" cy="11430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atin typeface="+mj-lt"/>
                <a:ea typeface="+mj-ea"/>
                <a:cs typeface="+mj-cs"/>
              </a:rPr>
              <a:t>1 класс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4196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узор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http://luntiki.ru/uploads/images/3/a/7/c/5/da23697edf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676400"/>
            <a:ext cx="4762500" cy="277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4196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аист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http://luntiki.ru/uploads/images/a/6/0/4/5/7e017d916c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828800"/>
            <a:ext cx="4667250" cy="265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7244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мода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http://luntiki.ru/uploads/images/f/b/8/5/5/f3fe2ba8ec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514600"/>
            <a:ext cx="4438650" cy="2084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1295400" y="1524000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Переворачивание «вверх ногами» рисунка, символа, фигуры указывает на то, что загаданное с помощью картинки слово</a:t>
            </a:r>
          </a:p>
          <a:p>
            <a:pPr algn="ctr"/>
            <a:r>
              <a:rPr lang="ru-RU" dirty="0" smtClean="0"/>
              <a:t> должно читаться </a:t>
            </a:r>
            <a:r>
              <a:rPr lang="ru-RU" b="1" dirty="0" smtClean="0"/>
              <a:t>задом наперёд.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4196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кабан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http://luntiki.ru/uploads/images/d/b/6/f/5/77c2e9a4f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752600"/>
            <a:ext cx="4286250" cy="269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4196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хомяк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http://luntiki.ru/uploads/images/1/0/1/6/5/2622dc04b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057400"/>
            <a:ext cx="4876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4196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силач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http://luntiki.ru/uploads/images/b/7/6/4/5/dd5de85c7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752600"/>
            <a:ext cx="4419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43000" y="46482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арбуз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Рисунок 7" descr="http://luntiki.ru/uploads/images/9/5/2/7/5/6d83f304a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752600"/>
            <a:ext cx="3524250" cy="2891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C:\Documents and Settings\Admin\Рабочий стол\13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684213" y="18446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835150" y="18446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Rectangle 6"/>
          <p:cNvSpPr>
            <a:spLocks noChangeArrowheads="1"/>
          </p:cNvSpPr>
          <p:nvPr/>
        </p:nvSpPr>
        <p:spPr bwMode="auto">
          <a:xfrm>
            <a:off x="1835150" y="29241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684213" y="29241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3" name="Rectangle 8"/>
          <p:cNvSpPr>
            <a:spLocks noChangeArrowheads="1"/>
          </p:cNvSpPr>
          <p:nvPr/>
        </p:nvSpPr>
        <p:spPr bwMode="auto">
          <a:xfrm>
            <a:off x="4572000" y="29241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3419475" y="29241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5" name="Rectangle 10"/>
          <p:cNvSpPr>
            <a:spLocks noChangeArrowheads="1"/>
          </p:cNvSpPr>
          <p:nvPr/>
        </p:nvSpPr>
        <p:spPr bwMode="auto">
          <a:xfrm>
            <a:off x="4572000" y="18446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6" name="Rectangle 11"/>
          <p:cNvSpPr>
            <a:spLocks noChangeArrowheads="1"/>
          </p:cNvSpPr>
          <p:nvPr/>
        </p:nvSpPr>
        <p:spPr bwMode="auto">
          <a:xfrm>
            <a:off x="3419475" y="18446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7" name="Rectangle 12"/>
          <p:cNvSpPr>
            <a:spLocks noChangeArrowheads="1"/>
          </p:cNvSpPr>
          <p:nvPr/>
        </p:nvSpPr>
        <p:spPr bwMode="auto">
          <a:xfrm>
            <a:off x="7380288" y="29241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8" name="Rectangle 13"/>
          <p:cNvSpPr>
            <a:spLocks noChangeArrowheads="1"/>
          </p:cNvSpPr>
          <p:nvPr/>
        </p:nvSpPr>
        <p:spPr bwMode="auto">
          <a:xfrm>
            <a:off x="6227763" y="29241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9" name="Rectangle 14"/>
          <p:cNvSpPr>
            <a:spLocks noChangeArrowheads="1"/>
          </p:cNvSpPr>
          <p:nvPr/>
        </p:nvSpPr>
        <p:spPr bwMode="auto">
          <a:xfrm>
            <a:off x="7380288" y="18446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0" name="Rectangle 15"/>
          <p:cNvSpPr>
            <a:spLocks noChangeArrowheads="1"/>
          </p:cNvSpPr>
          <p:nvPr/>
        </p:nvSpPr>
        <p:spPr bwMode="auto">
          <a:xfrm>
            <a:off x="6227763" y="1844675"/>
            <a:ext cx="1152525" cy="1081088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1" name="Rectangle 16"/>
          <p:cNvSpPr>
            <a:spLocks noChangeArrowheads="1"/>
          </p:cNvSpPr>
          <p:nvPr/>
        </p:nvSpPr>
        <p:spPr bwMode="auto">
          <a:xfrm>
            <a:off x="4572000" y="5300663"/>
            <a:ext cx="1152525" cy="1081087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2" name="Rectangle 17"/>
          <p:cNvSpPr>
            <a:spLocks noChangeArrowheads="1"/>
          </p:cNvSpPr>
          <p:nvPr/>
        </p:nvSpPr>
        <p:spPr bwMode="auto">
          <a:xfrm>
            <a:off x="3419475" y="5300663"/>
            <a:ext cx="1152525" cy="1081087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3" name="Rectangle 18"/>
          <p:cNvSpPr>
            <a:spLocks noChangeArrowheads="1"/>
          </p:cNvSpPr>
          <p:nvPr/>
        </p:nvSpPr>
        <p:spPr bwMode="auto">
          <a:xfrm>
            <a:off x="4572000" y="4221163"/>
            <a:ext cx="1152525" cy="1081087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4" name="Rectangle 19"/>
          <p:cNvSpPr>
            <a:spLocks noChangeArrowheads="1"/>
          </p:cNvSpPr>
          <p:nvPr/>
        </p:nvSpPr>
        <p:spPr bwMode="auto">
          <a:xfrm>
            <a:off x="3419475" y="4221163"/>
            <a:ext cx="1152525" cy="1081087"/>
          </a:xfrm>
          <a:prstGeom prst="rect">
            <a:avLst/>
          </a:prstGeom>
          <a:solidFill>
            <a:schemeClr val="folHlink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3" name="Oval 21"/>
          <p:cNvSpPr>
            <a:spLocks noChangeArrowheads="1"/>
          </p:cNvSpPr>
          <p:nvPr/>
        </p:nvSpPr>
        <p:spPr bwMode="auto">
          <a:xfrm>
            <a:off x="4787900" y="4437063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6" name="Oval 22"/>
          <p:cNvSpPr>
            <a:spLocks noChangeArrowheads="1"/>
          </p:cNvSpPr>
          <p:nvPr/>
        </p:nvSpPr>
        <p:spPr bwMode="auto">
          <a:xfrm>
            <a:off x="7596188" y="3141663"/>
            <a:ext cx="719137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7" name="Oval 23"/>
          <p:cNvSpPr>
            <a:spLocks noChangeArrowheads="1"/>
          </p:cNvSpPr>
          <p:nvPr/>
        </p:nvSpPr>
        <p:spPr bwMode="auto">
          <a:xfrm>
            <a:off x="3635375" y="3068638"/>
            <a:ext cx="719138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8" name="Oval 24"/>
          <p:cNvSpPr>
            <a:spLocks noChangeArrowheads="1"/>
          </p:cNvSpPr>
          <p:nvPr/>
        </p:nvSpPr>
        <p:spPr bwMode="auto">
          <a:xfrm>
            <a:off x="900113" y="2060575"/>
            <a:ext cx="719137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4859338" y="5516563"/>
            <a:ext cx="576262" cy="5762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0" name="Rectangle 26"/>
          <p:cNvSpPr>
            <a:spLocks noChangeArrowheads="1"/>
          </p:cNvSpPr>
          <p:nvPr/>
        </p:nvSpPr>
        <p:spPr bwMode="auto">
          <a:xfrm>
            <a:off x="6516688" y="3213100"/>
            <a:ext cx="576262" cy="5762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1" name="Rectangle 27"/>
          <p:cNvSpPr>
            <a:spLocks noChangeArrowheads="1"/>
          </p:cNvSpPr>
          <p:nvPr/>
        </p:nvSpPr>
        <p:spPr bwMode="auto">
          <a:xfrm>
            <a:off x="3708400" y="2133600"/>
            <a:ext cx="576263" cy="5762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2" name="Rectangle 28"/>
          <p:cNvSpPr>
            <a:spLocks noChangeArrowheads="1"/>
          </p:cNvSpPr>
          <p:nvPr/>
        </p:nvSpPr>
        <p:spPr bwMode="auto">
          <a:xfrm>
            <a:off x="2124075" y="2133600"/>
            <a:ext cx="576263" cy="5762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3" name="AutoShape 29"/>
          <p:cNvSpPr>
            <a:spLocks noChangeArrowheads="1"/>
          </p:cNvSpPr>
          <p:nvPr/>
        </p:nvSpPr>
        <p:spPr bwMode="auto">
          <a:xfrm>
            <a:off x="900113" y="3068638"/>
            <a:ext cx="719137" cy="792162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4" name="AutoShape 30"/>
          <p:cNvSpPr>
            <a:spLocks noChangeArrowheads="1"/>
          </p:cNvSpPr>
          <p:nvPr/>
        </p:nvSpPr>
        <p:spPr bwMode="auto">
          <a:xfrm rot="10800000">
            <a:off x="7596188" y="1989138"/>
            <a:ext cx="719137" cy="792162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5" name="AutoShape 31"/>
          <p:cNvSpPr>
            <a:spLocks noChangeArrowheads="1"/>
          </p:cNvSpPr>
          <p:nvPr/>
        </p:nvSpPr>
        <p:spPr bwMode="auto">
          <a:xfrm rot="-5400000">
            <a:off x="4752975" y="3105151"/>
            <a:ext cx="719137" cy="792162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5" name="AutoShape 33"/>
          <p:cNvSpPr>
            <a:spLocks noChangeArrowheads="1"/>
          </p:cNvSpPr>
          <p:nvPr/>
        </p:nvSpPr>
        <p:spPr bwMode="auto">
          <a:xfrm rot="5400000">
            <a:off x="3671888" y="4400550"/>
            <a:ext cx="719137" cy="792163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06" name="AutoShape 34"/>
          <p:cNvSpPr>
            <a:spLocks noChangeArrowheads="1"/>
          </p:cNvSpPr>
          <p:nvPr/>
        </p:nvSpPr>
        <p:spPr bwMode="auto">
          <a:xfrm>
            <a:off x="1979613" y="3141663"/>
            <a:ext cx="792162" cy="719137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8707" name="AutoShape 35"/>
          <p:cNvSpPr>
            <a:spLocks noChangeArrowheads="1"/>
          </p:cNvSpPr>
          <p:nvPr/>
        </p:nvSpPr>
        <p:spPr bwMode="auto">
          <a:xfrm>
            <a:off x="3563938" y="5445125"/>
            <a:ext cx="792162" cy="719138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8708" name="AutoShape 36"/>
          <p:cNvSpPr>
            <a:spLocks noChangeArrowheads="1"/>
          </p:cNvSpPr>
          <p:nvPr/>
        </p:nvSpPr>
        <p:spPr bwMode="auto">
          <a:xfrm>
            <a:off x="6372225" y="1989138"/>
            <a:ext cx="792163" cy="719137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8709" name="AutoShape 37"/>
          <p:cNvSpPr>
            <a:spLocks noChangeArrowheads="1"/>
          </p:cNvSpPr>
          <p:nvPr/>
        </p:nvSpPr>
        <p:spPr bwMode="auto">
          <a:xfrm>
            <a:off x="4716463" y="1989138"/>
            <a:ext cx="792162" cy="719137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8710" name="AutoShape 38"/>
          <p:cNvSpPr>
            <a:spLocks noChangeArrowheads="1"/>
          </p:cNvSpPr>
          <p:nvPr/>
        </p:nvSpPr>
        <p:spPr bwMode="auto">
          <a:xfrm>
            <a:off x="6516688" y="5445125"/>
            <a:ext cx="792162" cy="719138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8711" name="Oval 39"/>
          <p:cNvSpPr>
            <a:spLocks noChangeArrowheads="1"/>
          </p:cNvSpPr>
          <p:nvPr/>
        </p:nvSpPr>
        <p:spPr bwMode="auto">
          <a:xfrm>
            <a:off x="6443663" y="4365625"/>
            <a:ext cx="719137" cy="7191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7667625" y="4437063"/>
            <a:ext cx="576263" cy="57626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713" name="AutoShape 41"/>
          <p:cNvSpPr>
            <a:spLocks noChangeArrowheads="1"/>
          </p:cNvSpPr>
          <p:nvPr/>
        </p:nvSpPr>
        <p:spPr bwMode="auto">
          <a:xfrm>
            <a:off x="7667625" y="5516563"/>
            <a:ext cx="719138" cy="792162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Rectangle 2"/>
          <p:cNvSpPr>
            <a:spLocks noChangeArrowheads="1"/>
          </p:cNvSpPr>
          <p:nvPr/>
        </p:nvSpPr>
        <p:spPr bwMode="auto">
          <a:xfrm>
            <a:off x="1447800" y="609600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Найди закономерность</a:t>
            </a:r>
            <a:r>
              <a:rPr lang="ru-RU" sz="3600" b="1" dirty="0" smtClean="0">
                <a:solidFill>
                  <a:schemeClr val="accent6"/>
                </a:solidFill>
                <a:latin typeface="Arial" charset="0"/>
              </a:rPr>
              <a:t>.</a:t>
            </a:r>
            <a:endParaRPr lang="ru-RU" sz="3600" b="1" dirty="0">
              <a:solidFill>
                <a:schemeClr val="accent6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3" grpId="0" animBg="1"/>
      <p:bldP spid="28697" grpId="0" animBg="1"/>
      <p:bldP spid="28705" grpId="0" animBg="1"/>
      <p:bldP spid="28711" grpId="0" animBg="1"/>
      <p:bldP spid="28712" grpId="0" animBg="1"/>
      <p:bldP spid="287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C:\Documents and Settings\Admin\Рабочий стол\13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762000" y="1981200"/>
            <a:ext cx="1582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000000"/>
                </a:solidFill>
              </a:rPr>
              <a:t>Если</a:t>
            </a:r>
          </a:p>
        </p:txBody>
      </p:sp>
      <p:sp>
        <p:nvSpPr>
          <p:cNvPr id="5125" name="AutoShape 4"/>
          <p:cNvSpPr>
            <a:spLocks noChangeArrowheads="1"/>
          </p:cNvSpPr>
          <p:nvPr/>
        </p:nvSpPr>
        <p:spPr bwMode="auto">
          <a:xfrm>
            <a:off x="4140200" y="2492375"/>
            <a:ext cx="792163" cy="9366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6" name="AutoShape 5"/>
          <p:cNvSpPr>
            <a:spLocks noChangeArrowheads="1"/>
          </p:cNvSpPr>
          <p:nvPr/>
        </p:nvSpPr>
        <p:spPr bwMode="auto">
          <a:xfrm>
            <a:off x="4191000" y="5029200"/>
            <a:ext cx="792162" cy="93662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Line 6"/>
          <p:cNvSpPr>
            <a:spLocks noChangeShapeType="1"/>
          </p:cNvSpPr>
          <p:nvPr/>
        </p:nvSpPr>
        <p:spPr bwMode="auto">
          <a:xfrm>
            <a:off x="2484438" y="2492375"/>
            <a:ext cx="41751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7"/>
          <p:cNvSpPr>
            <a:spLocks noChangeShapeType="1"/>
          </p:cNvSpPr>
          <p:nvPr/>
        </p:nvSpPr>
        <p:spPr bwMode="auto">
          <a:xfrm>
            <a:off x="2590800" y="4876800"/>
            <a:ext cx="41751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>
            <a:off x="2555875" y="1989138"/>
            <a:ext cx="431800" cy="431800"/>
          </a:xfrm>
          <a:prstGeom prst="star5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37897" name="AutoShape 9"/>
          <p:cNvSpPr>
            <a:spLocks noChangeArrowheads="1"/>
          </p:cNvSpPr>
          <p:nvPr/>
        </p:nvSpPr>
        <p:spPr bwMode="auto">
          <a:xfrm>
            <a:off x="2916238" y="1989138"/>
            <a:ext cx="431800" cy="431800"/>
          </a:xfrm>
          <a:prstGeom prst="star5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996633"/>
              </a:solidFill>
              <a:latin typeface="Arial" charset="0"/>
            </a:endParaRPr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3348038" y="1989138"/>
            <a:ext cx="431800" cy="431800"/>
          </a:xfrm>
          <a:prstGeom prst="star5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996633"/>
              </a:solidFill>
              <a:latin typeface="Arial" charset="0"/>
            </a:endParaRPr>
          </a:p>
        </p:txBody>
      </p:sp>
      <p:sp>
        <p:nvSpPr>
          <p:cNvPr id="37899" name="AutoShape 11"/>
          <p:cNvSpPr>
            <a:spLocks noChangeArrowheads="1"/>
          </p:cNvSpPr>
          <p:nvPr/>
        </p:nvSpPr>
        <p:spPr bwMode="auto">
          <a:xfrm>
            <a:off x="3779838" y="1989138"/>
            <a:ext cx="431800" cy="431800"/>
          </a:xfrm>
          <a:prstGeom prst="star5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996633"/>
              </a:solidFill>
              <a:latin typeface="Arial" charset="0"/>
            </a:endParaRPr>
          </a:p>
        </p:txBody>
      </p:sp>
      <p:sp>
        <p:nvSpPr>
          <p:cNvPr id="5133" name="Oval 12"/>
          <p:cNvSpPr>
            <a:spLocks noChangeArrowheads="1"/>
          </p:cNvSpPr>
          <p:nvPr/>
        </p:nvSpPr>
        <p:spPr bwMode="auto">
          <a:xfrm>
            <a:off x="5364163" y="1989138"/>
            <a:ext cx="431800" cy="431800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4" name="Oval 13"/>
          <p:cNvSpPr>
            <a:spLocks noChangeArrowheads="1"/>
          </p:cNvSpPr>
          <p:nvPr/>
        </p:nvSpPr>
        <p:spPr bwMode="auto">
          <a:xfrm>
            <a:off x="5715000" y="4267200"/>
            <a:ext cx="431800" cy="431800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5" name="Oval 14"/>
          <p:cNvSpPr>
            <a:spLocks noChangeArrowheads="1"/>
          </p:cNvSpPr>
          <p:nvPr/>
        </p:nvSpPr>
        <p:spPr bwMode="auto">
          <a:xfrm>
            <a:off x="5940425" y="1989138"/>
            <a:ext cx="431800" cy="431800"/>
          </a:xfrm>
          <a:prstGeom prst="ellipse">
            <a:avLst/>
          </a:prstGeom>
          <a:solidFill>
            <a:srgbClr val="66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6" name="Text Box 15"/>
          <p:cNvSpPr txBox="1">
            <a:spLocks noChangeArrowheads="1"/>
          </p:cNvSpPr>
          <p:nvPr/>
        </p:nvSpPr>
        <p:spPr bwMode="auto">
          <a:xfrm>
            <a:off x="533400" y="4343400"/>
            <a:ext cx="1582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000000"/>
                </a:solidFill>
              </a:rPr>
              <a:t>то</a:t>
            </a:r>
          </a:p>
        </p:txBody>
      </p:sp>
      <p:sp>
        <p:nvSpPr>
          <p:cNvPr id="5137" name="Text Box 16"/>
          <p:cNvSpPr txBox="1">
            <a:spLocks noChangeArrowheads="1"/>
          </p:cNvSpPr>
          <p:nvPr/>
        </p:nvSpPr>
        <p:spPr bwMode="auto">
          <a:xfrm>
            <a:off x="6948488" y="2060575"/>
            <a:ext cx="1582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>
                <a:solidFill>
                  <a:srgbClr val="000000"/>
                </a:solidFill>
              </a:rPr>
              <a:t>,</a:t>
            </a:r>
          </a:p>
        </p:txBody>
      </p: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2286000" y="4038600"/>
            <a:ext cx="15827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5400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37906" name="AutoShape 18"/>
          <p:cNvSpPr>
            <a:spLocks noChangeArrowheads="1"/>
          </p:cNvSpPr>
          <p:nvPr/>
        </p:nvSpPr>
        <p:spPr bwMode="auto">
          <a:xfrm>
            <a:off x="3200400" y="4191000"/>
            <a:ext cx="431800" cy="431800"/>
          </a:xfrm>
          <a:prstGeom prst="star5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996633"/>
              </a:solidFill>
              <a:latin typeface="Arial" charset="0"/>
            </a:endParaRPr>
          </a:p>
        </p:txBody>
      </p:sp>
      <p:sp>
        <p:nvSpPr>
          <p:cNvPr id="37907" name="AutoShape 19"/>
          <p:cNvSpPr>
            <a:spLocks noChangeArrowheads="1"/>
          </p:cNvSpPr>
          <p:nvPr/>
        </p:nvSpPr>
        <p:spPr bwMode="auto">
          <a:xfrm>
            <a:off x="2514600" y="4191000"/>
            <a:ext cx="431800" cy="431800"/>
          </a:xfrm>
          <a:prstGeom prst="star5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rgbClr val="996633"/>
              </a:solidFill>
              <a:latin typeface="Arial" charset="0"/>
            </a:endParaRPr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1447800" y="609600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Arial" charset="0"/>
              </a:rPr>
              <a:t>Логические весы</a:t>
            </a:r>
            <a:r>
              <a:rPr lang="ru-RU" sz="3600" b="1" dirty="0">
                <a:solidFill>
                  <a:schemeClr val="accent6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7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79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9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458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914400"/>
            <a:ext cx="6705600" cy="11430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524000" y="2667000"/>
            <a:ext cx="6705600" cy="1143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458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838200"/>
            <a:ext cx="6934200" cy="79216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/>
              <a:t>Блиц-опрос</a:t>
            </a:r>
            <a:endParaRPr lang="ru-RU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371600" y="1600200"/>
            <a:ext cx="6934200" cy="7921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dirty="0" smtClean="0"/>
              <a:t>Сколько ушей у трёх мышей?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371600" y="1752600"/>
            <a:ext cx="6934200" cy="7921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dirty="0" smtClean="0"/>
              <a:t>Сколько лап у двух медвежат?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524000" y="1981200"/>
            <a:ext cx="6934200" cy="15240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/>
              <a:t>У бабушки Даши внучка Маша, кот Пушок и собака Дружок. </a:t>
            </a:r>
          </a:p>
          <a:p>
            <a:pPr lvl="0" algn="ctr">
              <a:spcBef>
                <a:spcPct val="0"/>
              </a:spcBef>
            </a:pPr>
            <a:r>
              <a:rPr lang="ru-RU" sz="2800" b="1" dirty="0" smtClean="0"/>
              <a:t>Сколько всего внуков у бабушки?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990600" y="2133600"/>
            <a:ext cx="7620000" cy="1295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/>
              <a:t>Над рекой летели птицы: голубь, щука, 2 синицы, 2 стрижа и 5 угрей. Сколько птиц? Ответь скорей!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143000" y="2286000"/>
            <a:ext cx="7620000" cy="1295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smtClean="0"/>
              <a:t>Горело 7 свечей. 2 свечи погасили. Сколько свечей осталось?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28800" y="2286000"/>
            <a:ext cx="6019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В корзине три яблока. Как поделить их между тремя детьми так, чтобы одно яблоко осталось в корзине?</a:t>
            </a:r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66800" y="4495800"/>
            <a:ext cx="5309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 smtClean="0"/>
              <a:t>отдать одно яблоко вместе с корзиной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458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914400"/>
            <a:ext cx="6553200" cy="762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 Задачки в стихах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676400"/>
            <a:ext cx="6248400" cy="335279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Кормушку для птиц</a:t>
            </a:r>
            <a:br>
              <a:rPr lang="ru-RU" dirty="0" smtClean="0"/>
            </a:br>
            <a:r>
              <a:rPr lang="ru-RU" dirty="0" smtClean="0"/>
              <a:t>Мы к зиме смастерили,</a:t>
            </a:r>
            <a:br>
              <a:rPr lang="ru-RU" dirty="0" smtClean="0"/>
            </a:br>
            <a:r>
              <a:rPr lang="ru-RU" dirty="0" smtClean="0"/>
              <a:t>Зерен и ягод в нее положили.</a:t>
            </a:r>
            <a:br>
              <a:rPr lang="ru-RU" dirty="0" smtClean="0"/>
            </a:br>
            <a:r>
              <a:rPr lang="ru-RU" dirty="0" smtClean="0"/>
              <a:t>Гости себя не заставили ждать.</a:t>
            </a:r>
            <a:br>
              <a:rPr lang="ru-RU" dirty="0" smtClean="0"/>
            </a:br>
            <a:r>
              <a:rPr lang="ru-RU" dirty="0" smtClean="0"/>
              <a:t>Стали мы птиц на кормушке считать:</a:t>
            </a:r>
            <a:br>
              <a:rPr lang="ru-RU" dirty="0" smtClean="0"/>
            </a:br>
            <a:r>
              <a:rPr lang="ru-RU" dirty="0" smtClean="0"/>
              <a:t>Три свиристеля, четыре синицы,</a:t>
            </a:r>
            <a:br>
              <a:rPr lang="ru-RU" dirty="0" smtClean="0"/>
            </a:br>
            <a:r>
              <a:rPr lang="ru-RU" dirty="0" smtClean="0"/>
              <a:t>Два снегиря да один воробей.</a:t>
            </a:r>
            <a:br>
              <a:rPr lang="ru-RU" dirty="0" smtClean="0"/>
            </a:br>
            <a:r>
              <a:rPr lang="ru-RU" dirty="0" smtClean="0"/>
              <a:t>Сколько всех птиц?</a:t>
            </a:r>
            <a:br>
              <a:rPr lang="ru-RU" dirty="0" smtClean="0"/>
            </a:br>
            <a:r>
              <a:rPr lang="ru-RU" dirty="0" smtClean="0"/>
              <a:t>Отвечайте скорей.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458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981200"/>
            <a:ext cx="6553200" cy="3733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В Антарктиде пингвин</a:t>
            </a:r>
            <a:br>
              <a:rPr lang="ru-RU" dirty="0" smtClean="0"/>
            </a:br>
            <a:r>
              <a:rPr lang="ru-RU" dirty="0" smtClean="0"/>
              <a:t>Насчитал 20 льдин.</a:t>
            </a:r>
            <a:br>
              <a:rPr lang="ru-RU" dirty="0" smtClean="0"/>
            </a:br>
            <a:r>
              <a:rPr lang="ru-RU" dirty="0" smtClean="0"/>
              <a:t>Вдруг льдины</a:t>
            </a:r>
            <a:br>
              <a:rPr lang="ru-RU" dirty="0" smtClean="0"/>
            </a:br>
            <a:r>
              <a:rPr lang="ru-RU" dirty="0" smtClean="0"/>
              <a:t>Распались на половины.</a:t>
            </a:r>
            <a:br>
              <a:rPr lang="ru-RU" dirty="0" smtClean="0"/>
            </a:br>
            <a:r>
              <a:rPr lang="ru-RU" dirty="0" smtClean="0"/>
              <a:t>Сбился пингвин...</a:t>
            </a:r>
            <a:br>
              <a:rPr lang="ru-RU" dirty="0" smtClean="0"/>
            </a:br>
            <a:r>
              <a:rPr lang="ru-RU" dirty="0" smtClean="0"/>
              <a:t>Перед ним сколько льдин?</a:t>
            </a:r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19200" y="838200"/>
            <a:ext cx="6705600" cy="8382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 Задачки в стихах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1" y="0"/>
            <a:ext cx="9174581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1905000"/>
            <a:ext cx="6553200" cy="3657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Десять ребят катались с горки.</a:t>
            </a:r>
            <a:br>
              <a:rPr lang="ru-RU" sz="2800" dirty="0" smtClean="0"/>
            </a:br>
            <a:r>
              <a:rPr lang="ru-RU" sz="2800" dirty="0" smtClean="0"/>
              <a:t>Убежал домой Егорка.</a:t>
            </a:r>
            <a:br>
              <a:rPr lang="ru-RU" sz="2800" dirty="0" smtClean="0"/>
            </a:br>
            <a:r>
              <a:rPr lang="ru-RU" sz="2800" dirty="0" smtClean="0"/>
              <a:t>А потом ушел Вадим,</a:t>
            </a:r>
            <a:br>
              <a:rPr lang="ru-RU" sz="2800" dirty="0" smtClean="0"/>
            </a:br>
            <a:r>
              <a:rPr lang="ru-RU" sz="2800" dirty="0" smtClean="0"/>
              <a:t>И Сережа вслед за ним.</a:t>
            </a:r>
          </a:p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Сколько на горке осталось детей?</a:t>
            </a:r>
            <a:br>
              <a:rPr lang="ru-RU" sz="2800" dirty="0" smtClean="0"/>
            </a:br>
            <a:r>
              <a:rPr lang="ru-RU" sz="2800" dirty="0" smtClean="0"/>
              <a:t>Кто посчитал, отвечайте скорей!</a:t>
            </a:r>
            <a:endParaRPr lang="ru-RU" sz="28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95400" y="838200"/>
            <a:ext cx="6629400" cy="9144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 Задачки в стихах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458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762000"/>
            <a:ext cx="6324600" cy="9144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Логические задачи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1752600"/>
            <a:ext cx="5105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/>
          </a:p>
          <a:p>
            <a:r>
              <a:rPr lang="ru-RU" sz="2400" b="1" dirty="0" smtClean="0"/>
              <a:t>Жираф, крокодил и бегемот</a:t>
            </a:r>
            <a:br>
              <a:rPr lang="ru-RU" sz="2400" b="1" dirty="0" smtClean="0"/>
            </a:br>
            <a:r>
              <a:rPr lang="ru-RU" sz="2400" b="1" dirty="0" smtClean="0"/>
              <a:t>жили в разных домиках.</a:t>
            </a:r>
            <a:br>
              <a:rPr lang="ru-RU" sz="2400" b="1" dirty="0" smtClean="0"/>
            </a:br>
            <a:r>
              <a:rPr lang="ru-RU" sz="2400" b="1" dirty="0" smtClean="0"/>
              <a:t>Жираф жил не в красном</a:t>
            </a:r>
            <a:br>
              <a:rPr lang="ru-RU" sz="2400" b="1" dirty="0" smtClean="0"/>
            </a:br>
            <a:r>
              <a:rPr lang="ru-RU" sz="2400" b="1" dirty="0" smtClean="0"/>
              <a:t>и не в синем домике.</a:t>
            </a:r>
            <a:br>
              <a:rPr lang="ru-RU" sz="2400" b="1" dirty="0" smtClean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Крокодил жил не в красном</a:t>
            </a:r>
            <a:br>
              <a:rPr lang="ru-RU" sz="2400" b="1" dirty="0" smtClean="0"/>
            </a:br>
            <a:r>
              <a:rPr lang="ru-RU" sz="2400" b="1" dirty="0" smtClean="0"/>
              <a:t>и не в оранжевом домике.</a:t>
            </a:r>
            <a:br>
              <a:rPr lang="ru-RU" sz="2400" b="1" dirty="0" smtClean="0"/>
            </a:br>
            <a:r>
              <a:rPr lang="ru-RU" sz="2400" b="1" dirty="0" smtClean="0"/>
              <a:t>Догадайся, в каких домиках жили звери?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00800" y="1600200"/>
            <a:ext cx="1295400" cy="5334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00800" y="2286000"/>
            <a:ext cx="1295400" cy="533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00800" y="2971800"/>
            <a:ext cx="1295400" cy="533400"/>
          </a:xfrm>
          <a:prstGeom prst="rect">
            <a:avLst/>
          </a:prstGeom>
          <a:solidFill>
            <a:srgbClr val="E36729"/>
          </a:solidFill>
          <a:ln>
            <a:solidFill>
              <a:srgbClr val="E367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629400" y="28194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ж</a:t>
            </a:r>
            <a:endParaRPr lang="ru-RU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629400" y="14478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б</a:t>
            </a:r>
            <a:endParaRPr lang="ru-RU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629400" y="20574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/>
              <a:t>к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90600" y="1524000"/>
            <a:ext cx="746760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Рыбки плавали в разных аквариумах.</a:t>
            </a:r>
            <a:br>
              <a:rPr lang="ru-RU" sz="2400" b="1" dirty="0" smtClean="0"/>
            </a:br>
            <a:r>
              <a:rPr lang="ru-RU" sz="2400" b="1" dirty="0" smtClean="0"/>
              <a:t>Красные рыбки плавали не в круглом</a:t>
            </a:r>
            <a:br>
              <a:rPr lang="ru-RU" sz="2400" b="1" dirty="0" smtClean="0"/>
            </a:br>
            <a:r>
              <a:rPr lang="ru-RU" sz="2400" b="1" dirty="0" smtClean="0"/>
              <a:t>и не в прямоугольном аквариуме.</a:t>
            </a:r>
            <a:br>
              <a:rPr lang="ru-RU" sz="2400" b="1" dirty="0" smtClean="0"/>
            </a:br>
            <a:r>
              <a:rPr lang="ru-RU" sz="2400" b="1" dirty="0" smtClean="0"/>
              <a:t>Золотая рыбка - не в квадратном и не в круглом.</a:t>
            </a:r>
            <a:br>
              <a:rPr lang="ru-RU" sz="2400" b="1" dirty="0" smtClean="0"/>
            </a:br>
            <a:r>
              <a:rPr lang="ru-RU" sz="2400" b="1" dirty="0" smtClean="0"/>
              <a:t>В каком аквариуме плавали зелёные рыбки? </a:t>
            </a:r>
            <a:endParaRPr lang="ru-RU" sz="2400" b="1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905000" y="685800"/>
            <a:ext cx="6096000" cy="914400"/>
          </a:xfrm>
          <a:solidFill>
            <a:schemeClr val="bg1"/>
          </a:solidFill>
        </p:spPr>
        <p:txBody>
          <a:bodyPr/>
          <a:lstStyle/>
          <a:p>
            <a:r>
              <a:rPr lang="ru-RU" dirty="0" smtClean="0"/>
              <a:t>Логические задачи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85800" y="3733800"/>
            <a:ext cx="13716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62200" y="3886200"/>
            <a:ext cx="1524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191000" y="3810000"/>
            <a:ext cx="13716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9" name="Picture 3" descr="http://im7-tub-ru.yandex.net/i?id=444539104-45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79460" y="3505200"/>
            <a:ext cx="3173080" cy="2749488"/>
          </a:xfrm>
          <a:prstGeom prst="rect">
            <a:avLst/>
          </a:prstGeom>
          <a:noFill/>
        </p:spPr>
      </p:pic>
      <p:pic>
        <p:nvPicPr>
          <p:cNvPr id="4101" name="Picture 5" descr="http://im1-tub-ru.yandex.net/i?id=485602958-35-72&amp;n=21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33600" y="3733800"/>
            <a:ext cx="1885950" cy="1428750"/>
          </a:xfrm>
          <a:prstGeom prst="rect">
            <a:avLst/>
          </a:prstGeom>
          <a:noFill/>
        </p:spPr>
      </p:pic>
      <p:pic>
        <p:nvPicPr>
          <p:cNvPr id="4103" name="Picture 7" descr="http://im6-tub-ru.yandex.net/i?id=261575431-70-72&amp;n=21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191000" y="3733800"/>
            <a:ext cx="1447800" cy="1427692"/>
          </a:xfrm>
          <a:prstGeom prst="rect">
            <a:avLst/>
          </a:prstGeom>
          <a:noFill/>
        </p:spPr>
      </p:pic>
      <p:pic>
        <p:nvPicPr>
          <p:cNvPr id="4105" name="Picture 9" descr="http://im3-tub-ru.yandex.net/i?id=162496168-50-72&amp;n=21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85800" y="3657600"/>
            <a:ext cx="1457325" cy="15956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bg2"/>
          </a:solidFill>
        </p:spPr>
        <p:txBody>
          <a:bodyPr/>
          <a:lstStyle/>
          <a:p>
            <a:r>
              <a:rPr lang="ru-RU" dirty="0" smtClean="0"/>
              <a:t>Волшебный квадрат</a:t>
            </a:r>
            <a:endParaRPr lang="ru-RU" dirty="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1219200" y="1661012"/>
            <a:ext cx="723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Заполните пустые клетки квадрата так, чтобы от сложения чисел в каждой строке и в каждом столбике получилось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число 10.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828800" y="2743200"/>
          <a:ext cx="35814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800"/>
                <a:gridCol w="1193800"/>
                <a:gridCol w="1193800"/>
              </a:tblGrid>
              <a:tr h="83820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838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057400" y="2819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3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200400" y="2819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2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95800" y="2819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5</a:t>
            </a:r>
            <a:endParaRPr lang="ru-RU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95800" y="4495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1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36576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3</a:t>
            </a:r>
            <a:endParaRPr lang="ru-RU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495800" y="36576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4</a:t>
            </a:r>
            <a:endParaRPr lang="ru-RU" sz="4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057400" y="44196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4</a:t>
            </a:r>
            <a:endParaRPr lang="ru-RU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276600" y="44958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5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57400" y="3581400"/>
            <a:ext cx="68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3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D:\МОИ ДОКУМЕНТЫ\Презентации\темы для презентаций\2498117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582" y="0"/>
            <a:ext cx="9174582" cy="6858000"/>
          </a:xfrm>
          <a:prstGeom prst="rect">
            <a:avLst/>
          </a:prstGeom>
          <a:noFill/>
        </p:spPr>
      </p:pic>
      <p:pic>
        <p:nvPicPr>
          <p:cNvPr id="4" name="Рисунок 3" descr="http://luntiki.ru/uploads/images/2/2/7/e/5/5316a6661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752600"/>
            <a:ext cx="459105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76400" y="838200"/>
            <a:ext cx="6096000" cy="838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Ребусы</a:t>
            </a: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71600" y="4419600"/>
            <a:ext cx="4419600" cy="8382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кочка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230</Words>
  <Application>Microsoft Office PowerPoint</Application>
  <PresentationFormat>Экран (4:3)</PresentationFormat>
  <Paragraphs>62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Занимательная математика</vt:lpstr>
      <vt:lpstr>Блиц-опрос</vt:lpstr>
      <vt:lpstr> Задачки в стихах</vt:lpstr>
      <vt:lpstr> Задачки в стихах</vt:lpstr>
      <vt:lpstr> Задачки в стихах</vt:lpstr>
      <vt:lpstr>Логические задачи</vt:lpstr>
      <vt:lpstr>Логические задачи</vt:lpstr>
      <vt:lpstr>Волшебный квадрат</vt:lpstr>
      <vt:lpstr>Ребусы</vt:lpstr>
      <vt:lpstr>Ребусы</vt:lpstr>
      <vt:lpstr>Ребусы</vt:lpstr>
      <vt:lpstr>Ребусы</vt:lpstr>
      <vt:lpstr>Ребусы</vt:lpstr>
      <vt:lpstr>Ребусы</vt:lpstr>
      <vt:lpstr>Ребусы</vt:lpstr>
      <vt:lpstr>Ребусы</vt:lpstr>
      <vt:lpstr>Слайд 17</vt:lpstr>
      <vt:lpstr>Слайд 18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Ксения</cp:lastModifiedBy>
  <cp:revision>22</cp:revision>
  <dcterms:created xsi:type="dcterms:W3CDTF">2014-01-12T06:30:56Z</dcterms:created>
  <dcterms:modified xsi:type="dcterms:W3CDTF">2020-04-07T10:10:20Z</dcterms:modified>
</cp:coreProperties>
</file>