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2" r:id="rId3"/>
    <p:sldId id="263" r:id="rId4"/>
    <p:sldId id="273" r:id="rId5"/>
    <p:sldId id="264" r:id="rId6"/>
    <p:sldId id="274" r:id="rId7"/>
    <p:sldId id="275" r:id="rId8"/>
    <p:sldId id="276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F9F6A-8619-4BAF-BD36-E9FA83508D07}" type="datetimeFigureOut">
              <a:rPr lang="ru-RU" smtClean="0"/>
              <a:pPr/>
              <a:t>01.09.2015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6FA5D-E336-4CD7-A6B0-42F94511BEAB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F9F6A-8619-4BAF-BD36-E9FA83508D07}" type="datetimeFigureOut">
              <a:rPr lang="ru-RU" smtClean="0"/>
              <a:pPr/>
              <a:t>01.09.2015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6FA5D-E336-4CD7-A6B0-42F94511BE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F9F6A-8619-4BAF-BD36-E9FA83508D07}" type="datetimeFigureOut">
              <a:rPr lang="ru-RU" smtClean="0"/>
              <a:pPr/>
              <a:t>01.09.2015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6FA5D-E336-4CD7-A6B0-42F94511BE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F9F6A-8619-4BAF-BD36-E9FA83508D07}" type="datetimeFigureOut">
              <a:rPr lang="ru-RU" smtClean="0"/>
              <a:pPr/>
              <a:t>01.09.2015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6FA5D-E336-4CD7-A6B0-42F94511BE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F9F6A-8619-4BAF-BD36-E9FA83508D07}" type="datetimeFigureOut">
              <a:rPr lang="ru-RU" smtClean="0"/>
              <a:pPr/>
              <a:t>01.09.2015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6FA5D-E336-4CD7-A6B0-42F94511BEAB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F9F6A-8619-4BAF-BD36-E9FA83508D07}" type="datetimeFigureOut">
              <a:rPr lang="ru-RU" smtClean="0"/>
              <a:pPr/>
              <a:t>01.09.2015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6FA5D-E336-4CD7-A6B0-42F94511BE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F9F6A-8619-4BAF-BD36-E9FA83508D07}" type="datetimeFigureOut">
              <a:rPr lang="ru-RU" smtClean="0"/>
              <a:pPr/>
              <a:t>01.09.2015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6FA5D-E336-4CD7-A6B0-42F94511BEAB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F9F6A-8619-4BAF-BD36-E9FA83508D07}" type="datetimeFigureOut">
              <a:rPr lang="ru-RU" smtClean="0"/>
              <a:pPr/>
              <a:t>01.09.2015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6FA5D-E336-4CD7-A6B0-42F94511BE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F9F6A-8619-4BAF-BD36-E9FA83508D07}" type="datetimeFigureOut">
              <a:rPr lang="ru-RU" smtClean="0"/>
              <a:pPr/>
              <a:t>01.09.2015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6FA5D-E336-4CD7-A6B0-42F94511BE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F9F6A-8619-4BAF-BD36-E9FA83508D07}" type="datetimeFigureOut">
              <a:rPr lang="ru-RU" smtClean="0"/>
              <a:pPr/>
              <a:t>01.09.2015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6FA5D-E336-4CD7-A6B0-42F94511BEAB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F9F6A-8619-4BAF-BD36-E9FA83508D07}" type="datetimeFigureOut">
              <a:rPr lang="ru-RU" smtClean="0"/>
              <a:pPr/>
              <a:t>01.09.2015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6FA5D-E336-4CD7-A6B0-42F94511BE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46F9F6A-8619-4BAF-BD36-E9FA83508D07}" type="datetimeFigureOut">
              <a:rPr lang="ru-RU" smtClean="0"/>
              <a:pPr/>
              <a:t>01.09.2015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6A86FA5D-E336-4CD7-A6B0-42F94511BEA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148064" y="4797152"/>
            <a:ext cx="38164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Составитель: Гражданкина Марина Викторовна, </a:t>
            </a:r>
          </a:p>
          <a:p>
            <a:r>
              <a:rPr lang="ru-RU" dirty="0" smtClean="0"/>
              <a:t>зам директора по УВР, руководитель КДО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131840" y="6314822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Екатеринбург, 2015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23528" y="404664"/>
            <a:ext cx="86409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/>
              <a:t>Государственное бюджетное образовательное учреждение Свердловской области для детей, нуждающихся в психолого- педагогической и медико-социальной </a:t>
            </a:r>
            <a:r>
              <a:rPr lang="ru-RU" sz="1600" dirty="0" smtClean="0"/>
              <a:t>помощи</a:t>
            </a:r>
          </a:p>
          <a:p>
            <a:pPr algn="ctr"/>
            <a:r>
              <a:rPr lang="ru-RU" sz="1600" dirty="0" smtClean="0"/>
              <a:t> </a:t>
            </a:r>
            <a:r>
              <a:rPr lang="ru-RU" sz="1600" dirty="0"/>
              <a:t>«Центр психолого-медико-социального сопровождения «Речевой центр</a:t>
            </a:r>
            <a:r>
              <a:rPr lang="ru-RU" sz="1600" dirty="0" smtClean="0"/>
              <a:t>»»</a:t>
            </a:r>
            <a:endParaRPr lang="ru-RU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703160" y="1846993"/>
            <a:ext cx="813690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Интерактивные технологии, применяемые педагогами-психологами для предупреждения школьной </a:t>
            </a:r>
            <a:r>
              <a:rPr lang="ru-RU" sz="3200" dirty="0" err="1" smtClean="0"/>
              <a:t>дезадаптации</a:t>
            </a:r>
            <a:r>
              <a:rPr lang="ru-RU" sz="3200" dirty="0" smtClean="0"/>
              <a:t> у обучающихся с тяжелыми нарушениями речи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5380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Адаптация в первом классе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– </a:t>
            </a:r>
            <a:r>
              <a:rPr lang="ru-RU" sz="2800" dirty="0" smtClean="0"/>
              <a:t>сложный период в жизни любого ребенка, ведь у него изменяется ведущая деятельность, и появляется новая социальная роль ученика.  </a:t>
            </a:r>
          </a:p>
          <a:p>
            <a:pPr>
              <a:buNone/>
            </a:pPr>
            <a:r>
              <a:rPr lang="ru-RU" sz="2800" dirty="0"/>
              <a:t>	</a:t>
            </a:r>
            <a:r>
              <a:rPr lang="ru-RU" sz="2800" dirty="0" smtClean="0"/>
              <a:t>	В целом, </a:t>
            </a:r>
            <a:r>
              <a:rPr lang="ru-RU" sz="2800" dirty="0" smtClean="0">
                <a:solidFill>
                  <a:srgbClr val="FF0000"/>
                </a:solidFill>
              </a:rPr>
              <a:t>адаптация</a:t>
            </a:r>
            <a:r>
              <a:rPr lang="ru-RU" sz="2800" dirty="0" smtClean="0"/>
              <a:t> - характеристика психологического здоровья личности, то есть гармонии с самим собой и окружающим миром</a:t>
            </a:r>
          </a:p>
          <a:p>
            <a:pPr>
              <a:buNone/>
            </a:pPr>
            <a:endParaRPr lang="ru-RU" sz="2800" dirty="0"/>
          </a:p>
          <a:p>
            <a:pPr>
              <a:buNone/>
            </a:pP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 </a:t>
            </a:r>
            <a:r>
              <a:rPr lang="ru-RU" sz="2000" dirty="0" smtClean="0"/>
              <a:t>[</a:t>
            </a:r>
            <a:r>
              <a:rPr lang="ru-RU" sz="2000" dirty="0" err="1" smtClean="0"/>
              <a:t>Битянова</a:t>
            </a:r>
            <a:r>
              <a:rPr lang="ru-RU" sz="2000" dirty="0" smtClean="0"/>
              <a:t> М.Р. Работа психолога в начальной школе / М.Р. </a:t>
            </a:r>
            <a:r>
              <a:rPr lang="ru-RU" sz="2000" dirty="0" err="1" smtClean="0"/>
              <a:t>Битянова</a:t>
            </a:r>
            <a:r>
              <a:rPr lang="ru-RU" sz="2000" dirty="0" smtClean="0"/>
              <a:t>, Т.В. Азарова, Е.И. Афанасьева, Н.Л. Васильева – М.: Совершенство, 1998. – 352 с.]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/>
              <a:t>Обучающиеся с ТНР имеют особенности психофизического развития: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981200"/>
            <a:ext cx="8229600" cy="4616152"/>
          </a:xfrm>
        </p:spPr>
        <p:txBody>
          <a:bodyPr>
            <a:normAutofit/>
          </a:bodyPr>
          <a:lstStyle/>
          <a:p>
            <a:r>
              <a:rPr lang="ru-RU" dirty="0" smtClean="0"/>
              <a:t>позднее развитие речи,</a:t>
            </a:r>
          </a:p>
          <a:p>
            <a:r>
              <a:rPr lang="ru-RU" dirty="0" smtClean="0"/>
              <a:t>утомляемость, сниженная работоспособность,</a:t>
            </a:r>
          </a:p>
          <a:p>
            <a:r>
              <a:rPr lang="ru-RU" dirty="0" smtClean="0"/>
              <a:t>эмоциональная нестабильность,</a:t>
            </a:r>
          </a:p>
          <a:p>
            <a:r>
              <a:rPr lang="ru-RU" dirty="0" smtClean="0"/>
              <a:t>физиологическая незрелость,</a:t>
            </a:r>
          </a:p>
          <a:p>
            <a:r>
              <a:rPr lang="ru-RU" dirty="0" smtClean="0"/>
              <a:t>низкий самоконтроль,</a:t>
            </a:r>
          </a:p>
          <a:p>
            <a:r>
              <a:rPr lang="ru-RU" dirty="0" smtClean="0"/>
              <a:t>сниженная критичность,</a:t>
            </a:r>
          </a:p>
          <a:p>
            <a:r>
              <a:rPr lang="ru-RU" dirty="0" smtClean="0"/>
              <a:t>неустойчивое внимание,</a:t>
            </a:r>
          </a:p>
          <a:p>
            <a:r>
              <a:rPr lang="ru-RU" dirty="0" smtClean="0"/>
              <a:t>неумение организовать свою деятельность,</a:t>
            </a:r>
          </a:p>
          <a:p>
            <a:r>
              <a:rPr lang="ru-RU" dirty="0" smtClean="0"/>
              <a:t>неумение работать в определенном темпе.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Школьная </a:t>
            </a:r>
            <a:r>
              <a:rPr lang="ru-RU" dirty="0" err="1" smtClean="0"/>
              <a:t>дезадаптация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Состояние, которое проявляется в нарушении приспособления ребенка к школе: нарушения учебы и поведения, конфликтные отношения со сверстниками, психогенные заболевания и реакции, повышенный уровень тревожности, искажения в личностном развитии. Причинами </a:t>
            </a:r>
            <a:r>
              <a:rPr lang="ru-RU" dirty="0" err="1" smtClean="0"/>
              <a:t>дезадаптации</a:t>
            </a:r>
            <a:r>
              <a:rPr lang="ru-RU" dirty="0" smtClean="0"/>
              <a:t> у детей с проблемами в развитии выступают как первичные, так и вторичные отклонения, а также неблагоприятные социальные факторы (нарушение детско-родительских отношений, неправильный стиль воспитания и другое).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527448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Программа психолого-педагогического сопровождения «Адаптация первоклассников с тяжелыми нарушениями речи»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20012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Задачи: </a:t>
            </a:r>
          </a:p>
          <a:p>
            <a:pPr lvl="0"/>
            <a:r>
              <a:rPr lang="ru-RU" dirty="0" smtClean="0"/>
              <a:t>создание условий для социально-психологической адаптации детей к школе; </a:t>
            </a:r>
          </a:p>
          <a:p>
            <a:pPr lvl="0"/>
            <a:r>
              <a:rPr lang="ru-RU" dirty="0" smtClean="0"/>
              <a:t>развитие у детей когнитивных умений и способностей, необходимых для успешного обучения в начальной школе; </a:t>
            </a:r>
          </a:p>
          <a:p>
            <a:pPr lvl="0"/>
            <a:r>
              <a:rPr lang="ru-RU" dirty="0" smtClean="0"/>
              <a:t>адаптация учебной программы, нагрузки, образовательных технологий к возрастным и индивидуально личностным возможностям и потребностям учеников; </a:t>
            </a:r>
          </a:p>
          <a:p>
            <a:pPr lvl="0"/>
            <a:r>
              <a:rPr lang="ru-RU" dirty="0" smtClean="0"/>
              <a:t>просвещение родителей и педагогов в вопросах психологических особенностей протекания адаптационного периода у первоклассников с ТНР, специфики работы с учащимися, имеющих трудности в школьной адаптации.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Интерактивные технологии в работе педагога-психолога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348880"/>
            <a:ext cx="8424936" cy="312494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Слово «</a:t>
            </a:r>
            <a:r>
              <a:rPr lang="ru-RU" b="1" dirty="0" smtClean="0"/>
              <a:t>интерактивные</a:t>
            </a:r>
            <a:r>
              <a:rPr lang="ru-RU" dirty="0" smtClean="0"/>
              <a:t>» образовано из 2 английских слов   - </a:t>
            </a:r>
            <a:r>
              <a:rPr lang="ru-RU" b="1" dirty="0" err="1" smtClean="0"/>
              <a:t>inter</a:t>
            </a:r>
            <a:r>
              <a:rPr lang="ru-RU" dirty="0" smtClean="0"/>
              <a:t> (взаимный), </a:t>
            </a:r>
            <a:r>
              <a:rPr lang="ru-RU" b="1" dirty="0" err="1" smtClean="0"/>
              <a:t>act</a:t>
            </a:r>
            <a:r>
              <a:rPr lang="ru-RU" dirty="0" smtClean="0"/>
              <a:t> (действовать).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Понятие </a:t>
            </a:r>
            <a:r>
              <a:rPr lang="ru-RU" b="1" dirty="0" smtClean="0"/>
              <a:t>интерактивные технологии </a:t>
            </a:r>
            <a:r>
              <a:rPr lang="ru-RU" dirty="0" smtClean="0"/>
              <a:t>можно найти у В.В. </a:t>
            </a:r>
            <a:r>
              <a:rPr lang="ru-RU" dirty="0" err="1" smtClean="0"/>
              <a:t>Гузеева</a:t>
            </a:r>
            <a:r>
              <a:rPr lang="ru-RU" dirty="0" smtClean="0"/>
              <a:t>, он определяет их как: «вид информационного обмена обучающихся с окружающей информационной средой».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496944" cy="990600"/>
          </a:xfrm>
        </p:spPr>
        <p:txBody>
          <a:bodyPr>
            <a:noAutofit/>
          </a:bodyPr>
          <a:lstStyle/>
          <a:p>
            <a:r>
              <a:rPr lang="ru-RU" sz="3600" dirty="0" smtClean="0"/>
              <a:t>Преимущества использования интерактивных технологий в образовательном процессе: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204864"/>
            <a:ext cx="8229600" cy="4464496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20000"/>
              </a:lnSpc>
            </a:pPr>
            <a:r>
              <a:rPr lang="ru-RU" dirty="0" smtClean="0"/>
              <a:t>предъявление информации на мониторе компьютера или на проекционном экране в игровой форме вызывает у обучающихся огромный интерес;</a:t>
            </a:r>
          </a:p>
          <a:p>
            <a:pPr lvl="0"/>
            <a:r>
              <a:rPr lang="ru-RU" dirty="0" smtClean="0"/>
              <a:t>несет в себе образный тип информации, понятный </a:t>
            </a:r>
            <a:r>
              <a:rPr lang="ru-RU" dirty="0" err="1" smtClean="0"/>
              <a:t>младшм</a:t>
            </a:r>
            <a:r>
              <a:rPr lang="ru-RU" dirty="0" smtClean="0"/>
              <a:t> школьникам с ТНР;</a:t>
            </a:r>
          </a:p>
          <a:p>
            <a:pPr lvl="0"/>
            <a:r>
              <a:rPr lang="ru-RU" dirty="0" smtClean="0"/>
              <a:t>движения, звук, мультипликация надолго привлекают внимание детей;</a:t>
            </a:r>
          </a:p>
          <a:p>
            <a:pPr lvl="0"/>
            <a:r>
              <a:rPr lang="ru-RU" dirty="0" smtClean="0"/>
              <a:t>стимулирует познавательную активность;</a:t>
            </a:r>
          </a:p>
          <a:p>
            <a:pPr lvl="0"/>
            <a:r>
              <a:rPr lang="ru-RU" dirty="0" smtClean="0"/>
              <a:t>предоставляет возможность индивидуализации обучения;</a:t>
            </a:r>
          </a:p>
          <a:p>
            <a:pPr lvl="0"/>
            <a:r>
              <a:rPr lang="ru-RU" dirty="0" smtClean="0"/>
              <a:t>в процессе своей деятельности за компьютером обучающийся приобретает уверенность в себе;</a:t>
            </a:r>
          </a:p>
          <a:p>
            <a:pPr lvl="0"/>
            <a:r>
              <a:rPr lang="ru-RU" dirty="0" smtClean="0"/>
              <a:t>позволяет моделировать жизненные ситуации, которые нельзя увидеть в повседневной жизни.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ИКТ в работе педагога-психолога: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ru-RU" b="1" dirty="0"/>
              <a:t>мультимедийный проектор и экран;</a:t>
            </a:r>
          </a:p>
          <a:p>
            <a:pPr lvl="0">
              <a:lnSpc>
                <a:spcPct val="150000"/>
              </a:lnSpc>
            </a:pPr>
            <a:r>
              <a:rPr lang="ru-RU" b="1" dirty="0" smtClean="0"/>
              <a:t>интерактивная учебная система «</a:t>
            </a:r>
            <a:r>
              <a:rPr lang="en-US" b="1" dirty="0" err="1" smtClean="0"/>
              <a:t>Opty</a:t>
            </a:r>
            <a:r>
              <a:rPr lang="en-US" b="1" dirty="0" smtClean="0"/>
              <a:t> music</a:t>
            </a:r>
            <a:r>
              <a:rPr lang="ru-RU" b="1" dirty="0" smtClean="0"/>
              <a:t>»;</a:t>
            </a:r>
          </a:p>
          <a:p>
            <a:pPr>
              <a:lnSpc>
                <a:spcPct val="150000"/>
              </a:lnSpc>
            </a:pPr>
            <a:r>
              <a:rPr lang="ru-RU" b="1" dirty="0" smtClean="0"/>
              <a:t>интерактивный комплекс «Играй и Развивайся»</a:t>
            </a:r>
          </a:p>
          <a:p>
            <a:pPr>
              <a:lnSpc>
                <a:spcPct val="150000"/>
              </a:lnSpc>
              <a:buNone/>
            </a:pPr>
            <a:r>
              <a:rPr lang="ru-RU" dirty="0" smtClean="0"/>
              <a:t>с использованием датчика </a:t>
            </a:r>
            <a:r>
              <a:rPr lang="en-US" dirty="0" err="1" smtClean="0"/>
              <a:t>Kinect</a:t>
            </a:r>
            <a:r>
              <a:rPr lang="ru-RU" b="1" dirty="0" smtClean="0"/>
              <a:t>;</a:t>
            </a:r>
          </a:p>
          <a:p>
            <a:pPr>
              <a:lnSpc>
                <a:spcPct val="150000"/>
              </a:lnSpc>
            </a:pPr>
            <a:r>
              <a:rPr lang="ru-RU" b="1" dirty="0" smtClean="0"/>
              <a:t>интерактивная песочница-стол.</a:t>
            </a:r>
          </a:p>
          <a:p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758</TotalTime>
  <Words>441</Words>
  <Application>Microsoft Office PowerPoint</Application>
  <PresentationFormat>Экран 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Ясность</vt:lpstr>
      <vt:lpstr>Презентация PowerPoint</vt:lpstr>
      <vt:lpstr>Адаптация в первом классе </vt:lpstr>
      <vt:lpstr>Обучающиеся с ТНР имеют особенности психофизического развития: </vt:lpstr>
      <vt:lpstr>Школьная дезадаптация </vt:lpstr>
      <vt:lpstr>Программа психолого-педагогического сопровождения «Адаптация первоклассников с тяжелыми нарушениями речи»</vt:lpstr>
      <vt:lpstr>Интерактивные технологии в работе педагога-психолога</vt:lpstr>
      <vt:lpstr>Преимущества использования интерактивных технологий в образовательном процессе:</vt:lpstr>
      <vt:lpstr>ИКТ в работе педагога-психолога: 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RePack by Diakov</dc:creator>
  <cp:lastModifiedBy>реч центр</cp:lastModifiedBy>
  <cp:revision>62</cp:revision>
  <dcterms:created xsi:type="dcterms:W3CDTF">2014-12-04T10:46:22Z</dcterms:created>
  <dcterms:modified xsi:type="dcterms:W3CDTF">2015-09-01T06:15:25Z</dcterms:modified>
</cp:coreProperties>
</file>