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6" r:id="rId7"/>
    <p:sldId id="261" r:id="rId8"/>
    <p:sldId id="263" r:id="rId9"/>
    <p:sldId id="264" r:id="rId10"/>
    <p:sldId id="265" r:id="rId11"/>
    <p:sldId id="267" r:id="rId12"/>
    <p:sldId id="268" r:id="rId13"/>
    <p:sldId id="271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drive.google.com/file/d/1N03i3LCpn0NRiuoYueadnaUwevtGfyjb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964488" cy="147002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Тема </a:t>
            </a:r>
            <a:br>
              <a:rPr lang="ru-RU" sz="4800" b="1" dirty="0" smtClean="0"/>
            </a:br>
            <a:r>
              <a:rPr lang="ru-RU" sz="4800" b="1" dirty="0" smtClean="0"/>
              <a:t>«Библиотека. </a:t>
            </a:r>
            <a:br>
              <a:rPr lang="ru-RU" sz="4800" b="1" dirty="0" smtClean="0"/>
            </a:br>
            <a:r>
              <a:rPr lang="ru-RU" sz="4800" b="1" dirty="0" smtClean="0"/>
              <a:t>Бережное отношение к книгам»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/>
          <a:lstStyle/>
          <a:p>
            <a:pPr algn="r"/>
            <a:r>
              <a:rPr lang="ru-RU" dirty="0" err="1" smtClean="0"/>
              <a:t>Мелкозерова</a:t>
            </a:r>
            <a:r>
              <a:rPr lang="ru-RU" dirty="0" smtClean="0"/>
              <a:t> И.В.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Составь по образцу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268760"/>
          <a:ext cx="7560840" cy="4440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4536504"/>
              </a:tblGrid>
              <a:tr h="888099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На</a:t>
                      </a:r>
                      <a:r>
                        <a:rPr lang="ru-RU" sz="2800" b="0" baseline="0" dirty="0" smtClean="0">
                          <a:solidFill>
                            <a:schemeClr val="tx1"/>
                          </a:solidFill>
                        </a:rPr>
                        <a:t> столе </a:t>
                      </a:r>
                      <a:r>
                        <a:rPr lang="ru-RU" sz="2800" b="0" u="sng" baseline="0" dirty="0" smtClean="0">
                          <a:solidFill>
                            <a:schemeClr val="tx1"/>
                          </a:solidFill>
                        </a:rPr>
                        <a:t>1 книга</a:t>
                      </a:r>
                      <a:r>
                        <a:rPr lang="ru-RU" sz="2800" b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а в библиотеке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много книг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8099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В комнате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1 шкаф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а в библиотеке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много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8099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Дома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1 стеллаж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а в библиотеке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много</a:t>
                      </a:r>
                      <a:endParaRPr lang="ru-RU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8099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В спальне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1 полка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а в библиотеке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много</a:t>
                      </a:r>
                      <a:endParaRPr lang="ru-RU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8099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r>
                        <a:rPr lang="ru-RU" sz="2800" b="0" baseline="0" dirty="0" smtClean="0">
                          <a:solidFill>
                            <a:schemeClr val="tx1"/>
                          </a:solidFill>
                        </a:rPr>
                        <a:t> кафе </a:t>
                      </a:r>
                      <a:r>
                        <a:rPr lang="ru-RU" sz="2800" b="0" u="sng" baseline="0" dirty="0" smtClean="0">
                          <a:solidFill>
                            <a:schemeClr val="tx1"/>
                          </a:solidFill>
                        </a:rPr>
                        <a:t>1 читатель</a:t>
                      </a:r>
                      <a:r>
                        <a:rPr lang="ru-RU" sz="2800" b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а в библиотеке </a:t>
                      </a:r>
                      <a:r>
                        <a:rPr lang="ru-RU" sz="2800" b="0" u="sng" dirty="0" smtClean="0">
                          <a:solidFill>
                            <a:schemeClr val="tx1"/>
                          </a:solidFill>
                        </a:rPr>
                        <a:t>много </a:t>
                      </a:r>
                      <a:endParaRPr lang="ru-RU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04248" y="3068960"/>
            <a:ext cx="188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/>
              <a:t>стеллажей.</a:t>
            </a:r>
            <a:endParaRPr lang="ru-RU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804248" y="2132856"/>
            <a:ext cx="150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/>
              <a:t>шкафов.</a:t>
            </a:r>
            <a:endParaRPr lang="ru-RU" sz="2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3933056"/>
            <a:ext cx="1184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/>
              <a:t>полок.</a:t>
            </a:r>
            <a:endParaRPr lang="ru-RU" sz="28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6804248" y="4797152"/>
            <a:ext cx="181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/>
              <a:t>читателей.</a:t>
            </a:r>
            <a:endParaRPr lang="ru-RU" sz="2800" u="sng" dirty="0"/>
          </a:p>
        </p:txBody>
      </p:sp>
      <p:pic>
        <p:nvPicPr>
          <p:cNvPr id="9" name="Рисунок 8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8244408" y="1844824"/>
            <a:ext cx="360040" cy="815140"/>
          </a:xfrm>
          <a:prstGeom prst="rect">
            <a:avLst/>
          </a:prstGeom>
        </p:spPr>
      </p:pic>
      <p:pic>
        <p:nvPicPr>
          <p:cNvPr id="10" name="Рисунок 9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8783960" y="2780928"/>
            <a:ext cx="360040" cy="815140"/>
          </a:xfrm>
          <a:prstGeom prst="rect">
            <a:avLst/>
          </a:prstGeom>
        </p:spPr>
      </p:pic>
      <p:pic>
        <p:nvPicPr>
          <p:cNvPr id="11" name="Рисунок 10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8028384" y="3645024"/>
            <a:ext cx="360040" cy="815140"/>
          </a:xfrm>
          <a:prstGeom prst="rect">
            <a:avLst/>
          </a:prstGeom>
        </p:spPr>
      </p:pic>
      <p:pic>
        <p:nvPicPr>
          <p:cNvPr id="12" name="Рисунок 11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8604448" y="4437112"/>
            <a:ext cx="360040" cy="815140"/>
          </a:xfrm>
          <a:prstGeom prst="rect">
            <a:avLst/>
          </a:prstGeom>
        </p:spPr>
      </p:pic>
      <p:pic>
        <p:nvPicPr>
          <p:cNvPr id="14" name="1х.wav">
            <a:hlinkClick r:id="" action="ppaction://media"/>
          </p:cNvPr>
          <p:cNvPicPr>
            <a:picLocks noRot="1" noChangeAspect="1"/>
          </p:cNvPicPr>
          <p:nvPr>
            <a:wavAudioFile r:embed="rId1" name="1х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 библиотеке много книг, и все они разные.</a:t>
            </a:r>
            <a:br>
              <a:rPr lang="ru-RU" sz="2800" dirty="0" smtClean="0"/>
            </a:br>
            <a:r>
              <a:rPr lang="ru-RU" sz="2800" dirty="0" smtClean="0"/>
              <a:t>Составь предложения по образцу, какие могут быть книги.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283152" cy="470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3152"/>
              </a:tblGrid>
              <a:tr h="941824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Одни книги большие, а другие маленькие.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824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Одни книги толстые, а другие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824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Одни книги тяжёлые, а другие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824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Одни книги взрослые,</a:t>
                      </a:r>
                      <a:r>
                        <a:rPr lang="ru-RU" sz="2800" baseline="0" dirty="0" smtClean="0"/>
                        <a:t> а другие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824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Одни книги весёлые, а другие 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76056" y="2564904"/>
            <a:ext cx="133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тонкие.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3501008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лёгкие.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437112"/>
            <a:ext cx="1476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детские.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5373216"/>
            <a:ext cx="1647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грустные.</a:t>
            </a:r>
            <a:endParaRPr lang="ru-RU" sz="2800" dirty="0"/>
          </a:p>
        </p:txBody>
      </p:sp>
      <p:pic>
        <p:nvPicPr>
          <p:cNvPr id="9" name="Рисунок 8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7884368" y="2564904"/>
            <a:ext cx="360040" cy="815140"/>
          </a:xfrm>
          <a:prstGeom prst="rect">
            <a:avLst/>
          </a:prstGeom>
        </p:spPr>
      </p:pic>
      <p:pic>
        <p:nvPicPr>
          <p:cNvPr id="10" name="Рисунок 9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7884368" y="3573016"/>
            <a:ext cx="360040" cy="815140"/>
          </a:xfrm>
          <a:prstGeom prst="rect">
            <a:avLst/>
          </a:prstGeom>
        </p:spPr>
      </p:pic>
      <p:pic>
        <p:nvPicPr>
          <p:cNvPr id="11" name="Рисунок 10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7884368" y="4437112"/>
            <a:ext cx="360040" cy="815140"/>
          </a:xfrm>
          <a:prstGeom prst="rect">
            <a:avLst/>
          </a:prstGeom>
        </p:spPr>
      </p:pic>
      <p:pic>
        <p:nvPicPr>
          <p:cNvPr id="12" name="Рисунок 11" descr="2752846642.jpg"/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7884368" y="5373216"/>
            <a:ext cx="360040" cy="815140"/>
          </a:xfrm>
          <a:prstGeom prst="rect">
            <a:avLst/>
          </a:prstGeom>
        </p:spPr>
      </p:pic>
      <p:pic>
        <p:nvPicPr>
          <p:cNvPr id="14" name="11 (2).wav">
            <a:hlinkClick r:id="" action="ppaction://media"/>
          </p:cNvPr>
          <p:cNvPicPr>
            <a:picLocks noRot="1" noChangeAspect="1"/>
          </p:cNvPicPr>
          <p:nvPr>
            <a:wavAudioFile r:embed="rId1" name="11 (2)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                      Правила обращения с книгами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908720"/>
            <a:ext cx="6203032" cy="561662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Нельзя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</a:t>
            </a:r>
            <a:endParaRPr lang="ru-RU" dirty="0"/>
          </a:p>
        </p:txBody>
      </p:sp>
      <p:pic>
        <p:nvPicPr>
          <p:cNvPr id="4" name="Рисунок 3" descr="275284664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251520" y="2586068"/>
            <a:ext cx="1224136" cy="405590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179512" y="1340768"/>
            <a:ext cx="2088232" cy="12241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Книги нужно беречь!</a:t>
            </a:r>
            <a:endParaRPr lang="ru-RU" b="1" dirty="0"/>
          </a:p>
        </p:txBody>
      </p:sp>
      <p:pic>
        <p:nvPicPr>
          <p:cNvPr id="6" name="Рисунок 5" descr="nomer-stola-v-knige-6.jpg"/>
          <p:cNvPicPr>
            <a:picLocks noChangeAspect="1"/>
          </p:cNvPicPr>
          <p:nvPr/>
        </p:nvPicPr>
        <p:blipFill>
          <a:blip r:embed="rId4" cstate="print"/>
          <a:srcRect l="30715" t="14301" r="7572" b="18500"/>
          <a:stretch>
            <a:fillRect/>
          </a:stretch>
        </p:blipFill>
        <p:spPr>
          <a:xfrm>
            <a:off x="4499992" y="1124744"/>
            <a:ext cx="1440160" cy="960107"/>
          </a:xfrm>
          <a:prstGeom prst="rect">
            <a:avLst/>
          </a:prstGeom>
        </p:spPr>
      </p:pic>
      <p:pic>
        <p:nvPicPr>
          <p:cNvPr id="7" name="Рисунок 6" descr="Kartochki-v-ugolok-chteniya-3.jpg"/>
          <p:cNvPicPr>
            <a:picLocks noChangeAspect="1"/>
          </p:cNvPicPr>
          <p:nvPr/>
        </p:nvPicPr>
        <p:blipFill>
          <a:blip r:embed="rId5" cstate="print"/>
          <a:srcRect l="9587" t="8365" r="68523" b="63085"/>
          <a:stretch>
            <a:fillRect/>
          </a:stretch>
        </p:blipFill>
        <p:spPr>
          <a:xfrm>
            <a:off x="4644008" y="2276872"/>
            <a:ext cx="1326147" cy="1224136"/>
          </a:xfrm>
          <a:prstGeom prst="rect">
            <a:avLst/>
          </a:prstGeom>
        </p:spPr>
      </p:pic>
      <p:pic>
        <p:nvPicPr>
          <p:cNvPr id="8" name="Рисунок 7" descr="writing-book-wing-blur-wood-pen-line-macro-paper-page-bible-close-up-brand-focus-literature-library-design-text-document-knowledge-9925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573016"/>
            <a:ext cx="1224137" cy="898661"/>
          </a:xfrm>
          <a:prstGeom prst="rect">
            <a:avLst/>
          </a:prstGeom>
        </p:spPr>
      </p:pic>
      <p:pic>
        <p:nvPicPr>
          <p:cNvPr id="10" name="Рисунок 9" descr="kniga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5805264"/>
            <a:ext cx="2088232" cy="705227"/>
          </a:xfrm>
          <a:prstGeom prst="rect">
            <a:avLst/>
          </a:prstGeom>
        </p:spPr>
      </p:pic>
      <p:pic>
        <p:nvPicPr>
          <p:cNvPr id="14" name="Рисунок 13" descr="G1lV7f2ntR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926873" y="4298263"/>
            <a:ext cx="1234471" cy="165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                      Правила обращения с книгами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908720"/>
            <a:ext cx="6203032" cy="56166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Нельзя загибать страницы книги.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 брать книги грязными руками.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 класть в книги карандаши и ручки.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 рисовать и писать в книге.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Нельзя есть во время чтения.</a:t>
            </a:r>
            <a:endParaRPr lang="ru-RU" dirty="0"/>
          </a:p>
        </p:txBody>
      </p:sp>
      <p:pic>
        <p:nvPicPr>
          <p:cNvPr id="4" name="Рисунок 3" descr="2752846642.jpg"/>
          <p:cNvPicPr>
            <a:picLocks noChangeAspect="1"/>
          </p:cNvPicPr>
          <p:nvPr/>
        </p:nvPicPr>
        <p:blipFill>
          <a:blip r:embed="rId2" cstate="print"/>
          <a:srcRect l="30240" r="39532"/>
          <a:stretch>
            <a:fillRect/>
          </a:stretch>
        </p:blipFill>
        <p:spPr>
          <a:xfrm>
            <a:off x="251520" y="2586068"/>
            <a:ext cx="1224136" cy="405590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179512" y="1340768"/>
            <a:ext cx="2088232" cy="12241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Книги нужно беречь!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Составь рассказ о библиотеке.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Библиотека – это … .</a:t>
            </a:r>
          </a:p>
          <a:p>
            <a:r>
              <a:rPr lang="ru-RU" sz="4400" dirty="0" smtClean="0"/>
              <a:t>Там работает … .</a:t>
            </a:r>
          </a:p>
          <a:p>
            <a:r>
              <a:rPr lang="ru-RU" sz="4400" dirty="0" smtClean="0"/>
              <a:t>Он … .</a:t>
            </a:r>
          </a:p>
          <a:p>
            <a:r>
              <a:rPr lang="ru-RU" sz="4400" dirty="0" smtClean="0"/>
              <a:t>Книги хранятся … .</a:t>
            </a:r>
          </a:p>
          <a:p>
            <a:r>
              <a:rPr lang="ru-RU" sz="4400" dirty="0" smtClean="0"/>
              <a:t>Их нужно … .</a:t>
            </a:r>
          </a:p>
          <a:p>
            <a:r>
              <a:rPr lang="ru-RU" sz="4400" dirty="0" smtClean="0"/>
              <a:t>Нельзя … .</a:t>
            </a:r>
            <a:endParaRPr lang="ru-RU" sz="4400" dirty="0"/>
          </a:p>
        </p:txBody>
      </p:sp>
      <p:pic>
        <p:nvPicPr>
          <p:cNvPr id="4" name="Рисунок 3" descr="275284664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30240" r="39532"/>
          <a:stretch>
            <a:fillRect/>
          </a:stretch>
        </p:blipFill>
        <p:spPr>
          <a:xfrm flipH="1">
            <a:off x="7236296" y="1610573"/>
            <a:ext cx="1512168" cy="5010239"/>
          </a:xfrm>
          <a:prstGeom prst="rect">
            <a:avLst/>
          </a:prstGeom>
        </p:spPr>
      </p:pic>
      <p:pic>
        <p:nvPicPr>
          <p:cNvPr id="6" name="14 (3).wav">
            <a:hlinkClick r:id="" action="ppaction://media"/>
          </p:cNvPr>
          <p:cNvPicPr>
            <a:picLocks noRot="1" noChangeAspect="1"/>
          </p:cNvPicPr>
          <p:nvPr>
            <a:wavAudioFile r:embed="rId1" name="14 (3)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1700808"/>
            <a:ext cx="6491064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275284664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 l="30240" r="39532"/>
          <a:stretch>
            <a:fillRect/>
          </a:stretch>
        </p:blipFill>
        <p:spPr>
          <a:xfrm>
            <a:off x="251520" y="260648"/>
            <a:ext cx="1708653" cy="566124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2843808" y="0"/>
            <a:ext cx="5904656" cy="1556792"/>
          </a:xfrm>
          <a:prstGeom prst="wedgeEllipseCallout">
            <a:avLst>
              <a:gd name="adj1" fmla="val -69197"/>
              <a:gd name="adj2" fmla="val 1952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Ты выполнил все задания! Оцени свою работу.</a:t>
            </a:r>
          </a:p>
          <a:p>
            <a:pPr algn="ctr"/>
            <a:r>
              <a:rPr lang="ru-RU" sz="2000" dirty="0" smtClean="0"/>
              <a:t>Приходи в библиотеку чаще. До новых встреч!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420888"/>
            <a:ext cx="1800200" cy="2016224"/>
          </a:xfrm>
          <a:prstGeom prst="rect">
            <a:avLst/>
          </a:prstGeom>
          <a:effectLst>
            <a:innerShdw blurRad="63500" dist="190500" dir="27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Мне было очень трудно!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2420888"/>
            <a:ext cx="1800200" cy="2016224"/>
          </a:xfrm>
          <a:prstGeom prst="rect">
            <a:avLst/>
          </a:prstGeom>
          <a:effectLst>
            <a:innerShdw blurRad="63500" dist="1905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почти со всем справился, были небольшие трудности!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32240" y="2420888"/>
            <a:ext cx="1800200" cy="2016224"/>
          </a:xfrm>
          <a:prstGeom prst="rect">
            <a:avLst/>
          </a:prstGeom>
          <a:effectLst>
            <a:innerShdw blurRad="63500" dist="1905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Мне было легко выполнять все задания!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619672" y="4653136"/>
            <a:ext cx="2448272" cy="172819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расстраивайся! Попробуй пройти ещё раз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139952" y="4581128"/>
            <a:ext cx="2448272" cy="172819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Молодец! В следующий раз всё получится!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695728" y="4581128"/>
            <a:ext cx="2448272" cy="17281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Умница! Продолжай в том же духе!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ребус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Запятая перед картинкой – убрать 1 букву в начале слова. </a:t>
            </a:r>
          </a:p>
          <a:p>
            <a:pPr>
              <a:buNone/>
            </a:pPr>
            <a:r>
              <a:rPr lang="ru-RU" sz="2400" dirty="0" smtClean="0"/>
              <a:t>Запятая после картинки – убрать 1 букву в конце слова.</a:t>
            </a:r>
            <a:endParaRPr lang="ru-RU" sz="2400" dirty="0"/>
          </a:p>
        </p:txBody>
      </p:sp>
      <p:pic>
        <p:nvPicPr>
          <p:cNvPr id="4" name="Рисунок 3" descr="7e4efc1f20d1d49553f1701e2ca035b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636912"/>
            <a:ext cx="5076056" cy="3515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ребус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Запятая перед картинкой – убрать 1 букву в начале слова. </a:t>
            </a:r>
          </a:p>
          <a:p>
            <a:pPr>
              <a:buNone/>
            </a:pPr>
            <a:r>
              <a:rPr lang="ru-RU" sz="2400" dirty="0" smtClean="0"/>
              <a:t>Запятая после картинки – убрать 1 букву в конце слова.</a:t>
            </a:r>
            <a:endParaRPr lang="ru-RU" sz="2400" dirty="0"/>
          </a:p>
        </p:txBody>
      </p:sp>
      <p:pic>
        <p:nvPicPr>
          <p:cNvPr id="4" name="Рисунок 3" descr="7e4efc1f20d1d49553f1701e2ca035b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564904"/>
            <a:ext cx="5076056" cy="3515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5301208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800" dirty="0" smtClean="0"/>
              <a:t>к  </a:t>
            </a:r>
            <a:r>
              <a:rPr lang="ru-RU" sz="4800" b="1" spc="800" dirty="0" err="1" smtClean="0"/>
              <a:t>н</a:t>
            </a:r>
            <a:r>
              <a:rPr lang="ru-RU" sz="4800" b="1" spc="800" dirty="0" smtClean="0"/>
              <a:t>  и  г  а</a:t>
            </a:r>
            <a:endParaRPr lang="ru-RU" sz="4800" b="1" spc="800" dirty="0"/>
          </a:p>
        </p:txBody>
      </p:sp>
      <p:pic>
        <p:nvPicPr>
          <p:cNvPr id="10" name="3 (4).wav">
            <a:hlinkClick r:id="" action="ppaction://media"/>
          </p:cNvPr>
          <p:cNvPicPr>
            <a:picLocks noRot="1" noChangeAspect="1"/>
          </p:cNvPicPr>
          <p:nvPr>
            <a:wavAudioFile r:embed="rId1" name="3 (4).wav"/>
          </p:nvPr>
        </p:nvPicPr>
        <p:blipFill>
          <a:blip r:embed="rId4" cstate="print"/>
          <a:stretch>
            <a:fillRect/>
          </a:stretch>
        </p:blipFill>
        <p:spPr>
          <a:xfrm flipV="1">
            <a:off x="8964488" y="6858000"/>
            <a:ext cx="179512" cy="17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ru-RU" sz="2800" dirty="0" smtClean="0"/>
              <a:t>Как называется место, где храниться много книг?</a:t>
            </a:r>
          </a:p>
          <a:p>
            <a:endParaRPr lang="ru-RU" dirty="0" smtClean="0"/>
          </a:p>
        </p:txBody>
      </p:sp>
      <p:grpSp>
        <p:nvGrpSpPr>
          <p:cNvPr id="10" name="Группа 9"/>
          <p:cNvGrpSpPr/>
          <p:nvPr/>
        </p:nvGrpSpPr>
        <p:grpSpPr>
          <a:xfrm>
            <a:off x="395536" y="1412776"/>
            <a:ext cx="7560840" cy="995338"/>
            <a:chOff x="395536" y="1412776"/>
            <a:chExt cx="7560840" cy="99533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6156176" y="1412776"/>
              <a:ext cx="72008" cy="2160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5536" y="1484784"/>
              <a:ext cx="75608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/>
                <a:t>БИ-БЛИ-О-ТЕ-КА - БИБЛИОТЕКА</a:t>
              </a:r>
            </a:p>
            <a:p>
              <a:endParaRPr lang="ru-RU" dirty="0"/>
            </a:p>
          </p:txBody>
        </p:sp>
      </p:grpSp>
      <p:pic>
        <p:nvPicPr>
          <p:cNvPr id="11" name="Рисунок 10" descr="Povyishenie-indeksatsiya-zarplatyi-shkolnyim-bibliotekaryam-v-2017-godu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36912"/>
            <a:ext cx="3936437" cy="29523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5976" y="2060848"/>
            <a:ext cx="45365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Сколько слогов в слове библиотека?</a:t>
            </a:r>
          </a:p>
          <a:p>
            <a:endParaRPr lang="ru-RU" sz="2400" dirty="0" smtClean="0"/>
          </a:p>
          <a:p>
            <a:r>
              <a:rPr lang="ru-RU" sz="2400" dirty="0" smtClean="0"/>
              <a:t>На какой слог падает ударение?</a:t>
            </a:r>
          </a:p>
          <a:p>
            <a:endParaRPr lang="ru-RU" sz="2400" dirty="0" smtClean="0"/>
          </a:p>
          <a:p>
            <a:r>
              <a:rPr lang="ru-RU" sz="2400" dirty="0" smtClean="0"/>
              <a:t>Сколько гласных?</a:t>
            </a:r>
          </a:p>
          <a:p>
            <a:endParaRPr lang="ru-RU" sz="2400" dirty="0" smtClean="0"/>
          </a:p>
          <a:p>
            <a:r>
              <a:rPr lang="ru-RU" sz="2400" dirty="0" smtClean="0"/>
              <a:t>Сколько согласных?</a:t>
            </a:r>
          </a:p>
          <a:p>
            <a:endParaRPr lang="ru-RU" sz="2400" dirty="0" smtClean="0"/>
          </a:p>
          <a:p>
            <a:r>
              <a:rPr lang="ru-RU" sz="2400" dirty="0" smtClean="0"/>
              <a:t>Назови мягкие согласные.</a:t>
            </a:r>
          </a:p>
          <a:p>
            <a:endParaRPr lang="ru-RU" sz="2400" dirty="0" smtClean="0"/>
          </a:p>
          <a:p>
            <a:r>
              <a:rPr lang="ru-RU" sz="2400" dirty="0" smtClean="0"/>
              <a:t>Назови твёрдые согласные.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1835696" y="6021288"/>
            <a:ext cx="2232248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проверить</a:t>
            </a:r>
            <a:endParaRPr lang="ru-RU" b="1" dirty="0"/>
          </a:p>
        </p:txBody>
      </p:sp>
      <p:pic>
        <p:nvPicPr>
          <p:cNvPr id="14" name="4. 1.wav">
            <a:hlinkClick r:id="" action="ppaction://media"/>
          </p:cNvPr>
          <p:cNvPicPr>
            <a:picLocks noRot="1" noChangeAspect="1"/>
          </p:cNvPicPr>
          <p:nvPr>
            <a:wavAudioFile r:embed="rId1" name="4. 1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  <p:pic>
        <p:nvPicPr>
          <p:cNvPr id="15" name="4 (2).wav">
            <a:hlinkClick r:id="" action="ppaction://media"/>
          </p:cNvPr>
          <p:cNvPicPr>
            <a:picLocks noRot="1" noChangeAspect="1"/>
          </p:cNvPicPr>
          <p:nvPr>
            <a:wavAudioFile r:embed="rId2" name="4 (2).wav"/>
          </p:nvPr>
        </p:nvPicPr>
        <p:blipFill>
          <a:blip r:embed="rId5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1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1152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Был ли ты в школьной библиотеке? </a:t>
            </a:r>
          </a:p>
          <a:p>
            <a:pPr>
              <a:buNone/>
            </a:pPr>
            <a:r>
              <a:rPr lang="ru-RU" sz="2800" dirty="0" smtClean="0"/>
              <a:t>Кто работает в библиотеке?</a:t>
            </a:r>
            <a:endParaRPr lang="ru-RU" sz="2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11560" y="1628800"/>
            <a:ext cx="7513532" cy="790347"/>
            <a:chOff x="611560" y="1628800"/>
            <a:chExt cx="7513532" cy="790347"/>
          </a:xfrm>
        </p:grpSpPr>
        <p:sp>
          <p:nvSpPr>
            <p:cNvPr id="4" name="TextBox 3"/>
            <p:cNvSpPr txBox="1"/>
            <p:nvPr/>
          </p:nvSpPr>
          <p:spPr>
            <a:xfrm>
              <a:off x="611560" y="1772816"/>
              <a:ext cx="7513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БИ-БЛИ-О-ТЕ-КАРЬ - БИБЛИОТЕКАРЬ</a:t>
              </a:r>
              <a:endParaRPr lang="ru-RU" sz="3600" b="1" dirty="0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6876256" y="1628800"/>
              <a:ext cx="72008" cy="2160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Рисунок 6" descr="a3964ccb408fc1a176be431973376f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492896"/>
            <a:ext cx="4536504" cy="3023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2780928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Знаешь ли ты, как зовут библиотекаря в школе?</a:t>
            </a:r>
          </a:p>
          <a:p>
            <a:endParaRPr lang="ru-RU" sz="2800" dirty="0" smtClean="0"/>
          </a:p>
          <a:p>
            <a:r>
              <a:rPr lang="ru-RU" sz="2800" dirty="0" smtClean="0"/>
              <a:t>Что делает библиотекарь?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56612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Библиотекарь выдаёт и принимает книги. Помогает найти нужную книгу. Следит за порядком в библиотеке.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72149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Сегодня ты побываешь в библиотеке.</a:t>
            </a:r>
          </a:p>
          <a:p>
            <a:pPr>
              <a:buNone/>
            </a:pPr>
            <a:r>
              <a:rPr lang="ru-RU" dirty="0" smtClean="0"/>
              <a:t>Добрый библиотекарь будет помогать выполнять тебе задания. Нажми на него, когда захочешь узнать правильный ответ.</a:t>
            </a:r>
            <a:endParaRPr lang="ru-RU" dirty="0"/>
          </a:p>
        </p:txBody>
      </p:sp>
      <p:pic>
        <p:nvPicPr>
          <p:cNvPr id="4" name="Рисунок 3" descr="2752846642.jpg"/>
          <p:cNvPicPr>
            <a:picLocks noChangeAspect="1"/>
          </p:cNvPicPr>
          <p:nvPr/>
        </p:nvPicPr>
        <p:blipFill>
          <a:blip r:embed="rId2" cstate="print"/>
          <a:srcRect l="30240" r="39532"/>
          <a:stretch>
            <a:fillRect/>
          </a:stretch>
        </p:blipFill>
        <p:spPr>
          <a:xfrm>
            <a:off x="8172400" y="188640"/>
            <a:ext cx="795861" cy="2636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708920"/>
            <a:ext cx="65616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Что нужно говорить, когда ты приходишь </a:t>
            </a:r>
          </a:p>
          <a:p>
            <a:r>
              <a:rPr lang="ru-RU" sz="2800" dirty="0" smtClean="0"/>
              <a:t>в библиотеку?</a:t>
            </a:r>
            <a:endParaRPr lang="ru-RU" sz="2800" dirty="0"/>
          </a:p>
        </p:txBody>
      </p:sp>
      <p:pic>
        <p:nvPicPr>
          <p:cNvPr id="6" name="Рисунок 5" descr="hello_html_m6680c1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401616"/>
            <a:ext cx="3456384" cy="3456384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251520" y="4941168"/>
            <a:ext cx="2664296" cy="1656184"/>
          </a:xfrm>
          <a:prstGeom prst="wedgeEllipseCallout">
            <a:avLst>
              <a:gd name="adj1" fmla="val 91993"/>
              <a:gd name="adj2" fmla="val -35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Здравствуйте! </a:t>
            </a:r>
            <a:r>
              <a:rPr lang="ru-RU" dirty="0" smtClean="0"/>
              <a:t>Дайте мне, </a:t>
            </a:r>
            <a:r>
              <a:rPr lang="ru-RU" b="1" dirty="0" smtClean="0"/>
              <a:t>пожалуйста</a:t>
            </a:r>
            <a:r>
              <a:rPr lang="ru-RU" dirty="0" smtClean="0"/>
              <a:t>, вот эту книгу.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4716016" y="3212976"/>
            <a:ext cx="4104456" cy="1296144"/>
          </a:xfrm>
          <a:prstGeom prst="wedgeEllipseCallout">
            <a:avLst>
              <a:gd name="adj1" fmla="val -30087"/>
              <a:gd name="adj2" fmla="val 592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Добрый день</a:t>
            </a:r>
            <a:r>
              <a:rPr lang="ru-RU" dirty="0" smtClean="0"/>
              <a:t>! Подскажите, </a:t>
            </a:r>
            <a:r>
              <a:rPr lang="ru-RU" b="1" dirty="0" smtClean="0"/>
              <a:t>пожалуйста,</a:t>
            </a:r>
            <a:r>
              <a:rPr lang="ru-RU" dirty="0" smtClean="0"/>
              <a:t> есть ли у вас книга про путешествия?</a:t>
            </a:r>
            <a:endParaRPr lang="ru-RU" dirty="0"/>
          </a:p>
        </p:txBody>
      </p:sp>
      <p:sp>
        <p:nvSpPr>
          <p:cNvPr id="9" name="Овальная выноска 8"/>
          <p:cNvSpPr/>
          <p:nvPr/>
        </p:nvSpPr>
        <p:spPr>
          <a:xfrm>
            <a:off x="6660232" y="4509120"/>
            <a:ext cx="2483768" cy="2348880"/>
          </a:xfrm>
          <a:prstGeom prst="wedgeEllipseCallout">
            <a:avLst>
              <a:gd name="adj1" fmla="val -61249"/>
              <a:gd name="adj2" fmla="val -233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Здравствуйте!</a:t>
            </a:r>
            <a:r>
              <a:rPr lang="ru-RU" dirty="0" smtClean="0"/>
              <a:t> Я хотел бы почитать про животных. Помогите, </a:t>
            </a:r>
            <a:r>
              <a:rPr lang="ru-RU" b="1" dirty="0" smtClean="0"/>
              <a:t>пожалуйста, </a:t>
            </a:r>
            <a:r>
              <a:rPr lang="ru-RU" dirty="0" smtClean="0"/>
              <a:t>найти такую книгу.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864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Для чего нужна библиотека?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Чтобы чтение приносило удовольствие тебе и слушателям, нужно красиво и правильно говорить. Поэтому давай сделаем зарядку для языка.</a:t>
            </a:r>
            <a:endParaRPr lang="ru-RU" sz="2400" dirty="0"/>
          </a:p>
        </p:txBody>
      </p:sp>
      <p:sp>
        <p:nvSpPr>
          <p:cNvPr id="5" name="Овал 4">
            <a:hlinkClick r:id="rId2"/>
          </p:cNvPr>
          <p:cNvSpPr/>
          <p:nvPr/>
        </p:nvSpPr>
        <p:spPr>
          <a:xfrm>
            <a:off x="5580112" y="1484784"/>
            <a:ext cx="3563888" cy="9361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"/>
              </a:rPr>
              <a:t>Артикуляционная гимнастика</a:t>
            </a:r>
            <a:endParaRPr lang="ru-RU" b="1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79512" y="1844824"/>
            <a:ext cx="8723729" cy="4832092"/>
            <a:chOff x="179512" y="1844824"/>
            <a:chExt cx="8723729" cy="4832092"/>
          </a:xfrm>
        </p:grpSpPr>
        <p:sp>
          <p:nvSpPr>
            <p:cNvPr id="8" name="TextBox 7"/>
            <p:cNvSpPr txBox="1"/>
            <p:nvPr/>
          </p:nvSpPr>
          <p:spPr>
            <a:xfrm>
              <a:off x="179512" y="1844824"/>
              <a:ext cx="864096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sz="2400" dirty="0" smtClean="0"/>
                <a:t>«Заборчик»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«Окошечко»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«Чистим нижние зубки»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«Чистим верхние зубки»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«Качели»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«Горка»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«Чашечка»</a:t>
              </a:r>
            </a:p>
            <a:p>
              <a:pPr marL="342900" indent="-342900"/>
              <a:endParaRPr lang="ru-RU" sz="2800" dirty="0" smtClean="0"/>
            </a:p>
            <a:p>
              <a:pPr marL="342900" indent="-342900"/>
              <a:endParaRPr lang="ru-RU" sz="2800" dirty="0" smtClean="0"/>
            </a:p>
            <a:p>
              <a:pPr marL="342900" indent="-342900"/>
              <a:endParaRPr lang="ru-RU" sz="2800" dirty="0" smtClean="0"/>
            </a:p>
            <a:p>
              <a:pPr marL="342900" indent="-342900"/>
              <a:r>
                <a:rPr lang="ru-RU" sz="2800" dirty="0" smtClean="0"/>
                <a:t>После каждого упражнения не забывай проглатывать слюну!</a:t>
              </a:r>
              <a:endParaRPr lang="ru-RU" sz="2800" dirty="0"/>
            </a:p>
          </p:txBody>
        </p:sp>
        <p:pic>
          <p:nvPicPr>
            <p:cNvPr id="9" name="Рисунок 8" descr="8a111282.jpg"/>
            <p:cNvPicPr>
              <a:picLocks noChangeAspect="1"/>
            </p:cNvPicPr>
            <p:nvPr/>
          </p:nvPicPr>
          <p:blipFill>
            <a:blip r:embed="rId3" cstate="print"/>
            <a:srcRect l="1806" t="27137" r="64175" b="21041"/>
            <a:stretch>
              <a:fillRect/>
            </a:stretch>
          </p:blipFill>
          <p:spPr>
            <a:xfrm>
              <a:off x="251520" y="4653136"/>
              <a:ext cx="1219900" cy="1152128"/>
            </a:xfrm>
            <a:prstGeom prst="rect">
              <a:avLst/>
            </a:prstGeom>
          </p:spPr>
        </p:pic>
        <p:pic>
          <p:nvPicPr>
            <p:cNvPr id="10" name="Рисунок 9" descr="slide_5.jpg"/>
            <p:cNvPicPr>
              <a:picLocks noChangeAspect="1"/>
            </p:cNvPicPr>
            <p:nvPr/>
          </p:nvPicPr>
          <p:blipFill>
            <a:blip r:embed="rId4" cstate="print"/>
            <a:srcRect l="14563" t="31100" r="55512" b="23750"/>
            <a:stretch>
              <a:fillRect/>
            </a:stretch>
          </p:blipFill>
          <p:spPr>
            <a:xfrm>
              <a:off x="1619672" y="4581128"/>
              <a:ext cx="1110263" cy="1256350"/>
            </a:xfrm>
            <a:prstGeom prst="rect">
              <a:avLst/>
            </a:prstGeom>
          </p:spPr>
        </p:pic>
        <p:pic>
          <p:nvPicPr>
            <p:cNvPr id="11" name="Рисунок 10" descr="img10.jpg"/>
            <p:cNvPicPr>
              <a:picLocks noChangeAspect="1"/>
            </p:cNvPicPr>
            <p:nvPr/>
          </p:nvPicPr>
          <p:blipFill>
            <a:blip r:embed="rId5" cstate="print"/>
            <a:srcRect l="32675" t="18501" r="39500" b="53674"/>
            <a:stretch>
              <a:fillRect/>
            </a:stretch>
          </p:blipFill>
          <p:spPr>
            <a:xfrm>
              <a:off x="2771800" y="4725144"/>
              <a:ext cx="1344150" cy="1008112"/>
            </a:xfrm>
            <a:prstGeom prst="rect">
              <a:avLst/>
            </a:prstGeom>
          </p:spPr>
        </p:pic>
        <p:pic>
          <p:nvPicPr>
            <p:cNvPr id="12" name="Рисунок 11" descr="img9.jpg"/>
            <p:cNvPicPr>
              <a:picLocks noChangeAspect="1"/>
            </p:cNvPicPr>
            <p:nvPr/>
          </p:nvPicPr>
          <p:blipFill>
            <a:blip r:embed="rId6" cstate="print"/>
            <a:srcRect l="10625" t="29000" r="49213" b="9051"/>
            <a:stretch>
              <a:fillRect/>
            </a:stretch>
          </p:blipFill>
          <p:spPr>
            <a:xfrm>
              <a:off x="5436096" y="4365104"/>
              <a:ext cx="1202167" cy="1390743"/>
            </a:xfrm>
            <a:prstGeom prst="rect">
              <a:avLst/>
            </a:prstGeom>
          </p:spPr>
        </p:pic>
        <p:pic>
          <p:nvPicPr>
            <p:cNvPr id="13" name="Рисунок 12" descr="img10.jpg"/>
            <p:cNvPicPr>
              <a:picLocks noChangeAspect="1"/>
            </p:cNvPicPr>
            <p:nvPr/>
          </p:nvPicPr>
          <p:blipFill>
            <a:blip r:embed="rId5" cstate="print"/>
            <a:srcRect l="43700" t="47900" r="31888" b="25850"/>
            <a:stretch>
              <a:fillRect/>
            </a:stretch>
          </p:blipFill>
          <p:spPr>
            <a:xfrm>
              <a:off x="4139952" y="4725144"/>
              <a:ext cx="1224136" cy="987206"/>
            </a:xfrm>
            <a:prstGeom prst="rect">
              <a:avLst/>
            </a:prstGeom>
          </p:spPr>
        </p:pic>
        <p:pic>
          <p:nvPicPr>
            <p:cNvPr id="14" name="Рисунок 13" descr="slide-6.jpg"/>
            <p:cNvPicPr>
              <a:picLocks noChangeAspect="1"/>
            </p:cNvPicPr>
            <p:nvPr/>
          </p:nvPicPr>
          <p:blipFill>
            <a:blip r:embed="rId7" cstate="print"/>
            <a:srcRect l="18854" t="19199" r="47693" b="36139"/>
            <a:stretch>
              <a:fillRect/>
            </a:stretch>
          </p:blipFill>
          <p:spPr>
            <a:xfrm>
              <a:off x="6660232" y="4797152"/>
              <a:ext cx="1008112" cy="1008112"/>
            </a:xfrm>
            <a:prstGeom prst="rect">
              <a:avLst/>
            </a:prstGeom>
          </p:spPr>
        </p:pic>
        <p:pic>
          <p:nvPicPr>
            <p:cNvPr id="15" name="Рисунок 14" descr="Uprazhneniya-pri-pomoshhi-yazyka-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4368" y="5013176"/>
              <a:ext cx="1018873" cy="722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Все книги расставлены на стеллажах.</a:t>
            </a:r>
          </a:p>
          <a:p>
            <a:pPr>
              <a:buNone/>
            </a:pPr>
            <a:r>
              <a:rPr lang="ru-RU" dirty="0" smtClean="0"/>
              <a:t>Книги расположены в алфавитном </a:t>
            </a:r>
          </a:p>
          <a:p>
            <a:pPr>
              <a:buNone/>
            </a:pPr>
            <a:r>
              <a:rPr lang="ru-RU" dirty="0" smtClean="0"/>
              <a:t>порядке.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Давай поможем библиотекарю</a:t>
            </a:r>
          </a:p>
          <a:p>
            <a:pPr>
              <a:buNone/>
            </a:pPr>
            <a:r>
              <a:rPr lang="ru-RU" dirty="0" smtClean="0"/>
              <a:t>правильно расставить книги </a:t>
            </a:r>
          </a:p>
          <a:p>
            <a:pPr>
              <a:buNone/>
            </a:pPr>
            <a:r>
              <a:rPr lang="ru-RU" dirty="0" smtClean="0"/>
              <a:t>на полку.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660232" y="1268760"/>
            <a:ext cx="2304256" cy="4627676"/>
            <a:chOff x="6588224" y="1124744"/>
            <a:chExt cx="2304256" cy="4627676"/>
          </a:xfrm>
        </p:grpSpPr>
        <p:pic>
          <p:nvPicPr>
            <p:cNvPr id="4" name="Рисунок 3" descr="1664_cherry.jpg"/>
            <p:cNvPicPr>
              <a:picLocks noChangeAspect="1"/>
            </p:cNvPicPr>
            <p:nvPr/>
          </p:nvPicPr>
          <p:blipFill>
            <a:blip r:embed="rId2" cstate="print"/>
            <a:srcRect l="21528" r="23883"/>
            <a:stretch>
              <a:fillRect/>
            </a:stretch>
          </p:blipFill>
          <p:spPr>
            <a:xfrm>
              <a:off x="6588224" y="1124744"/>
              <a:ext cx="2304256" cy="42210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20272" y="5229200"/>
              <a:ext cx="14673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/>
                <a:t>стеллаж</a:t>
              </a:r>
              <a:endParaRPr lang="ru-RU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Содержимое 20" descr="2752846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475" t="7" r="37784"/>
          <a:stretch>
            <a:fillRect/>
          </a:stretch>
        </p:blipFill>
        <p:spPr>
          <a:xfrm>
            <a:off x="0" y="3068960"/>
            <a:ext cx="525703" cy="1473027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2276872"/>
            <a:ext cx="8136904" cy="2880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126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476672"/>
            <a:ext cx="126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476672"/>
            <a:ext cx="126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476672"/>
            <a:ext cx="126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36296" y="476672"/>
            <a:ext cx="126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2780928"/>
            <a:ext cx="1260000" cy="180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Буратино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2780928"/>
            <a:ext cx="1260000" cy="18000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Гуси-лебеди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51920" y="2780928"/>
            <a:ext cx="1260000" cy="180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Снежная королева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36096" y="2780928"/>
            <a:ext cx="1260000" cy="1800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Принцесса на горошине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36296" y="2780928"/>
            <a:ext cx="1260000" cy="1800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Аленький цветочек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5085184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Первая буква алфавита </a:t>
            </a:r>
            <a:r>
              <a:rPr lang="ru-RU" sz="2400" b="1" dirty="0" smtClean="0"/>
              <a:t>А</a:t>
            </a:r>
            <a:r>
              <a:rPr lang="ru-RU" sz="2400" dirty="0" smtClean="0"/>
              <a:t>. Есть ли название книги на эту букву? Значит эта книга будет первая.</a:t>
            </a:r>
          </a:p>
          <a:p>
            <a:r>
              <a:rPr lang="ru-RU" sz="2400" dirty="0" smtClean="0"/>
              <a:t>Следующая буква </a:t>
            </a:r>
            <a:r>
              <a:rPr lang="ru-RU" sz="2400" b="1" dirty="0" smtClean="0"/>
              <a:t>Б</a:t>
            </a:r>
            <a:r>
              <a:rPr lang="ru-RU" sz="2400" dirty="0" smtClean="0"/>
              <a:t>. Есть ли название книги на эту букву? Значит она будет вторая.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02683E-6 L -0.71458 -0.340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02683E-6 L 0.17534 -0.340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14177 L 0.17535 -0.340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02683E-6 L 0.00208 -0.340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02683E-6 L 0.37223 -0.340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600</Words>
  <Application>Microsoft Office PowerPoint</Application>
  <PresentationFormat>Экран (4:3)</PresentationFormat>
  <Paragraphs>128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Тема  «Библиотека.  Бережное отношение к книгам»</vt:lpstr>
      <vt:lpstr>Отгадай ребус</vt:lpstr>
      <vt:lpstr>Отгадай ребус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Составь по образцу</vt:lpstr>
      <vt:lpstr>В библиотеке много книг, и все они разные. Составь предложения по образцу, какие могут быть книги.</vt:lpstr>
      <vt:lpstr>                      Правила обращения с книгами</vt:lpstr>
      <vt:lpstr>                      Правила обращения с книгами</vt:lpstr>
      <vt:lpstr>Составь рассказ о библиотеке.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 «Библиотека.  Бережное отношение к книгам»</dc:title>
  <dc:creator>Инна</dc:creator>
  <cp:lastModifiedBy>Светлана В. Дюндина</cp:lastModifiedBy>
  <cp:revision>40</cp:revision>
  <dcterms:created xsi:type="dcterms:W3CDTF">2020-12-29T01:20:46Z</dcterms:created>
  <dcterms:modified xsi:type="dcterms:W3CDTF">2021-10-14T07:28:11Z</dcterms:modified>
</cp:coreProperties>
</file>