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6" r:id="rId7"/>
    <p:sldId id="261" r:id="rId8"/>
    <p:sldId id="263" r:id="rId9"/>
    <p:sldId id="264" r:id="rId10"/>
    <p:sldId id="265" r:id="rId11"/>
    <p:sldId id="267" r:id="rId12"/>
    <p:sldId id="268" r:id="rId13"/>
    <p:sldId id="271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6.jpeg"/><Relationship Id="rId7" Type="http://schemas.openxmlformats.org/officeDocument/2006/relationships/image" Target="../media/image21.jpeg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3.wav"/><Relationship Id="rId1" Type="http://schemas.openxmlformats.org/officeDocument/2006/relationships/audio" Target="../media/audio2.wav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hyperlink" Target="https://drive.google.com/file/d/1N03i3LCpn0NRiuoYueadnaUwevtGfyjb/view?usp=sharin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2130425"/>
            <a:ext cx="8964488" cy="1470025"/>
          </a:xfrm>
        </p:spPr>
        <p:txBody>
          <a:bodyPr>
            <a:noAutofit/>
          </a:bodyPr>
          <a:lstStyle/>
          <a:p>
            <a:r>
              <a:rPr lang="ru-RU" sz="4800" b="1" dirty="0" smtClean="0"/>
              <a:t>Тема </a:t>
            </a:r>
            <a:br>
              <a:rPr lang="ru-RU" sz="4800" b="1" dirty="0" smtClean="0"/>
            </a:br>
            <a:r>
              <a:rPr lang="ru-RU" sz="4800" b="1" dirty="0" smtClean="0"/>
              <a:t>«Библиотека. </a:t>
            </a:r>
            <a:br>
              <a:rPr lang="ru-RU" sz="4800" b="1" dirty="0" smtClean="0"/>
            </a:br>
            <a:r>
              <a:rPr lang="ru-RU" sz="4800" b="1" dirty="0" smtClean="0"/>
              <a:t>Бережное отношение к книгам»</a:t>
            </a:r>
            <a:endParaRPr lang="ru-RU" sz="4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3200" y="5105400"/>
            <a:ext cx="6400800" cy="1752600"/>
          </a:xfrm>
        </p:spPr>
        <p:txBody>
          <a:bodyPr/>
          <a:lstStyle/>
          <a:p>
            <a:pPr algn="r"/>
            <a:r>
              <a:rPr lang="ru-RU" dirty="0" err="1" smtClean="0"/>
              <a:t>Мелкозерова</a:t>
            </a:r>
            <a:r>
              <a:rPr lang="ru-RU" dirty="0" smtClean="0"/>
              <a:t> И.В.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Составь по образцу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5536" y="1268760"/>
          <a:ext cx="7560840" cy="44404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4336"/>
                <a:gridCol w="4536504"/>
              </a:tblGrid>
              <a:tr h="888099">
                <a:tc>
                  <a:txBody>
                    <a:bodyPr/>
                    <a:lstStyle/>
                    <a:p>
                      <a:r>
                        <a:rPr lang="ru-RU" sz="2800" b="0" dirty="0" smtClean="0">
                          <a:solidFill>
                            <a:schemeClr val="tx1"/>
                          </a:solidFill>
                        </a:rPr>
                        <a:t>На</a:t>
                      </a:r>
                      <a:r>
                        <a:rPr lang="ru-RU" sz="2800" b="0" baseline="0" dirty="0" smtClean="0">
                          <a:solidFill>
                            <a:schemeClr val="tx1"/>
                          </a:solidFill>
                        </a:rPr>
                        <a:t> столе </a:t>
                      </a:r>
                      <a:r>
                        <a:rPr lang="ru-RU" sz="2800" b="0" u="sng" baseline="0" dirty="0" smtClean="0">
                          <a:solidFill>
                            <a:schemeClr val="tx1"/>
                          </a:solidFill>
                        </a:rPr>
                        <a:t>1 книга</a:t>
                      </a:r>
                      <a:r>
                        <a:rPr lang="ru-RU" sz="2800" b="0" baseline="0" dirty="0" smtClean="0">
                          <a:solidFill>
                            <a:schemeClr val="tx1"/>
                          </a:solidFill>
                        </a:rPr>
                        <a:t>,</a:t>
                      </a:r>
                      <a:endParaRPr lang="ru-RU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0" dirty="0" smtClean="0">
                          <a:solidFill>
                            <a:schemeClr val="tx1"/>
                          </a:solidFill>
                        </a:rPr>
                        <a:t>а в библиотеке </a:t>
                      </a:r>
                      <a:r>
                        <a:rPr lang="ru-RU" sz="2800" b="0" u="sng" dirty="0" smtClean="0">
                          <a:solidFill>
                            <a:schemeClr val="tx1"/>
                          </a:solidFill>
                        </a:rPr>
                        <a:t>много книг</a:t>
                      </a:r>
                      <a:r>
                        <a:rPr lang="ru-RU" sz="2800" b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ru-RU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88099">
                <a:tc>
                  <a:txBody>
                    <a:bodyPr/>
                    <a:lstStyle/>
                    <a:p>
                      <a:r>
                        <a:rPr lang="ru-RU" sz="2800" b="0" dirty="0" smtClean="0">
                          <a:solidFill>
                            <a:schemeClr val="tx1"/>
                          </a:solidFill>
                        </a:rPr>
                        <a:t>В комнате </a:t>
                      </a:r>
                      <a:r>
                        <a:rPr lang="ru-RU" sz="2800" b="0" u="sng" dirty="0" smtClean="0">
                          <a:solidFill>
                            <a:schemeClr val="tx1"/>
                          </a:solidFill>
                        </a:rPr>
                        <a:t>1 шкаф</a:t>
                      </a:r>
                      <a:r>
                        <a:rPr lang="ru-RU" sz="2800" b="0" dirty="0" smtClean="0">
                          <a:solidFill>
                            <a:schemeClr val="tx1"/>
                          </a:solidFill>
                        </a:rPr>
                        <a:t>,</a:t>
                      </a:r>
                      <a:endParaRPr lang="ru-RU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0" dirty="0" smtClean="0">
                          <a:solidFill>
                            <a:schemeClr val="tx1"/>
                          </a:solidFill>
                        </a:rPr>
                        <a:t>а в библиотеке </a:t>
                      </a:r>
                      <a:r>
                        <a:rPr lang="ru-RU" sz="2800" b="0" u="sng" dirty="0" smtClean="0">
                          <a:solidFill>
                            <a:schemeClr val="tx1"/>
                          </a:solidFill>
                        </a:rPr>
                        <a:t>много</a:t>
                      </a:r>
                      <a:r>
                        <a:rPr lang="ru-RU" sz="28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ru-RU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88099">
                <a:tc>
                  <a:txBody>
                    <a:bodyPr/>
                    <a:lstStyle/>
                    <a:p>
                      <a:r>
                        <a:rPr lang="ru-RU" sz="2800" b="0" dirty="0" smtClean="0">
                          <a:solidFill>
                            <a:schemeClr val="tx1"/>
                          </a:solidFill>
                        </a:rPr>
                        <a:t>Дома </a:t>
                      </a:r>
                      <a:r>
                        <a:rPr lang="ru-RU" sz="2800" b="0" u="sng" dirty="0" smtClean="0">
                          <a:solidFill>
                            <a:schemeClr val="tx1"/>
                          </a:solidFill>
                        </a:rPr>
                        <a:t>1 стеллаж</a:t>
                      </a:r>
                      <a:r>
                        <a:rPr lang="ru-RU" sz="2800" b="0" dirty="0" smtClean="0">
                          <a:solidFill>
                            <a:schemeClr val="tx1"/>
                          </a:solidFill>
                        </a:rPr>
                        <a:t>,</a:t>
                      </a:r>
                      <a:endParaRPr lang="ru-RU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0" dirty="0" smtClean="0">
                          <a:solidFill>
                            <a:schemeClr val="tx1"/>
                          </a:solidFill>
                        </a:rPr>
                        <a:t>а в библиотеке </a:t>
                      </a:r>
                      <a:r>
                        <a:rPr lang="ru-RU" sz="2800" b="0" u="sng" dirty="0" smtClean="0">
                          <a:solidFill>
                            <a:schemeClr val="tx1"/>
                          </a:solidFill>
                        </a:rPr>
                        <a:t>много</a:t>
                      </a:r>
                      <a:endParaRPr lang="ru-RU" sz="2800" b="0" u="sng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88099">
                <a:tc>
                  <a:txBody>
                    <a:bodyPr/>
                    <a:lstStyle/>
                    <a:p>
                      <a:r>
                        <a:rPr lang="ru-RU" sz="2800" b="0" dirty="0" smtClean="0">
                          <a:solidFill>
                            <a:schemeClr val="tx1"/>
                          </a:solidFill>
                        </a:rPr>
                        <a:t>В спальне </a:t>
                      </a:r>
                      <a:r>
                        <a:rPr lang="ru-RU" sz="2800" b="0" u="sng" dirty="0" smtClean="0">
                          <a:solidFill>
                            <a:schemeClr val="tx1"/>
                          </a:solidFill>
                        </a:rPr>
                        <a:t>1 полка</a:t>
                      </a:r>
                      <a:r>
                        <a:rPr lang="ru-RU" sz="2800" b="0" dirty="0" smtClean="0">
                          <a:solidFill>
                            <a:schemeClr val="tx1"/>
                          </a:solidFill>
                        </a:rPr>
                        <a:t>,</a:t>
                      </a:r>
                      <a:endParaRPr lang="ru-RU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0" dirty="0" smtClean="0">
                          <a:solidFill>
                            <a:schemeClr val="tx1"/>
                          </a:solidFill>
                        </a:rPr>
                        <a:t>а в библиотеке </a:t>
                      </a:r>
                      <a:r>
                        <a:rPr lang="ru-RU" sz="2800" b="0" u="sng" dirty="0" smtClean="0">
                          <a:solidFill>
                            <a:schemeClr val="tx1"/>
                          </a:solidFill>
                        </a:rPr>
                        <a:t>много</a:t>
                      </a:r>
                      <a:endParaRPr lang="ru-RU" sz="2800" b="0" u="sng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88099">
                <a:tc>
                  <a:txBody>
                    <a:bodyPr/>
                    <a:lstStyle/>
                    <a:p>
                      <a:r>
                        <a:rPr lang="ru-RU" sz="2800" b="0" dirty="0" smtClean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lang="ru-RU" sz="2800" b="0" baseline="0" dirty="0" smtClean="0">
                          <a:solidFill>
                            <a:schemeClr val="tx1"/>
                          </a:solidFill>
                        </a:rPr>
                        <a:t> кафе </a:t>
                      </a:r>
                      <a:r>
                        <a:rPr lang="ru-RU" sz="2800" b="0" u="sng" baseline="0" dirty="0" smtClean="0">
                          <a:solidFill>
                            <a:schemeClr val="tx1"/>
                          </a:solidFill>
                        </a:rPr>
                        <a:t>1 читатель</a:t>
                      </a:r>
                      <a:r>
                        <a:rPr lang="ru-RU" sz="2800" b="0" baseline="0" dirty="0" smtClean="0">
                          <a:solidFill>
                            <a:schemeClr val="tx1"/>
                          </a:solidFill>
                        </a:rPr>
                        <a:t>,</a:t>
                      </a:r>
                      <a:endParaRPr lang="ru-RU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0" dirty="0" smtClean="0">
                          <a:solidFill>
                            <a:schemeClr val="tx1"/>
                          </a:solidFill>
                        </a:rPr>
                        <a:t>а в библиотеке </a:t>
                      </a:r>
                      <a:r>
                        <a:rPr lang="ru-RU" sz="2800" b="0" u="sng" dirty="0" smtClean="0">
                          <a:solidFill>
                            <a:schemeClr val="tx1"/>
                          </a:solidFill>
                        </a:rPr>
                        <a:t>много </a:t>
                      </a:r>
                      <a:endParaRPr lang="ru-RU" sz="2800" b="0" u="sng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04248" y="3068960"/>
            <a:ext cx="18871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u="sng" dirty="0" smtClean="0"/>
              <a:t>стеллажей.</a:t>
            </a:r>
            <a:endParaRPr lang="ru-RU" sz="2800" u="sng" dirty="0"/>
          </a:p>
        </p:txBody>
      </p:sp>
      <p:sp>
        <p:nvSpPr>
          <p:cNvPr id="6" name="TextBox 5"/>
          <p:cNvSpPr txBox="1"/>
          <p:nvPr/>
        </p:nvSpPr>
        <p:spPr>
          <a:xfrm>
            <a:off x="6804248" y="2132856"/>
            <a:ext cx="15082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u="sng" dirty="0" smtClean="0"/>
              <a:t>шкафов.</a:t>
            </a:r>
            <a:endParaRPr lang="ru-RU" sz="2800" u="sng" dirty="0"/>
          </a:p>
        </p:txBody>
      </p:sp>
      <p:sp>
        <p:nvSpPr>
          <p:cNvPr id="7" name="TextBox 6"/>
          <p:cNvSpPr txBox="1"/>
          <p:nvPr/>
        </p:nvSpPr>
        <p:spPr>
          <a:xfrm>
            <a:off x="6804248" y="3933056"/>
            <a:ext cx="11846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u="sng" dirty="0" smtClean="0"/>
              <a:t>полок.</a:t>
            </a:r>
            <a:endParaRPr lang="ru-RU" sz="2800" u="sng" dirty="0"/>
          </a:p>
        </p:txBody>
      </p:sp>
      <p:sp>
        <p:nvSpPr>
          <p:cNvPr id="8" name="TextBox 7"/>
          <p:cNvSpPr txBox="1"/>
          <p:nvPr/>
        </p:nvSpPr>
        <p:spPr>
          <a:xfrm>
            <a:off x="6804248" y="4797152"/>
            <a:ext cx="18112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u="sng" dirty="0" smtClean="0"/>
              <a:t>читателей.</a:t>
            </a:r>
            <a:endParaRPr lang="ru-RU" sz="2800" u="sng" dirty="0"/>
          </a:p>
        </p:txBody>
      </p:sp>
      <p:pic>
        <p:nvPicPr>
          <p:cNvPr id="9" name="Рисунок 8" descr="2752846642.jpg"/>
          <p:cNvPicPr>
            <a:picLocks noChangeAspect="1"/>
          </p:cNvPicPr>
          <p:nvPr/>
        </p:nvPicPr>
        <p:blipFill>
          <a:blip r:embed="rId3" cstate="print"/>
          <a:srcRect l="30240" r="39532"/>
          <a:stretch>
            <a:fillRect/>
          </a:stretch>
        </p:blipFill>
        <p:spPr>
          <a:xfrm>
            <a:off x="8244408" y="1844824"/>
            <a:ext cx="360040" cy="815140"/>
          </a:xfrm>
          <a:prstGeom prst="rect">
            <a:avLst/>
          </a:prstGeom>
        </p:spPr>
      </p:pic>
      <p:pic>
        <p:nvPicPr>
          <p:cNvPr id="10" name="Рисунок 9" descr="2752846642.jpg"/>
          <p:cNvPicPr>
            <a:picLocks noChangeAspect="1"/>
          </p:cNvPicPr>
          <p:nvPr/>
        </p:nvPicPr>
        <p:blipFill>
          <a:blip r:embed="rId3" cstate="print"/>
          <a:srcRect l="30240" r="39532"/>
          <a:stretch>
            <a:fillRect/>
          </a:stretch>
        </p:blipFill>
        <p:spPr>
          <a:xfrm>
            <a:off x="8783960" y="2780928"/>
            <a:ext cx="360040" cy="815140"/>
          </a:xfrm>
          <a:prstGeom prst="rect">
            <a:avLst/>
          </a:prstGeom>
        </p:spPr>
      </p:pic>
      <p:pic>
        <p:nvPicPr>
          <p:cNvPr id="11" name="Рисунок 10" descr="2752846642.jpg"/>
          <p:cNvPicPr>
            <a:picLocks noChangeAspect="1"/>
          </p:cNvPicPr>
          <p:nvPr/>
        </p:nvPicPr>
        <p:blipFill>
          <a:blip r:embed="rId3" cstate="print"/>
          <a:srcRect l="30240" r="39532"/>
          <a:stretch>
            <a:fillRect/>
          </a:stretch>
        </p:blipFill>
        <p:spPr>
          <a:xfrm>
            <a:off x="8028384" y="3645024"/>
            <a:ext cx="360040" cy="815140"/>
          </a:xfrm>
          <a:prstGeom prst="rect">
            <a:avLst/>
          </a:prstGeom>
        </p:spPr>
      </p:pic>
      <p:pic>
        <p:nvPicPr>
          <p:cNvPr id="12" name="Рисунок 11" descr="2752846642.jpg"/>
          <p:cNvPicPr>
            <a:picLocks noChangeAspect="1"/>
          </p:cNvPicPr>
          <p:nvPr/>
        </p:nvPicPr>
        <p:blipFill>
          <a:blip r:embed="rId3" cstate="print"/>
          <a:srcRect l="30240" r="39532"/>
          <a:stretch>
            <a:fillRect/>
          </a:stretch>
        </p:blipFill>
        <p:spPr>
          <a:xfrm>
            <a:off x="8604448" y="4437112"/>
            <a:ext cx="360040" cy="815140"/>
          </a:xfrm>
          <a:prstGeom prst="rect">
            <a:avLst/>
          </a:prstGeom>
        </p:spPr>
      </p:pic>
      <p:pic>
        <p:nvPicPr>
          <p:cNvPr id="14" name="1х.wav">
            <a:hlinkClick r:id="" action="ppaction://media"/>
          </p:cNvPr>
          <p:cNvPicPr>
            <a:picLocks noRot="1" noChangeAspect="1"/>
          </p:cNvPicPr>
          <p:nvPr>
            <a:wavAudioFile r:embed="rId1" name="1х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4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В библиотеке много книг, и все они разные.</a:t>
            </a:r>
            <a:br>
              <a:rPr lang="ru-RU" sz="2800" dirty="0" smtClean="0"/>
            </a:br>
            <a:r>
              <a:rPr lang="ru-RU" sz="2800" dirty="0" smtClean="0"/>
              <a:t>Составь предложения по образцу, какие могут быть книги.</a:t>
            </a: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7283152" cy="470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83152"/>
              </a:tblGrid>
              <a:tr h="941824">
                <a:tc>
                  <a:txBody>
                    <a:bodyPr/>
                    <a:lstStyle/>
                    <a:p>
                      <a:r>
                        <a:rPr lang="ru-RU" sz="2800" b="0" dirty="0" smtClean="0">
                          <a:solidFill>
                            <a:schemeClr val="tx1"/>
                          </a:solidFill>
                        </a:rPr>
                        <a:t>Одни книги большие, а другие маленькие.</a:t>
                      </a:r>
                      <a:endParaRPr lang="ru-RU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41824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Одни книги толстые, а другие</a:t>
                      </a:r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41824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Одни книги тяжёлые, а другие</a:t>
                      </a:r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41824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Одни книги взрослые,</a:t>
                      </a:r>
                      <a:r>
                        <a:rPr lang="ru-RU" sz="2800" baseline="0" dirty="0" smtClean="0"/>
                        <a:t> а другие</a:t>
                      </a:r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41824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Одни книги весёлые, а другие </a:t>
                      </a:r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076056" y="2564904"/>
            <a:ext cx="13315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тонкие.</a:t>
            </a:r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5076056" y="3501008"/>
            <a:ext cx="12987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лёгкие.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5292080" y="4437112"/>
            <a:ext cx="14766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детские.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5076056" y="5373216"/>
            <a:ext cx="16473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грустные.</a:t>
            </a:r>
            <a:endParaRPr lang="ru-RU" sz="2800" dirty="0"/>
          </a:p>
        </p:txBody>
      </p:sp>
      <p:pic>
        <p:nvPicPr>
          <p:cNvPr id="9" name="Рисунок 8" descr="2752846642.jpg"/>
          <p:cNvPicPr>
            <a:picLocks noChangeAspect="1"/>
          </p:cNvPicPr>
          <p:nvPr/>
        </p:nvPicPr>
        <p:blipFill>
          <a:blip r:embed="rId3" cstate="print"/>
          <a:srcRect l="30240" r="39532"/>
          <a:stretch>
            <a:fillRect/>
          </a:stretch>
        </p:blipFill>
        <p:spPr>
          <a:xfrm>
            <a:off x="7884368" y="2564904"/>
            <a:ext cx="360040" cy="815140"/>
          </a:xfrm>
          <a:prstGeom prst="rect">
            <a:avLst/>
          </a:prstGeom>
        </p:spPr>
      </p:pic>
      <p:pic>
        <p:nvPicPr>
          <p:cNvPr id="10" name="Рисунок 9" descr="2752846642.jpg"/>
          <p:cNvPicPr>
            <a:picLocks noChangeAspect="1"/>
          </p:cNvPicPr>
          <p:nvPr/>
        </p:nvPicPr>
        <p:blipFill>
          <a:blip r:embed="rId3" cstate="print"/>
          <a:srcRect l="30240" r="39532"/>
          <a:stretch>
            <a:fillRect/>
          </a:stretch>
        </p:blipFill>
        <p:spPr>
          <a:xfrm>
            <a:off x="7884368" y="3573016"/>
            <a:ext cx="360040" cy="815140"/>
          </a:xfrm>
          <a:prstGeom prst="rect">
            <a:avLst/>
          </a:prstGeom>
        </p:spPr>
      </p:pic>
      <p:pic>
        <p:nvPicPr>
          <p:cNvPr id="11" name="Рисунок 10" descr="2752846642.jpg"/>
          <p:cNvPicPr>
            <a:picLocks noChangeAspect="1"/>
          </p:cNvPicPr>
          <p:nvPr/>
        </p:nvPicPr>
        <p:blipFill>
          <a:blip r:embed="rId3" cstate="print"/>
          <a:srcRect l="30240" r="39532"/>
          <a:stretch>
            <a:fillRect/>
          </a:stretch>
        </p:blipFill>
        <p:spPr>
          <a:xfrm>
            <a:off x="7884368" y="4437112"/>
            <a:ext cx="360040" cy="815140"/>
          </a:xfrm>
          <a:prstGeom prst="rect">
            <a:avLst/>
          </a:prstGeom>
        </p:spPr>
      </p:pic>
      <p:pic>
        <p:nvPicPr>
          <p:cNvPr id="12" name="Рисунок 11" descr="2752846642.jpg"/>
          <p:cNvPicPr>
            <a:picLocks noChangeAspect="1"/>
          </p:cNvPicPr>
          <p:nvPr/>
        </p:nvPicPr>
        <p:blipFill>
          <a:blip r:embed="rId3" cstate="print"/>
          <a:srcRect l="30240" r="39532"/>
          <a:stretch>
            <a:fillRect/>
          </a:stretch>
        </p:blipFill>
        <p:spPr>
          <a:xfrm>
            <a:off x="7884368" y="5373216"/>
            <a:ext cx="360040" cy="815140"/>
          </a:xfrm>
          <a:prstGeom prst="rect">
            <a:avLst/>
          </a:prstGeom>
        </p:spPr>
      </p:pic>
      <p:pic>
        <p:nvPicPr>
          <p:cNvPr id="14" name="11 (2).wav">
            <a:hlinkClick r:id="" action="ppaction://media"/>
          </p:cNvPr>
          <p:cNvPicPr>
            <a:picLocks noRot="1" noChangeAspect="1"/>
          </p:cNvPicPr>
          <p:nvPr>
            <a:wavAudioFile r:embed="rId1" name="11 (2)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1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                      Правила обращения с книгами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83768" y="908720"/>
            <a:ext cx="6203032" cy="5616624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Нельзя</a:t>
            </a:r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r>
              <a:rPr lang="ru-RU" dirty="0" smtClean="0"/>
              <a:t>Нельзя</a:t>
            </a:r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r>
              <a:rPr lang="ru-RU" dirty="0" smtClean="0"/>
              <a:t>Нельзя</a:t>
            </a:r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r>
              <a:rPr lang="ru-RU" dirty="0" smtClean="0"/>
              <a:t>Нельзя</a:t>
            </a:r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r>
              <a:rPr lang="ru-RU" dirty="0" smtClean="0"/>
              <a:t>Нельзя</a:t>
            </a:r>
            <a:endParaRPr lang="ru-RU" dirty="0"/>
          </a:p>
        </p:txBody>
      </p:sp>
      <p:pic>
        <p:nvPicPr>
          <p:cNvPr id="4" name="Рисунок 3" descr="2752846642.jp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rcRect l="30240" r="39532"/>
          <a:stretch>
            <a:fillRect/>
          </a:stretch>
        </p:blipFill>
        <p:spPr>
          <a:xfrm>
            <a:off x="251520" y="2586068"/>
            <a:ext cx="1224136" cy="4055908"/>
          </a:xfrm>
          <a:prstGeom prst="rect">
            <a:avLst/>
          </a:prstGeom>
        </p:spPr>
      </p:pic>
      <p:sp>
        <p:nvSpPr>
          <p:cNvPr id="5" name="Овальная выноска 4"/>
          <p:cNvSpPr/>
          <p:nvPr/>
        </p:nvSpPr>
        <p:spPr>
          <a:xfrm>
            <a:off x="179512" y="1340768"/>
            <a:ext cx="2088232" cy="1224136"/>
          </a:xfrm>
          <a:prstGeom prst="wedgeEllipse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Книги нужно беречь!</a:t>
            </a:r>
            <a:endParaRPr lang="ru-RU" b="1" dirty="0"/>
          </a:p>
        </p:txBody>
      </p:sp>
      <p:pic>
        <p:nvPicPr>
          <p:cNvPr id="6" name="Рисунок 5" descr="nomer-stola-v-knige-6.jpg"/>
          <p:cNvPicPr>
            <a:picLocks noChangeAspect="1"/>
          </p:cNvPicPr>
          <p:nvPr/>
        </p:nvPicPr>
        <p:blipFill>
          <a:blip r:embed="rId4" cstate="print"/>
          <a:srcRect l="30715" t="14301" r="7572" b="18500"/>
          <a:stretch>
            <a:fillRect/>
          </a:stretch>
        </p:blipFill>
        <p:spPr>
          <a:xfrm>
            <a:off x="4499992" y="1124744"/>
            <a:ext cx="1440160" cy="960107"/>
          </a:xfrm>
          <a:prstGeom prst="rect">
            <a:avLst/>
          </a:prstGeom>
        </p:spPr>
      </p:pic>
      <p:pic>
        <p:nvPicPr>
          <p:cNvPr id="7" name="Рисунок 6" descr="Kartochki-v-ugolok-chteniya-3.jpg"/>
          <p:cNvPicPr>
            <a:picLocks noChangeAspect="1"/>
          </p:cNvPicPr>
          <p:nvPr/>
        </p:nvPicPr>
        <p:blipFill>
          <a:blip r:embed="rId5" cstate="print"/>
          <a:srcRect l="9587" t="8365" r="68523" b="63085"/>
          <a:stretch>
            <a:fillRect/>
          </a:stretch>
        </p:blipFill>
        <p:spPr>
          <a:xfrm>
            <a:off x="4644008" y="2276872"/>
            <a:ext cx="1326147" cy="1224136"/>
          </a:xfrm>
          <a:prstGeom prst="rect">
            <a:avLst/>
          </a:prstGeom>
        </p:spPr>
      </p:pic>
      <p:pic>
        <p:nvPicPr>
          <p:cNvPr id="8" name="Рисунок 7" descr="writing-book-wing-blur-wood-pen-line-macro-paper-page-bible-close-up-brand-focus-literature-library-design-text-document-knowledge-99252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16016" y="3573016"/>
            <a:ext cx="1224137" cy="898661"/>
          </a:xfrm>
          <a:prstGeom prst="rect">
            <a:avLst/>
          </a:prstGeom>
        </p:spPr>
      </p:pic>
      <p:pic>
        <p:nvPicPr>
          <p:cNvPr id="10" name="Рисунок 9" descr="kniga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499992" y="5805264"/>
            <a:ext cx="2088232" cy="705227"/>
          </a:xfrm>
          <a:prstGeom prst="rect">
            <a:avLst/>
          </a:prstGeom>
        </p:spPr>
      </p:pic>
      <p:pic>
        <p:nvPicPr>
          <p:cNvPr id="14" name="Рисунок 13" descr="G1lV7f2ntRI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16200000">
            <a:off x="4926873" y="4298263"/>
            <a:ext cx="1234471" cy="16561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                      Правила обращения с книгами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83768" y="908720"/>
            <a:ext cx="6203032" cy="5616624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ru-RU" dirty="0" smtClean="0"/>
              <a:t>Нельзя загибать страницы книги.</a:t>
            </a:r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r>
              <a:rPr lang="ru-RU" dirty="0" smtClean="0"/>
              <a:t>Нельзя брать книги грязными руками.</a:t>
            </a:r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r>
              <a:rPr lang="ru-RU" dirty="0" smtClean="0"/>
              <a:t>Нельзя класть в книги карандаши и ручки.</a:t>
            </a:r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r>
              <a:rPr lang="ru-RU" dirty="0" smtClean="0"/>
              <a:t>Нельзя рисовать и писать в книге.</a:t>
            </a:r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r>
              <a:rPr lang="ru-RU" dirty="0" smtClean="0"/>
              <a:t>Нельзя есть во время чтения.</a:t>
            </a:r>
            <a:endParaRPr lang="ru-RU" dirty="0"/>
          </a:p>
        </p:txBody>
      </p:sp>
      <p:pic>
        <p:nvPicPr>
          <p:cNvPr id="4" name="Рисунок 3" descr="2752846642.jpg"/>
          <p:cNvPicPr>
            <a:picLocks noChangeAspect="1"/>
          </p:cNvPicPr>
          <p:nvPr/>
        </p:nvPicPr>
        <p:blipFill>
          <a:blip r:embed="rId2" cstate="print"/>
          <a:srcRect l="30240" r="39532"/>
          <a:stretch>
            <a:fillRect/>
          </a:stretch>
        </p:blipFill>
        <p:spPr>
          <a:xfrm>
            <a:off x="251520" y="2586068"/>
            <a:ext cx="1224136" cy="4055908"/>
          </a:xfrm>
          <a:prstGeom prst="rect">
            <a:avLst/>
          </a:prstGeom>
        </p:spPr>
      </p:pic>
      <p:sp>
        <p:nvSpPr>
          <p:cNvPr id="5" name="Овальная выноска 4"/>
          <p:cNvSpPr/>
          <p:nvPr/>
        </p:nvSpPr>
        <p:spPr>
          <a:xfrm>
            <a:off x="179512" y="1340768"/>
            <a:ext cx="2088232" cy="1224136"/>
          </a:xfrm>
          <a:prstGeom prst="wedgeEllipse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Книги нужно беречь!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Составь рассказ о библиотеке.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4400" dirty="0" smtClean="0"/>
              <a:t>Библиотека – это … .</a:t>
            </a:r>
          </a:p>
          <a:p>
            <a:r>
              <a:rPr lang="ru-RU" sz="4400" dirty="0" smtClean="0"/>
              <a:t>Там работает … .</a:t>
            </a:r>
          </a:p>
          <a:p>
            <a:r>
              <a:rPr lang="ru-RU" sz="4400" dirty="0" smtClean="0"/>
              <a:t>Он … .</a:t>
            </a:r>
          </a:p>
          <a:p>
            <a:r>
              <a:rPr lang="ru-RU" sz="4400" dirty="0" smtClean="0"/>
              <a:t>Книги хранятся … .</a:t>
            </a:r>
          </a:p>
          <a:p>
            <a:r>
              <a:rPr lang="ru-RU" sz="4400" dirty="0" smtClean="0"/>
              <a:t>Их нужно … .</a:t>
            </a:r>
          </a:p>
          <a:p>
            <a:r>
              <a:rPr lang="ru-RU" sz="4400" dirty="0" smtClean="0"/>
              <a:t>Нельзя … .</a:t>
            </a:r>
            <a:endParaRPr lang="ru-RU" sz="4400" dirty="0"/>
          </a:p>
        </p:txBody>
      </p:sp>
      <p:pic>
        <p:nvPicPr>
          <p:cNvPr id="4" name="Рисунок 3" descr="2752846642.jp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rcRect l="30240" r="39532"/>
          <a:stretch>
            <a:fillRect/>
          </a:stretch>
        </p:blipFill>
        <p:spPr>
          <a:xfrm flipH="1">
            <a:off x="7236296" y="1610573"/>
            <a:ext cx="1512168" cy="5010239"/>
          </a:xfrm>
          <a:prstGeom prst="rect">
            <a:avLst/>
          </a:prstGeom>
        </p:spPr>
      </p:pic>
      <p:pic>
        <p:nvPicPr>
          <p:cNvPr id="6" name="14 (3).wav">
            <a:hlinkClick r:id="" action="ppaction://media"/>
          </p:cNvPr>
          <p:cNvPicPr>
            <a:picLocks noRot="1" noChangeAspect="1"/>
          </p:cNvPicPr>
          <p:nvPr>
            <a:wavAudioFile r:embed="rId1" name="14 (3)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3111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95736" y="1700808"/>
            <a:ext cx="6491064" cy="460851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2752846642.jp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rcRect l="30240" r="39532"/>
          <a:stretch>
            <a:fillRect/>
          </a:stretch>
        </p:blipFill>
        <p:spPr>
          <a:xfrm>
            <a:off x="251520" y="260648"/>
            <a:ext cx="1708653" cy="5661248"/>
          </a:xfrm>
          <a:prstGeom prst="rect">
            <a:avLst/>
          </a:prstGeom>
        </p:spPr>
      </p:pic>
      <p:sp>
        <p:nvSpPr>
          <p:cNvPr id="5" name="Овальная выноска 4"/>
          <p:cNvSpPr/>
          <p:nvPr/>
        </p:nvSpPr>
        <p:spPr>
          <a:xfrm>
            <a:off x="2843808" y="0"/>
            <a:ext cx="5904656" cy="1556792"/>
          </a:xfrm>
          <a:prstGeom prst="wedgeEllipseCallout">
            <a:avLst>
              <a:gd name="adj1" fmla="val -69197"/>
              <a:gd name="adj2" fmla="val 1952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Ты выполнил все задания! Оцени свою работу.</a:t>
            </a:r>
          </a:p>
          <a:p>
            <a:pPr algn="ctr"/>
            <a:r>
              <a:rPr lang="ru-RU" sz="2000" dirty="0" smtClean="0"/>
              <a:t>Приходи в библиотеку чаще. До новых встреч! 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11760" y="2420888"/>
            <a:ext cx="1800200" cy="2016224"/>
          </a:xfrm>
          <a:prstGeom prst="rect">
            <a:avLst/>
          </a:prstGeom>
          <a:effectLst>
            <a:innerShdw blurRad="63500" dist="190500" dir="2700000">
              <a:prstClr val="black">
                <a:alpha val="50000"/>
              </a:prstClr>
            </a:inn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Мне было очень трудно!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44008" y="2420888"/>
            <a:ext cx="1800200" cy="2016224"/>
          </a:xfrm>
          <a:prstGeom prst="rect">
            <a:avLst/>
          </a:prstGeom>
          <a:effectLst>
            <a:innerShdw blurRad="63500" dist="190500" dir="27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Я почти со всем справился, были небольшие трудности!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732240" y="2420888"/>
            <a:ext cx="1800200" cy="2016224"/>
          </a:xfrm>
          <a:prstGeom prst="rect">
            <a:avLst/>
          </a:prstGeom>
          <a:effectLst>
            <a:innerShdw blurRad="63500" dist="190500" dir="2700000">
              <a:prstClr val="black">
                <a:alpha val="50000"/>
              </a:prstClr>
            </a:inn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Мне было легко выполнять все задания!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1619672" y="4653136"/>
            <a:ext cx="2448272" cy="172819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 расстраивайся! Попробуй пройти ещё раз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4139952" y="4581128"/>
            <a:ext cx="2448272" cy="1728192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Молодец! В следующий раз всё получится!</a:t>
            </a: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6695728" y="4581128"/>
            <a:ext cx="2448272" cy="172819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Умница! Продолжай в том же духе!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Отгадай ребус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Запятая перед картинкой – убрать 1 букву в начале слова. </a:t>
            </a:r>
          </a:p>
          <a:p>
            <a:pPr>
              <a:buNone/>
            </a:pPr>
            <a:r>
              <a:rPr lang="ru-RU" sz="2400" dirty="0" smtClean="0"/>
              <a:t>Запятая после картинки – убрать 1 букву в конце слова.</a:t>
            </a:r>
            <a:endParaRPr lang="ru-RU" sz="2400" dirty="0"/>
          </a:p>
        </p:txBody>
      </p:sp>
      <p:pic>
        <p:nvPicPr>
          <p:cNvPr id="4" name="Рисунок 3" descr="7e4efc1f20d1d49553f1701e2ca035be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7704" y="2636912"/>
            <a:ext cx="5076056" cy="35151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Отгадай ребус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Запятая перед картинкой – убрать 1 букву в начале слова. </a:t>
            </a:r>
          </a:p>
          <a:p>
            <a:pPr>
              <a:buNone/>
            </a:pPr>
            <a:r>
              <a:rPr lang="ru-RU" sz="2400" dirty="0" smtClean="0"/>
              <a:t>Запятая после картинки – убрать 1 букву в конце слова.</a:t>
            </a:r>
            <a:endParaRPr lang="ru-RU" sz="2400" dirty="0"/>
          </a:p>
        </p:txBody>
      </p:sp>
      <p:pic>
        <p:nvPicPr>
          <p:cNvPr id="4" name="Рисунок 3" descr="7e4efc1f20d1d49553f1701e2ca035be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23728" y="2564904"/>
            <a:ext cx="5076056" cy="351516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95736" y="5301208"/>
            <a:ext cx="489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spc="800" dirty="0" smtClean="0"/>
              <a:t>к  </a:t>
            </a:r>
            <a:r>
              <a:rPr lang="ru-RU" sz="4800" b="1" spc="800" dirty="0" err="1" smtClean="0"/>
              <a:t>н</a:t>
            </a:r>
            <a:r>
              <a:rPr lang="ru-RU" sz="4800" b="1" spc="800" dirty="0" smtClean="0"/>
              <a:t>  и  г  а</a:t>
            </a:r>
            <a:endParaRPr lang="ru-RU" sz="4800" b="1" spc="800" dirty="0"/>
          </a:p>
        </p:txBody>
      </p:sp>
      <p:pic>
        <p:nvPicPr>
          <p:cNvPr id="10" name="3 (4).wav">
            <a:hlinkClick r:id="" action="ppaction://media"/>
          </p:cNvPr>
          <p:cNvPicPr>
            <a:picLocks noRot="1" noChangeAspect="1"/>
          </p:cNvPicPr>
          <p:nvPr>
            <a:wavAudioFile r:embed="rId1" name="3 (4).wav"/>
          </p:nvPr>
        </p:nvPicPr>
        <p:blipFill>
          <a:blip r:embed="rId4" cstate="print"/>
          <a:stretch>
            <a:fillRect/>
          </a:stretch>
        </p:blipFill>
        <p:spPr>
          <a:xfrm flipV="1">
            <a:off x="8964488" y="6858000"/>
            <a:ext cx="179512" cy="179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7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r>
              <a:rPr lang="ru-RU" sz="2800" dirty="0" smtClean="0"/>
              <a:t>Как называется место, где храниться много книг?</a:t>
            </a:r>
          </a:p>
          <a:p>
            <a:endParaRPr lang="ru-RU" dirty="0" smtClean="0"/>
          </a:p>
        </p:txBody>
      </p:sp>
      <p:grpSp>
        <p:nvGrpSpPr>
          <p:cNvPr id="10" name="Группа 9"/>
          <p:cNvGrpSpPr/>
          <p:nvPr/>
        </p:nvGrpSpPr>
        <p:grpSpPr>
          <a:xfrm>
            <a:off x="395536" y="1412776"/>
            <a:ext cx="7560840" cy="995338"/>
            <a:chOff x="395536" y="1412776"/>
            <a:chExt cx="7560840" cy="995338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flipH="1">
              <a:off x="6156176" y="1412776"/>
              <a:ext cx="72008" cy="216024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395536" y="1484784"/>
              <a:ext cx="756084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/>
                <a:t>БИ-БЛИ-О-ТЕ-КА - БИБЛИОТЕКА</a:t>
              </a:r>
            </a:p>
            <a:p>
              <a:endParaRPr lang="ru-RU" dirty="0"/>
            </a:p>
          </p:txBody>
        </p:sp>
      </p:grpSp>
      <p:pic>
        <p:nvPicPr>
          <p:cNvPr id="11" name="Рисунок 10" descr="Povyishenie-indeksatsiya-zarplatyi-shkolnyim-bibliotekaryam-v-2017-godu.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2636912"/>
            <a:ext cx="3936437" cy="295232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355976" y="2060848"/>
            <a:ext cx="453650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Сколько слогов в слове библиотека?</a:t>
            </a:r>
          </a:p>
          <a:p>
            <a:endParaRPr lang="ru-RU" sz="2400" dirty="0" smtClean="0"/>
          </a:p>
          <a:p>
            <a:r>
              <a:rPr lang="ru-RU" sz="2400" dirty="0" smtClean="0"/>
              <a:t>На какой слог падает ударение?</a:t>
            </a:r>
          </a:p>
          <a:p>
            <a:endParaRPr lang="ru-RU" sz="2400" dirty="0" smtClean="0"/>
          </a:p>
          <a:p>
            <a:r>
              <a:rPr lang="ru-RU" sz="2400" dirty="0" smtClean="0"/>
              <a:t>Сколько гласных?</a:t>
            </a:r>
          </a:p>
          <a:p>
            <a:endParaRPr lang="ru-RU" sz="2400" dirty="0" smtClean="0"/>
          </a:p>
          <a:p>
            <a:r>
              <a:rPr lang="ru-RU" sz="2400" dirty="0" smtClean="0"/>
              <a:t>Сколько согласных?</a:t>
            </a:r>
          </a:p>
          <a:p>
            <a:endParaRPr lang="ru-RU" sz="2400" dirty="0" smtClean="0"/>
          </a:p>
          <a:p>
            <a:r>
              <a:rPr lang="ru-RU" sz="2400" dirty="0" smtClean="0"/>
              <a:t>Назови мягкие согласные.</a:t>
            </a:r>
          </a:p>
          <a:p>
            <a:endParaRPr lang="ru-RU" sz="2400" dirty="0" smtClean="0"/>
          </a:p>
          <a:p>
            <a:r>
              <a:rPr lang="ru-RU" sz="2400" dirty="0" smtClean="0"/>
              <a:t>Назови твёрдые согласные.</a:t>
            </a:r>
          </a:p>
        </p:txBody>
      </p:sp>
      <p:sp>
        <p:nvSpPr>
          <p:cNvPr id="13" name="Овал 12"/>
          <p:cNvSpPr/>
          <p:nvPr/>
        </p:nvSpPr>
        <p:spPr>
          <a:xfrm>
            <a:off x="1835696" y="6021288"/>
            <a:ext cx="2232248" cy="648072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проверить</a:t>
            </a:r>
            <a:endParaRPr lang="ru-RU" b="1" dirty="0"/>
          </a:p>
        </p:txBody>
      </p:sp>
      <p:pic>
        <p:nvPicPr>
          <p:cNvPr id="14" name="4. 1.wav">
            <a:hlinkClick r:id="" action="ppaction://media"/>
          </p:cNvPr>
          <p:cNvPicPr>
            <a:picLocks noRot="1" noChangeAspect="1"/>
          </p:cNvPicPr>
          <p:nvPr>
            <a:wavAudioFile r:embed="rId1" name="4. 1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0"/>
            <a:ext cx="304800" cy="304800"/>
          </a:xfrm>
          <a:prstGeom prst="rect">
            <a:avLst/>
          </a:prstGeom>
        </p:spPr>
      </p:pic>
      <p:pic>
        <p:nvPicPr>
          <p:cNvPr id="15" name="4 (2).wav">
            <a:hlinkClick r:id="" action="ppaction://media"/>
          </p:cNvPr>
          <p:cNvPicPr>
            <a:picLocks noRot="1" noChangeAspect="1"/>
          </p:cNvPicPr>
          <p:nvPr>
            <a:wavAudioFile r:embed="rId2" name="4 (2).wav"/>
          </p:nvPr>
        </p:nvPicPr>
        <p:blipFill>
          <a:blip r:embed="rId5" cstate="print"/>
          <a:stretch>
            <a:fillRect/>
          </a:stretch>
        </p:blipFill>
        <p:spPr>
          <a:xfrm>
            <a:off x="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967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319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5"/>
            <a:ext cx="8229600" cy="115212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Был ли ты в школьной библиотеке? </a:t>
            </a:r>
          </a:p>
          <a:p>
            <a:pPr>
              <a:buNone/>
            </a:pPr>
            <a:r>
              <a:rPr lang="ru-RU" sz="2800" dirty="0" smtClean="0"/>
              <a:t>Кто работает в библиотеке?</a:t>
            </a:r>
            <a:endParaRPr lang="ru-RU" sz="2800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611560" y="1628800"/>
            <a:ext cx="7513532" cy="790347"/>
            <a:chOff x="611560" y="1628800"/>
            <a:chExt cx="7513532" cy="790347"/>
          </a:xfrm>
        </p:grpSpPr>
        <p:sp>
          <p:nvSpPr>
            <p:cNvPr id="4" name="TextBox 3"/>
            <p:cNvSpPr txBox="1"/>
            <p:nvPr/>
          </p:nvSpPr>
          <p:spPr>
            <a:xfrm>
              <a:off x="611560" y="1772816"/>
              <a:ext cx="751353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/>
                <a:t>БИ-БЛИ-О-ТЕ-КАРЬ - БИБЛИОТЕКАРЬ</a:t>
              </a:r>
              <a:endParaRPr lang="ru-RU" sz="3600" b="1" dirty="0"/>
            </a:p>
          </p:txBody>
        </p:sp>
        <p:cxnSp>
          <p:nvCxnSpPr>
            <p:cNvPr id="5" name="Прямая соединительная линия 4"/>
            <p:cNvCxnSpPr/>
            <p:nvPr/>
          </p:nvCxnSpPr>
          <p:spPr>
            <a:xfrm flipH="1">
              <a:off x="6876256" y="1628800"/>
              <a:ext cx="72008" cy="216024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" name="Рисунок 6" descr="a3964ccb408fc1a176be431973376fa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2492896"/>
            <a:ext cx="4536504" cy="302348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220072" y="2780928"/>
            <a:ext cx="36724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Знаешь ли ты, как зовут библиотекаря в школе?</a:t>
            </a:r>
          </a:p>
          <a:p>
            <a:endParaRPr lang="ru-RU" sz="2800" dirty="0" smtClean="0"/>
          </a:p>
          <a:p>
            <a:r>
              <a:rPr lang="ru-RU" sz="2800" dirty="0" smtClean="0"/>
              <a:t>Что делает библиотекарь?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323528" y="5661248"/>
            <a:ext cx="8352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/>
              <a:t>Библиотекарь выдаёт и принимает книги. Помогает найти нужную книгу. Следит за порядком в библиотеке.</a:t>
            </a:r>
            <a:endParaRPr lang="ru-RU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91264" cy="5721499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Сегодня ты побываешь в библиотеке.</a:t>
            </a:r>
          </a:p>
          <a:p>
            <a:pPr>
              <a:buNone/>
            </a:pPr>
            <a:r>
              <a:rPr lang="ru-RU" dirty="0" smtClean="0"/>
              <a:t>Добрый библиотекарь будет помогать выполнять тебе задания. Нажми на него, когда захочешь узнать правильный ответ.</a:t>
            </a:r>
            <a:endParaRPr lang="ru-RU" dirty="0"/>
          </a:p>
        </p:txBody>
      </p:sp>
      <p:pic>
        <p:nvPicPr>
          <p:cNvPr id="4" name="Рисунок 3" descr="2752846642.jpg"/>
          <p:cNvPicPr>
            <a:picLocks noChangeAspect="1"/>
          </p:cNvPicPr>
          <p:nvPr/>
        </p:nvPicPr>
        <p:blipFill>
          <a:blip r:embed="rId2" cstate="print"/>
          <a:srcRect l="30240" r="39532"/>
          <a:stretch>
            <a:fillRect/>
          </a:stretch>
        </p:blipFill>
        <p:spPr>
          <a:xfrm>
            <a:off x="8172400" y="188640"/>
            <a:ext cx="795861" cy="26369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3528" y="2708920"/>
            <a:ext cx="656160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Что нужно говорить, когда ты приходишь </a:t>
            </a:r>
          </a:p>
          <a:p>
            <a:r>
              <a:rPr lang="ru-RU" sz="2800" dirty="0" smtClean="0"/>
              <a:t>в библиотеку?</a:t>
            </a:r>
            <a:endParaRPr lang="ru-RU" sz="2800" dirty="0"/>
          </a:p>
        </p:txBody>
      </p:sp>
      <p:pic>
        <p:nvPicPr>
          <p:cNvPr id="6" name="Рисунок 5" descr="hello_html_m6680c1b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31840" y="3401616"/>
            <a:ext cx="3456384" cy="3456384"/>
          </a:xfrm>
          <a:prstGeom prst="rect">
            <a:avLst/>
          </a:prstGeom>
        </p:spPr>
      </p:pic>
      <p:sp>
        <p:nvSpPr>
          <p:cNvPr id="7" name="Овальная выноска 6"/>
          <p:cNvSpPr/>
          <p:nvPr/>
        </p:nvSpPr>
        <p:spPr>
          <a:xfrm>
            <a:off x="251520" y="4941168"/>
            <a:ext cx="2664296" cy="1656184"/>
          </a:xfrm>
          <a:prstGeom prst="wedgeEllipseCallout">
            <a:avLst>
              <a:gd name="adj1" fmla="val 91993"/>
              <a:gd name="adj2" fmla="val -3589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Здравствуйте! </a:t>
            </a:r>
            <a:r>
              <a:rPr lang="ru-RU" dirty="0" smtClean="0"/>
              <a:t>Дайте мне, </a:t>
            </a:r>
            <a:r>
              <a:rPr lang="ru-RU" b="1" dirty="0" smtClean="0"/>
              <a:t>пожалуйста</a:t>
            </a:r>
            <a:r>
              <a:rPr lang="ru-RU" dirty="0" smtClean="0"/>
              <a:t>, вот эту книгу.</a:t>
            </a:r>
            <a:endParaRPr lang="ru-RU" dirty="0"/>
          </a:p>
        </p:txBody>
      </p:sp>
      <p:sp>
        <p:nvSpPr>
          <p:cNvPr id="8" name="Овальная выноска 7"/>
          <p:cNvSpPr/>
          <p:nvPr/>
        </p:nvSpPr>
        <p:spPr>
          <a:xfrm>
            <a:off x="4716016" y="3212976"/>
            <a:ext cx="4104456" cy="1296144"/>
          </a:xfrm>
          <a:prstGeom prst="wedgeEllipseCallout">
            <a:avLst>
              <a:gd name="adj1" fmla="val -30087"/>
              <a:gd name="adj2" fmla="val 59244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Добрый день</a:t>
            </a:r>
            <a:r>
              <a:rPr lang="ru-RU" dirty="0" smtClean="0"/>
              <a:t>! Подскажите, </a:t>
            </a:r>
            <a:r>
              <a:rPr lang="ru-RU" b="1" dirty="0" smtClean="0"/>
              <a:t>пожалуйста,</a:t>
            </a:r>
            <a:r>
              <a:rPr lang="ru-RU" dirty="0" smtClean="0"/>
              <a:t> есть ли у вас книга про путешествия?</a:t>
            </a:r>
            <a:endParaRPr lang="ru-RU" dirty="0"/>
          </a:p>
        </p:txBody>
      </p:sp>
      <p:sp>
        <p:nvSpPr>
          <p:cNvPr id="9" name="Овальная выноска 8"/>
          <p:cNvSpPr/>
          <p:nvPr/>
        </p:nvSpPr>
        <p:spPr>
          <a:xfrm>
            <a:off x="6660232" y="4509120"/>
            <a:ext cx="2483768" cy="2348880"/>
          </a:xfrm>
          <a:prstGeom prst="wedgeEllipseCallout">
            <a:avLst>
              <a:gd name="adj1" fmla="val -61249"/>
              <a:gd name="adj2" fmla="val -23346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Здравствуйте!</a:t>
            </a:r>
            <a:r>
              <a:rPr lang="ru-RU" dirty="0" smtClean="0"/>
              <a:t> Я хотел бы почитать про животных. Помогите, </a:t>
            </a:r>
            <a:r>
              <a:rPr lang="ru-RU" b="1" dirty="0" smtClean="0"/>
              <a:t>пожалуйста, </a:t>
            </a:r>
            <a:r>
              <a:rPr lang="ru-RU" dirty="0" smtClean="0"/>
              <a:t>найти такую книгу.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9"/>
            <a:ext cx="8229600" cy="8640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Для чего нужна библиотека?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692696"/>
            <a:ext cx="7992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Чтобы чтение приносило удовольствие тебе и слушателям, нужно красиво и правильно говорить. Поэтому давай сделаем зарядку для языка.</a:t>
            </a:r>
            <a:endParaRPr lang="ru-RU" sz="2400" dirty="0"/>
          </a:p>
        </p:txBody>
      </p:sp>
      <p:sp>
        <p:nvSpPr>
          <p:cNvPr id="5" name="Овал 4">
            <a:hlinkClick r:id="rId2"/>
          </p:cNvPr>
          <p:cNvSpPr/>
          <p:nvPr/>
        </p:nvSpPr>
        <p:spPr>
          <a:xfrm>
            <a:off x="5580112" y="1484784"/>
            <a:ext cx="3563888" cy="936104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hlinkClick r:id="rId2"/>
              </a:rPr>
              <a:t>Артикуляционная гимнастика</a:t>
            </a:r>
            <a:endParaRPr lang="ru-RU" b="1" dirty="0"/>
          </a:p>
        </p:txBody>
      </p:sp>
      <p:grpSp>
        <p:nvGrpSpPr>
          <p:cNvPr id="16" name="Группа 15"/>
          <p:cNvGrpSpPr/>
          <p:nvPr/>
        </p:nvGrpSpPr>
        <p:grpSpPr>
          <a:xfrm>
            <a:off x="179512" y="1844824"/>
            <a:ext cx="8723729" cy="4832092"/>
            <a:chOff x="179512" y="1844824"/>
            <a:chExt cx="8723729" cy="4832092"/>
          </a:xfrm>
        </p:grpSpPr>
        <p:sp>
          <p:nvSpPr>
            <p:cNvPr id="8" name="TextBox 7"/>
            <p:cNvSpPr txBox="1"/>
            <p:nvPr/>
          </p:nvSpPr>
          <p:spPr>
            <a:xfrm>
              <a:off x="179512" y="1844824"/>
              <a:ext cx="8640960" cy="48320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AutoNum type="arabicPeriod"/>
              </a:pPr>
              <a:r>
                <a:rPr lang="ru-RU" sz="2400" dirty="0" smtClean="0"/>
                <a:t>«Заборчик»</a:t>
              </a:r>
            </a:p>
            <a:p>
              <a:pPr marL="342900" indent="-342900">
                <a:buAutoNum type="arabicPeriod"/>
              </a:pPr>
              <a:r>
                <a:rPr lang="ru-RU" sz="2400" dirty="0" smtClean="0"/>
                <a:t>«Окошечко»</a:t>
              </a:r>
            </a:p>
            <a:p>
              <a:pPr marL="342900" indent="-342900">
                <a:buAutoNum type="arabicPeriod"/>
              </a:pPr>
              <a:r>
                <a:rPr lang="ru-RU" sz="2400" dirty="0" smtClean="0"/>
                <a:t>«Чистим нижние зубки»</a:t>
              </a:r>
            </a:p>
            <a:p>
              <a:pPr marL="342900" indent="-342900">
                <a:buAutoNum type="arabicPeriod"/>
              </a:pPr>
              <a:r>
                <a:rPr lang="ru-RU" sz="2400" dirty="0" smtClean="0"/>
                <a:t>«Чистим верхние зубки»</a:t>
              </a:r>
            </a:p>
            <a:p>
              <a:pPr marL="342900" indent="-342900">
                <a:buAutoNum type="arabicPeriod"/>
              </a:pPr>
              <a:r>
                <a:rPr lang="ru-RU" sz="2400" dirty="0" smtClean="0"/>
                <a:t>«Качели»</a:t>
              </a:r>
            </a:p>
            <a:p>
              <a:pPr marL="342900" indent="-342900">
                <a:buAutoNum type="arabicPeriod"/>
              </a:pPr>
              <a:r>
                <a:rPr lang="ru-RU" sz="2400" dirty="0" smtClean="0"/>
                <a:t>«Горка»</a:t>
              </a:r>
            </a:p>
            <a:p>
              <a:pPr marL="342900" indent="-342900">
                <a:buAutoNum type="arabicPeriod"/>
              </a:pPr>
              <a:r>
                <a:rPr lang="ru-RU" sz="2400" dirty="0" smtClean="0"/>
                <a:t>«Чашечка»</a:t>
              </a:r>
            </a:p>
            <a:p>
              <a:pPr marL="342900" indent="-342900"/>
              <a:endParaRPr lang="ru-RU" sz="2800" dirty="0" smtClean="0"/>
            </a:p>
            <a:p>
              <a:pPr marL="342900" indent="-342900"/>
              <a:endParaRPr lang="ru-RU" sz="2800" dirty="0" smtClean="0"/>
            </a:p>
            <a:p>
              <a:pPr marL="342900" indent="-342900"/>
              <a:endParaRPr lang="ru-RU" sz="2800" dirty="0" smtClean="0"/>
            </a:p>
            <a:p>
              <a:pPr marL="342900" indent="-342900"/>
              <a:r>
                <a:rPr lang="ru-RU" sz="2800" dirty="0" smtClean="0"/>
                <a:t>После каждого упражнения не забывай проглатывать слюну!</a:t>
              </a:r>
              <a:endParaRPr lang="ru-RU" sz="2800" dirty="0"/>
            </a:p>
          </p:txBody>
        </p:sp>
        <p:pic>
          <p:nvPicPr>
            <p:cNvPr id="9" name="Рисунок 8" descr="8a111282.jpg"/>
            <p:cNvPicPr>
              <a:picLocks noChangeAspect="1"/>
            </p:cNvPicPr>
            <p:nvPr/>
          </p:nvPicPr>
          <p:blipFill>
            <a:blip r:embed="rId3" cstate="print"/>
            <a:srcRect l="1806" t="27137" r="64175" b="21041"/>
            <a:stretch>
              <a:fillRect/>
            </a:stretch>
          </p:blipFill>
          <p:spPr>
            <a:xfrm>
              <a:off x="251520" y="4653136"/>
              <a:ext cx="1219900" cy="1152128"/>
            </a:xfrm>
            <a:prstGeom prst="rect">
              <a:avLst/>
            </a:prstGeom>
          </p:spPr>
        </p:pic>
        <p:pic>
          <p:nvPicPr>
            <p:cNvPr id="10" name="Рисунок 9" descr="slide_5.jpg"/>
            <p:cNvPicPr>
              <a:picLocks noChangeAspect="1"/>
            </p:cNvPicPr>
            <p:nvPr/>
          </p:nvPicPr>
          <p:blipFill>
            <a:blip r:embed="rId4" cstate="print"/>
            <a:srcRect l="14563" t="31100" r="55512" b="23750"/>
            <a:stretch>
              <a:fillRect/>
            </a:stretch>
          </p:blipFill>
          <p:spPr>
            <a:xfrm>
              <a:off x="1619672" y="4581128"/>
              <a:ext cx="1110263" cy="1256350"/>
            </a:xfrm>
            <a:prstGeom prst="rect">
              <a:avLst/>
            </a:prstGeom>
          </p:spPr>
        </p:pic>
        <p:pic>
          <p:nvPicPr>
            <p:cNvPr id="11" name="Рисунок 10" descr="img10.jpg"/>
            <p:cNvPicPr>
              <a:picLocks noChangeAspect="1"/>
            </p:cNvPicPr>
            <p:nvPr/>
          </p:nvPicPr>
          <p:blipFill>
            <a:blip r:embed="rId5" cstate="print"/>
            <a:srcRect l="32675" t="18501" r="39500" b="53674"/>
            <a:stretch>
              <a:fillRect/>
            </a:stretch>
          </p:blipFill>
          <p:spPr>
            <a:xfrm>
              <a:off x="2771800" y="4725144"/>
              <a:ext cx="1344150" cy="1008112"/>
            </a:xfrm>
            <a:prstGeom prst="rect">
              <a:avLst/>
            </a:prstGeom>
          </p:spPr>
        </p:pic>
        <p:pic>
          <p:nvPicPr>
            <p:cNvPr id="12" name="Рисунок 11" descr="img9.jpg"/>
            <p:cNvPicPr>
              <a:picLocks noChangeAspect="1"/>
            </p:cNvPicPr>
            <p:nvPr/>
          </p:nvPicPr>
          <p:blipFill>
            <a:blip r:embed="rId6" cstate="print"/>
            <a:srcRect l="10625" t="29000" r="49213" b="9051"/>
            <a:stretch>
              <a:fillRect/>
            </a:stretch>
          </p:blipFill>
          <p:spPr>
            <a:xfrm>
              <a:off x="5436096" y="4365104"/>
              <a:ext cx="1202167" cy="1390743"/>
            </a:xfrm>
            <a:prstGeom prst="rect">
              <a:avLst/>
            </a:prstGeom>
          </p:spPr>
        </p:pic>
        <p:pic>
          <p:nvPicPr>
            <p:cNvPr id="13" name="Рисунок 12" descr="img10.jpg"/>
            <p:cNvPicPr>
              <a:picLocks noChangeAspect="1"/>
            </p:cNvPicPr>
            <p:nvPr/>
          </p:nvPicPr>
          <p:blipFill>
            <a:blip r:embed="rId5" cstate="print"/>
            <a:srcRect l="43700" t="47900" r="31888" b="25850"/>
            <a:stretch>
              <a:fillRect/>
            </a:stretch>
          </p:blipFill>
          <p:spPr>
            <a:xfrm>
              <a:off x="4139952" y="4725144"/>
              <a:ext cx="1224136" cy="987206"/>
            </a:xfrm>
            <a:prstGeom prst="rect">
              <a:avLst/>
            </a:prstGeom>
          </p:spPr>
        </p:pic>
        <p:pic>
          <p:nvPicPr>
            <p:cNvPr id="14" name="Рисунок 13" descr="slide-6.jpg"/>
            <p:cNvPicPr>
              <a:picLocks noChangeAspect="1"/>
            </p:cNvPicPr>
            <p:nvPr/>
          </p:nvPicPr>
          <p:blipFill>
            <a:blip r:embed="rId7" cstate="print"/>
            <a:srcRect l="18854" t="19199" r="47693" b="36139"/>
            <a:stretch>
              <a:fillRect/>
            </a:stretch>
          </p:blipFill>
          <p:spPr>
            <a:xfrm>
              <a:off x="6660232" y="4797152"/>
              <a:ext cx="1008112" cy="1008112"/>
            </a:xfrm>
            <a:prstGeom prst="rect">
              <a:avLst/>
            </a:prstGeom>
          </p:spPr>
        </p:pic>
        <p:pic>
          <p:nvPicPr>
            <p:cNvPr id="15" name="Рисунок 14" descr="Uprazhneniya-pri-pomoshhi-yazyka-1.jp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884368" y="5013176"/>
              <a:ext cx="1018873" cy="7227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Все книги расставлены на стеллажах.</a:t>
            </a:r>
          </a:p>
          <a:p>
            <a:pPr>
              <a:buNone/>
            </a:pPr>
            <a:r>
              <a:rPr lang="ru-RU" dirty="0" smtClean="0"/>
              <a:t>Книги расположены в алфавитном </a:t>
            </a:r>
          </a:p>
          <a:p>
            <a:pPr>
              <a:buNone/>
            </a:pPr>
            <a:r>
              <a:rPr lang="ru-RU" dirty="0" smtClean="0"/>
              <a:t>порядке.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Давай поможем библиотекарю</a:t>
            </a:r>
          </a:p>
          <a:p>
            <a:pPr>
              <a:buNone/>
            </a:pPr>
            <a:r>
              <a:rPr lang="ru-RU" dirty="0" smtClean="0"/>
              <a:t>правильно расставить книги </a:t>
            </a:r>
          </a:p>
          <a:p>
            <a:pPr>
              <a:buNone/>
            </a:pPr>
            <a:r>
              <a:rPr lang="ru-RU" dirty="0" smtClean="0"/>
              <a:t>на полку.</a:t>
            </a:r>
            <a:endParaRPr lang="ru-RU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6660232" y="1268760"/>
            <a:ext cx="2304256" cy="4627676"/>
            <a:chOff x="6588224" y="1124744"/>
            <a:chExt cx="2304256" cy="4627676"/>
          </a:xfrm>
        </p:grpSpPr>
        <p:pic>
          <p:nvPicPr>
            <p:cNvPr id="4" name="Рисунок 3" descr="1664_cherry.jpg"/>
            <p:cNvPicPr>
              <a:picLocks noChangeAspect="1"/>
            </p:cNvPicPr>
            <p:nvPr/>
          </p:nvPicPr>
          <p:blipFill>
            <a:blip r:embed="rId2" cstate="print"/>
            <a:srcRect l="21528" r="23883"/>
            <a:stretch>
              <a:fillRect/>
            </a:stretch>
          </p:blipFill>
          <p:spPr>
            <a:xfrm>
              <a:off x="6588224" y="1124744"/>
              <a:ext cx="2304256" cy="4221088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7020272" y="5229200"/>
              <a:ext cx="146738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 smtClean="0"/>
                <a:t>стеллаж</a:t>
              </a:r>
              <a:endParaRPr lang="ru-RU" sz="2800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Содержимое 20" descr="275284664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6475" t="7" r="37784"/>
          <a:stretch>
            <a:fillRect/>
          </a:stretch>
        </p:blipFill>
        <p:spPr>
          <a:xfrm>
            <a:off x="0" y="3068960"/>
            <a:ext cx="525703" cy="1473027"/>
          </a:xfrm>
        </p:spPr>
      </p:pic>
      <p:sp>
        <p:nvSpPr>
          <p:cNvPr id="4" name="Прямоугольник 3"/>
          <p:cNvSpPr/>
          <p:nvPr/>
        </p:nvSpPr>
        <p:spPr>
          <a:xfrm>
            <a:off x="539552" y="2276872"/>
            <a:ext cx="8136904" cy="28803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476672"/>
            <a:ext cx="1260000" cy="180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267744" y="476672"/>
            <a:ext cx="1260000" cy="180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851920" y="476672"/>
            <a:ext cx="1260000" cy="180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436096" y="476672"/>
            <a:ext cx="1260000" cy="180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236296" y="476672"/>
            <a:ext cx="1260000" cy="180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83568" y="2780928"/>
            <a:ext cx="1260000" cy="18000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Буратино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267744" y="2780928"/>
            <a:ext cx="1260000" cy="18000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Гуси-лебеди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851920" y="2780928"/>
            <a:ext cx="1260000" cy="180000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Снежная королева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436096" y="2780928"/>
            <a:ext cx="1260000" cy="1800000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Принцесса на горошине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236296" y="2780928"/>
            <a:ext cx="1260000" cy="18000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Аленький цветочек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67544" y="5085184"/>
            <a:ext cx="77768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Первая буква алфавита </a:t>
            </a:r>
            <a:r>
              <a:rPr lang="ru-RU" sz="2400" b="1" dirty="0" smtClean="0"/>
              <a:t>А</a:t>
            </a:r>
            <a:r>
              <a:rPr lang="ru-RU" sz="2400" dirty="0" smtClean="0"/>
              <a:t>. Есть ли название книги на эту букву? Значит эта книга будет первая.</a:t>
            </a:r>
          </a:p>
          <a:p>
            <a:r>
              <a:rPr lang="ru-RU" sz="2400" dirty="0" smtClean="0"/>
              <a:t>Следующая буква </a:t>
            </a:r>
            <a:r>
              <a:rPr lang="ru-RU" sz="2400" b="1" dirty="0" smtClean="0"/>
              <a:t>Б</a:t>
            </a:r>
            <a:r>
              <a:rPr lang="ru-RU" sz="2400" dirty="0" smtClean="0"/>
              <a:t>. Есть ли название книги на эту букву? Значит она будет вторая.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1.02683E-6 L -0.71458 -0.3408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700" y="-17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1.02683E-6 L 0.17534 -0.34089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00" y="-17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8 -0.14177 L 0.17535 -0.3408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00" y="-1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02683E-6 L 0.00208 -0.34089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17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02683E-6 L 0.37223 -0.3408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00" y="-17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600</Words>
  <Application>Microsoft Office PowerPoint</Application>
  <PresentationFormat>Экран (4:3)</PresentationFormat>
  <Paragraphs>128</Paragraphs>
  <Slides>15</Slides>
  <Notes>0</Notes>
  <HiddenSlides>0</HiddenSlides>
  <MMClips>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Тема  «Библиотека.  Бережное отношение к книгам»</vt:lpstr>
      <vt:lpstr>Отгадай ребус</vt:lpstr>
      <vt:lpstr>Отгадай ребус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Составь по образцу</vt:lpstr>
      <vt:lpstr>В библиотеке много книг, и все они разные. Составь предложения по образцу, какие могут быть книги.</vt:lpstr>
      <vt:lpstr>                      Правила обращения с книгами</vt:lpstr>
      <vt:lpstr>                      Правила обращения с книгами</vt:lpstr>
      <vt:lpstr>Составь рассказ о библиотеке.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 «Библиотека.  Бережное отношение к книгам»</dc:title>
  <dc:creator>Инна</dc:creator>
  <cp:lastModifiedBy>Светлана В. Дюндина</cp:lastModifiedBy>
  <cp:revision>40</cp:revision>
  <dcterms:created xsi:type="dcterms:W3CDTF">2020-12-29T01:20:46Z</dcterms:created>
  <dcterms:modified xsi:type="dcterms:W3CDTF">2021-10-14T07:28:11Z</dcterms:modified>
</cp:coreProperties>
</file>