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82" r:id="rId17"/>
    <p:sldId id="283" r:id="rId18"/>
    <p:sldId id="284" r:id="rId19"/>
    <p:sldId id="275" r:id="rId20"/>
    <p:sldId id="276" r:id="rId21"/>
    <p:sldId id="277" r:id="rId22"/>
    <p:sldId id="278" r:id="rId23"/>
    <p:sldId id="280" r:id="rId24"/>
    <p:sldId id="286" r:id="rId25"/>
    <p:sldId id="281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/>
          <a:lstStyle/>
          <a:p>
            <a:r>
              <a:rPr lang="ru-RU" sz="3600" b="1" i="1" dirty="0">
                <a:solidFill>
                  <a:srgbClr val="FF0000"/>
                </a:solidFill>
              </a:rPr>
              <a:t> «Развитие мелкой моторики   у детей младшего школьного возраста»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0"/>
            <a:ext cx="5220072" cy="2071678"/>
          </a:xfrm>
        </p:spPr>
        <p:txBody>
          <a:bodyPr rtlCol="0">
            <a:normAutofit/>
          </a:bodyPr>
          <a:lstStyle/>
          <a:p>
            <a:pPr algn="r"/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Ермолович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Ольга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Алекндровна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r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ГБОУ Речевой центр</a:t>
            </a:r>
          </a:p>
          <a:p>
            <a:pPr algn="r"/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г.Екатеринбург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учитель начальных классов</a:t>
            </a:r>
          </a:p>
          <a:p>
            <a:pPr algn="r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логопед</a:t>
            </a:r>
          </a:p>
          <a:p>
            <a:r>
              <a:rPr lang="ru-RU" sz="1800" dirty="0"/>
              <a:t> </a:t>
            </a:r>
          </a:p>
          <a:p>
            <a:pPr algn="r" fontAlgn="auto">
              <a:lnSpc>
                <a:spcPct val="110000"/>
              </a:lnSpc>
              <a:spcAft>
                <a:spcPts val="0"/>
              </a:spcAft>
              <a:defRPr/>
            </a:pP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Оригами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065315"/>
          </a:xfrm>
        </p:spPr>
        <p:txBody>
          <a:bodyPr/>
          <a:lstStyle/>
          <a:p>
            <a:pPr>
              <a:buNone/>
            </a:pPr>
            <a:r>
              <a:rPr lang="ru-RU" sz="1800" b="1" i="1" dirty="0"/>
              <a:t>           Еще один из способов развития мелкой моторики рук ребенка – это оригами – конструирование из бумаги, который к тому же, может стать еще и по-настоящему интересным семейным увлечением. Оригами развивают у детей способность работать руками под контролем сознания. Ребенок учится общаться с бумагой, угадывать ее качества, развиваются творческие задатки у ребенка, ребенок знакомится с основными геометрическими понятиями (угол, сторона, квадрат, треугольник и т.д.), происходит развитие глазомера. Складывание фигурок благотворно действует на развитие движений пальцев и кистей рук, внимания, памяти, логического мышления, творческих способностей. Занятия оригами способствуют воспитанию усидчивости, аккуратности, самостоятельности, целеустремленности.</a:t>
            </a:r>
            <a:endParaRPr lang="ru-RU" sz="1800" b="1" dirty="0"/>
          </a:p>
        </p:txBody>
      </p:sp>
      <p:pic>
        <p:nvPicPr>
          <p:cNvPr id="4" name="Рисунок 3" descr="pla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5213973"/>
            <a:ext cx="1907704" cy="1644027"/>
          </a:xfrm>
          <a:prstGeom prst="rect">
            <a:avLst/>
          </a:prstGeom>
        </p:spPr>
      </p:pic>
      <p:pic>
        <p:nvPicPr>
          <p:cNvPr id="5" name="Рисунок 4" descr="easy-origami-be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5220487"/>
            <a:ext cx="2123728" cy="1637513"/>
          </a:xfrm>
          <a:prstGeom prst="rect">
            <a:avLst/>
          </a:prstGeom>
        </p:spPr>
      </p:pic>
      <p:pic>
        <p:nvPicPr>
          <p:cNvPr id="6" name="Рисунок 5" descr="tadpo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5076302"/>
            <a:ext cx="1800200" cy="178169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83152" cy="836712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Игры с прищепками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065315"/>
          </a:xfrm>
        </p:spPr>
        <p:txBody>
          <a:bodyPr/>
          <a:lstStyle/>
          <a:p>
            <a:pPr>
              <a:buNone/>
            </a:pPr>
            <a:r>
              <a:rPr lang="ru-RU" sz="2000" b="1" i="1" dirty="0"/>
              <a:t>             Можно использовать игры с прищепками для развития у детей творческого воображения, логического мышления, закрепления цвета, счёта. Чтобы игра была интересной для ребёнка, можно прикреплять прищепки по тематике (лучики к солнцу, иголки к ёжику, лепестки к цветку, ушки к голове зайчика) Для этого нужно, соответственно, сделать заготовки солнца, ёжика, цветка, зайчика на картонной основе. По ходу занятия также развиваем и устную речь: можно попросить ребенка рассказать о заготовках.</a:t>
            </a:r>
            <a:endParaRPr lang="ru-RU" sz="2000" b="1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725145"/>
            <a:ext cx="2354099" cy="2132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4365104"/>
            <a:ext cx="2195736" cy="2195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4941168"/>
            <a:ext cx="22479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Откручивание-закручивание крышек от пластиковых бутылок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137323"/>
          </a:xfrm>
        </p:spPr>
        <p:txBody>
          <a:bodyPr/>
          <a:lstStyle/>
          <a:p>
            <a:pPr>
              <a:buNone/>
            </a:pPr>
            <a:r>
              <a:rPr lang="ru-RU" sz="1800" i="1" dirty="0"/>
              <a:t>               </a:t>
            </a:r>
            <a:r>
              <a:rPr lang="ru-RU" sz="2000" b="1" i="1" dirty="0"/>
              <a:t>Потребуются горлышки и крышки от пластиковых бутылок, коробка из-под обуви, клей. Можно располагать крышки по  цвету, производить счет.</a:t>
            </a:r>
          </a:p>
          <a:p>
            <a:pPr>
              <a:buNone/>
            </a:pPr>
            <a:r>
              <a:rPr lang="ru-RU" sz="2000" b="1" i="1" dirty="0"/>
              <a:t>              Позволяет зрительно определять их местоположение и подбирать крышки по цвету, воспитывает усидчивость и интерес к обучению.</a:t>
            </a:r>
          </a:p>
          <a:p>
            <a:endParaRPr lang="ru-RU" sz="1800" dirty="0"/>
          </a:p>
        </p:txBody>
      </p:sp>
      <p:pic>
        <p:nvPicPr>
          <p:cNvPr id="4" name="Содержимое 6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933056"/>
            <a:ext cx="2880320" cy="2592288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3933056"/>
            <a:ext cx="295232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4365104"/>
            <a:ext cx="20097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288032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Рисование и раскрашивание карандашами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209331"/>
          </a:xfrm>
        </p:spPr>
        <p:txBody>
          <a:bodyPr/>
          <a:lstStyle/>
          <a:p>
            <a:pPr>
              <a:buNone/>
            </a:pPr>
            <a:r>
              <a:rPr lang="ru-RU" sz="2000" b="1" i="1" dirty="0"/>
              <a:t>             Именно карандаши, а не краски или фломастеры, «заставляют» мышцы руки напрягаться, прикладывать усилия для того, чтобы оставить на бумаге след. В процессе рисования у детей развиваются не только общие представления, творчество, углубляется эмоциональное отношение к действительности, но формируются элементарные графические умения, столь необходимые для развития ручной ловкости, освоения письма. Рисуя, дети учатся правильно обращаться с графическим материалом и осваивают различную изобразительную технику, у них развивается мелкая мускулатура руки. </a:t>
            </a:r>
            <a:endParaRPr lang="ru-RU" sz="2000" b="1" dirty="0"/>
          </a:p>
        </p:txBody>
      </p:sp>
      <p:pic>
        <p:nvPicPr>
          <p:cNvPr id="4" name="Picture 4" descr="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90131" y="4581128"/>
            <a:ext cx="2453869" cy="22768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Лепка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065315"/>
          </a:xfrm>
        </p:spPr>
        <p:txBody>
          <a:bodyPr/>
          <a:lstStyle/>
          <a:p>
            <a:pPr>
              <a:buNone/>
            </a:pPr>
            <a:r>
              <a:rPr lang="ru-RU" sz="2000" b="1" i="1" dirty="0"/>
              <a:t>           В ходе занятий у детей развивается мелкая моторика пальцев и воображение, они учатся координировать движения рук и приобретают новый сенсорный опыт, учатся доводить работу до конца. Занятия способствуют развитию эмоциональной отзывчивости, развитию самостоятельности, настойчивости, аккуратности, трудолюбия; формированию умений и навыков в лепке.</a:t>
            </a:r>
            <a:endParaRPr lang="ru-RU" sz="2000" b="1" dirty="0"/>
          </a:p>
        </p:txBody>
      </p:sp>
      <p:pic>
        <p:nvPicPr>
          <p:cNvPr id="4" name="Picture 2" descr="F:\фото лепка\Фото01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149080"/>
            <a:ext cx="3168352" cy="2494109"/>
          </a:xfrm>
          <a:prstGeom prst="rect">
            <a:avLst/>
          </a:prstGeom>
          <a:noFill/>
        </p:spPr>
      </p:pic>
      <p:pic>
        <p:nvPicPr>
          <p:cNvPr id="5" name="Picture 3" descr="F:\фото лепка\Фото01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4138387"/>
            <a:ext cx="3312368" cy="25216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Шнуровки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065315"/>
          </a:xfrm>
        </p:spPr>
        <p:txBody>
          <a:bodyPr/>
          <a:lstStyle/>
          <a:p>
            <a:pPr>
              <a:buNone/>
            </a:pPr>
            <a:r>
              <a:rPr lang="ru-RU" sz="1800" i="1" dirty="0"/>
              <a:t>            </a:t>
            </a:r>
            <a:r>
              <a:rPr lang="ru-RU" sz="2000" b="1" i="1" dirty="0"/>
              <a:t>Сейчас в продаже встречается множество разнообразных игр со шнурками. Можно использовать как фабричного производства, так и выполненного своими руками. Такие игры развивают пространственную ориентировку, внимание, формируют  навыки шнуровки, развивают творческие способности, способствуют развитию точности глазомера, последовательности действий.</a:t>
            </a:r>
            <a:endParaRPr lang="ru-RU" sz="18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4005064"/>
            <a:ext cx="5580112" cy="285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5160" cy="706090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Фигурки из палочек</a:t>
            </a:r>
            <a:br>
              <a:rPr lang="ru-RU" u="sng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060848"/>
            <a:ext cx="8892480" cy="406531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 u="sng" dirty="0"/>
              <a:t>«Часы»</a:t>
            </a:r>
            <a:endParaRPr lang="ru-RU" sz="2400" b="1" i="1" dirty="0"/>
          </a:p>
          <a:p>
            <a:pPr>
              <a:lnSpc>
                <a:spcPct val="80000"/>
              </a:lnSpc>
            </a:pPr>
            <a:r>
              <a:rPr lang="ru-RU" sz="2400" b="1" dirty="0"/>
              <a:t>Часы я на руку надел,</a:t>
            </a:r>
          </a:p>
          <a:p>
            <a:pPr>
              <a:lnSpc>
                <a:spcPct val="80000"/>
              </a:lnSpc>
            </a:pPr>
            <a:r>
              <a:rPr lang="ru-RU" sz="2400" b="1" dirty="0"/>
              <a:t>На время изредка смотрел.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 u="sng" dirty="0"/>
              <a:t>«Очки»</a:t>
            </a:r>
            <a:endParaRPr lang="ru-RU" sz="2400" b="1" i="1" dirty="0"/>
          </a:p>
          <a:p>
            <a:pPr>
              <a:lnSpc>
                <a:spcPct val="80000"/>
              </a:lnSpc>
            </a:pPr>
            <a:r>
              <a:rPr lang="ru-RU" sz="2400" b="1" dirty="0"/>
              <a:t>Очки помогают нам книги читать,</a:t>
            </a:r>
          </a:p>
          <a:p>
            <a:pPr>
              <a:lnSpc>
                <a:spcPct val="80000"/>
              </a:lnSpc>
            </a:pPr>
            <a:r>
              <a:rPr lang="ru-RU" sz="2400" b="1" dirty="0"/>
              <a:t>Писать, рисовать, готовить, вязать...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 u="sng" dirty="0"/>
              <a:t>«Пароход»</a:t>
            </a:r>
            <a:endParaRPr lang="ru-RU" sz="2400" b="1" i="1" dirty="0"/>
          </a:p>
          <a:p>
            <a:pPr>
              <a:lnSpc>
                <a:spcPct val="80000"/>
              </a:lnSpc>
            </a:pPr>
            <a:r>
              <a:rPr lang="ru-RU" sz="2400" b="1" dirty="0"/>
              <a:t>Пароход большой плывет,</a:t>
            </a:r>
          </a:p>
          <a:p>
            <a:pPr>
              <a:lnSpc>
                <a:spcPct val="80000"/>
              </a:lnSpc>
            </a:pPr>
            <a:r>
              <a:rPr lang="ru-RU" sz="2400" b="1" dirty="0"/>
              <a:t>Капитан его ведет.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 u="sng" dirty="0"/>
              <a:t>«Телевизор»</a:t>
            </a:r>
            <a:endParaRPr lang="ru-RU" sz="2400" b="1" i="1" dirty="0"/>
          </a:p>
          <a:p>
            <a:pPr>
              <a:lnSpc>
                <a:spcPct val="80000"/>
              </a:lnSpc>
            </a:pPr>
            <a:r>
              <a:rPr lang="ru-RU" sz="2400" b="1" dirty="0"/>
              <a:t>Без телевизора скучно, друзья,</a:t>
            </a:r>
          </a:p>
          <a:p>
            <a:pPr>
              <a:lnSpc>
                <a:spcPct val="80000"/>
              </a:lnSpc>
            </a:pPr>
            <a:r>
              <a:rPr lang="ru-RU" sz="2400" b="1" dirty="0"/>
              <a:t>Но долго смотреть телевизор нельзя.</a:t>
            </a:r>
          </a:p>
          <a:p>
            <a:endParaRPr lang="ru-RU" sz="2400" b="1" dirty="0"/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7092280" y="2348880"/>
            <a:ext cx="1409700" cy="679450"/>
            <a:chOff x="6910" y="14490"/>
            <a:chExt cx="2220" cy="1070"/>
          </a:xfrm>
        </p:grpSpPr>
        <p:sp>
          <p:nvSpPr>
            <p:cNvPr id="5" name="Rectangle 26"/>
            <p:cNvSpPr>
              <a:spLocks noChangeArrowheads="1"/>
            </p:cNvSpPr>
            <p:nvPr/>
          </p:nvSpPr>
          <p:spPr bwMode="auto">
            <a:xfrm>
              <a:off x="7480" y="14490"/>
              <a:ext cx="1070" cy="107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Line 27"/>
            <p:cNvSpPr>
              <a:spLocks noChangeShapeType="1"/>
            </p:cNvSpPr>
            <p:nvPr/>
          </p:nvSpPr>
          <p:spPr bwMode="auto">
            <a:xfrm>
              <a:off x="8580" y="14830"/>
              <a:ext cx="5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Line 28"/>
            <p:cNvSpPr>
              <a:spLocks noChangeShapeType="1"/>
            </p:cNvSpPr>
            <p:nvPr/>
          </p:nvSpPr>
          <p:spPr bwMode="auto">
            <a:xfrm>
              <a:off x="8570" y="15200"/>
              <a:ext cx="5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29"/>
            <p:cNvSpPr>
              <a:spLocks noChangeShapeType="1"/>
            </p:cNvSpPr>
            <p:nvPr/>
          </p:nvSpPr>
          <p:spPr bwMode="auto">
            <a:xfrm>
              <a:off x="6920" y="14820"/>
              <a:ext cx="5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Line 30"/>
            <p:cNvSpPr>
              <a:spLocks noChangeShapeType="1"/>
            </p:cNvSpPr>
            <p:nvPr/>
          </p:nvSpPr>
          <p:spPr bwMode="auto">
            <a:xfrm>
              <a:off x="6910" y="15190"/>
              <a:ext cx="5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31"/>
            <p:cNvSpPr>
              <a:spLocks noChangeShapeType="1"/>
            </p:cNvSpPr>
            <p:nvPr/>
          </p:nvSpPr>
          <p:spPr bwMode="auto">
            <a:xfrm flipV="1">
              <a:off x="7960" y="14640"/>
              <a:ext cx="330" cy="3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32"/>
            <p:cNvSpPr>
              <a:spLocks noChangeShapeType="1"/>
            </p:cNvSpPr>
            <p:nvPr/>
          </p:nvSpPr>
          <p:spPr bwMode="auto">
            <a:xfrm>
              <a:off x="7960" y="14970"/>
              <a:ext cx="32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5"/>
          <p:cNvGrpSpPr>
            <a:grpSpLocks/>
          </p:cNvGrpSpPr>
          <p:nvPr/>
        </p:nvGrpSpPr>
        <p:grpSpPr bwMode="auto">
          <a:xfrm>
            <a:off x="7020272" y="3140968"/>
            <a:ext cx="1651000" cy="936625"/>
            <a:chOff x="7280" y="10290"/>
            <a:chExt cx="2600" cy="1475"/>
          </a:xfrm>
        </p:grpSpPr>
        <p:sp>
          <p:nvSpPr>
            <p:cNvPr id="13" name="Rectangle 6"/>
            <p:cNvSpPr>
              <a:spLocks noChangeArrowheads="1"/>
            </p:cNvSpPr>
            <p:nvPr/>
          </p:nvSpPr>
          <p:spPr bwMode="auto">
            <a:xfrm>
              <a:off x="7280" y="11045"/>
              <a:ext cx="765" cy="72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Rectangle 7"/>
            <p:cNvSpPr>
              <a:spLocks noChangeArrowheads="1"/>
            </p:cNvSpPr>
            <p:nvPr/>
          </p:nvSpPr>
          <p:spPr bwMode="auto">
            <a:xfrm>
              <a:off x="8045" y="11040"/>
              <a:ext cx="765" cy="72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 flipV="1">
              <a:off x="7300" y="10310"/>
              <a:ext cx="730" cy="7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8040" y="10320"/>
              <a:ext cx="330" cy="3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 flipV="1">
              <a:off x="8820" y="10290"/>
              <a:ext cx="730" cy="7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9550" y="10300"/>
              <a:ext cx="330" cy="3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9" name="Group 12"/>
          <p:cNvGrpSpPr>
            <a:grpSpLocks/>
          </p:cNvGrpSpPr>
          <p:nvPr/>
        </p:nvGrpSpPr>
        <p:grpSpPr bwMode="auto">
          <a:xfrm>
            <a:off x="6876256" y="4437112"/>
            <a:ext cx="1612900" cy="819150"/>
            <a:chOff x="6400" y="12450"/>
            <a:chExt cx="2540" cy="1290"/>
          </a:xfrm>
        </p:grpSpPr>
        <p:sp>
          <p:nvSpPr>
            <p:cNvPr id="20" name="Line 13"/>
            <p:cNvSpPr>
              <a:spLocks noChangeShapeType="1"/>
            </p:cNvSpPr>
            <p:nvPr/>
          </p:nvSpPr>
          <p:spPr bwMode="auto">
            <a:xfrm>
              <a:off x="6760" y="13740"/>
              <a:ext cx="5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Line 14"/>
            <p:cNvSpPr>
              <a:spLocks noChangeShapeType="1"/>
            </p:cNvSpPr>
            <p:nvPr/>
          </p:nvSpPr>
          <p:spPr bwMode="auto">
            <a:xfrm>
              <a:off x="7390" y="13740"/>
              <a:ext cx="5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15"/>
            <p:cNvSpPr>
              <a:spLocks noChangeShapeType="1"/>
            </p:cNvSpPr>
            <p:nvPr/>
          </p:nvSpPr>
          <p:spPr bwMode="auto">
            <a:xfrm>
              <a:off x="8010" y="13740"/>
              <a:ext cx="5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16"/>
            <p:cNvSpPr>
              <a:spLocks noChangeShapeType="1"/>
            </p:cNvSpPr>
            <p:nvPr/>
          </p:nvSpPr>
          <p:spPr bwMode="auto">
            <a:xfrm flipV="1">
              <a:off x="8590" y="13430"/>
              <a:ext cx="350" cy="3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 flipH="1" flipV="1">
              <a:off x="6400" y="13390"/>
              <a:ext cx="340" cy="3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18"/>
            <p:cNvSpPr>
              <a:spLocks noChangeShapeType="1"/>
            </p:cNvSpPr>
            <p:nvPr/>
          </p:nvSpPr>
          <p:spPr bwMode="auto">
            <a:xfrm>
              <a:off x="6440" y="13380"/>
              <a:ext cx="5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19"/>
            <p:cNvSpPr>
              <a:spLocks noChangeShapeType="1"/>
            </p:cNvSpPr>
            <p:nvPr/>
          </p:nvSpPr>
          <p:spPr bwMode="auto">
            <a:xfrm>
              <a:off x="7070" y="13380"/>
              <a:ext cx="5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20"/>
            <p:cNvSpPr>
              <a:spLocks noChangeShapeType="1"/>
            </p:cNvSpPr>
            <p:nvPr/>
          </p:nvSpPr>
          <p:spPr bwMode="auto">
            <a:xfrm>
              <a:off x="7690" y="13380"/>
              <a:ext cx="5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21"/>
            <p:cNvSpPr>
              <a:spLocks noChangeShapeType="1"/>
            </p:cNvSpPr>
            <p:nvPr/>
          </p:nvSpPr>
          <p:spPr bwMode="auto">
            <a:xfrm>
              <a:off x="8330" y="13390"/>
              <a:ext cx="5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Rectangle 22"/>
            <p:cNvSpPr>
              <a:spLocks noChangeArrowheads="1"/>
            </p:cNvSpPr>
            <p:nvPr/>
          </p:nvSpPr>
          <p:spPr bwMode="auto">
            <a:xfrm>
              <a:off x="7355" y="12773"/>
              <a:ext cx="645" cy="607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23"/>
            <p:cNvSpPr>
              <a:spLocks noChangeShapeType="1"/>
            </p:cNvSpPr>
            <p:nvPr/>
          </p:nvSpPr>
          <p:spPr bwMode="auto">
            <a:xfrm flipV="1">
              <a:off x="7600" y="12480"/>
              <a:ext cx="0" cy="29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Line 24"/>
            <p:cNvSpPr>
              <a:spLocks noChangeShapeType="1"/>
            </p:cNvSpPr>
            <p:nvPr/>
          </p:nvSpPr>
          <p:spPr bwMode="auto">
            <a:xfrm flipV="1">
              <a:off x="7780" y="12450"/>
              <a:ext cx="0" cy="29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2" name="Group 33"/>
          <p:cNvGrpSpPr>
            <a:grpSpLocks/>
          </p:cNvGrpSpPr>
          <p:nvPr/>
        </p:nvGrpSpPr>
        <p:grpSpPr bwMode="auto">
          <a:xfrm>
            <a:off x="7524328" y="5301208"/>
            <a:ext cx="501650" cy="1047750"/>
            <a:chOff x="7740" y="12470"/>
            <a:chExt cx="790" cy="1650"/>
          </a:xfrm>
        </p:grpSpPr>
        <p:sp>
          <p:nvSpPr>
            <p:cNvPr id="33" name="Rectangle 34"/>
            <p:cNvSpPr>
              <a:spLocks noChangeArrowheads="1"/>
            </p:cNvSpPr>
            <p:nvPr/>
          </p:nvSpPr>
          <p:spPr bwMode="auto">
            <a:xfrm>
              <a:off x="7765" y="12920"/>
              <a:ext cx="765" cy="72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35"/>
            <p:cNvSpPr>
              <a:spLocks noChangeShapeType="1"/>
            </p:cNvSpPr>
            <p:nvPr/>
          </p:nvSpPr>
          <p:spPr bwMode="auto">
            <a:xfrm flipV="1">
              <a:off x="8150" y="12470"/>
              <a:ext cx="280" cy="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Line 36"/>
            <p:cNvSpPr>
              <a:spLocks noChangeShapeType="1"/>
            </p:cNvSpPr>
            <p:nvPr/>
          </p:nvSpPr>
          <p:spPr bwMode="auto">
            <a:xfrm flipH="1" flipV="1">
              <a:off x="7880" y="12540"/>
              <a:ext cx="280" cy="37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Line 37"/>
            <p:cNvSpPr>
              <a:spLocks noChangeShapeType="1"/>
            </p:cNvSpPr>
            <p:nvPr/>
          </p:nvSpPr>
          <p:spPr bwMode="auto">
            <a:xfrm flipH="1">
              <a:off x="7740" y="13620"/>
              <a:ext cx="170" cy="47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Line 38"/>
            <p:cNvSpPr>
              <a:spLocks noChangeShapeType="1"/>
            </p:cNvSpPr>
            <p:nvPr/>
          </p:nvSpPr>
          <p:spPr bwMode="auto">
            <a:xfrm>
              <a:off x="8320" y="13630"/>
              <a:ext cx="160" cy="49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27168" cy="764704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Счётные палочки</a:t>
            </a:r>
            <a:r>
              <a:rPr lang="ru-RU" sz="40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 dirty="0"/>
              <a:t>Жираф</a:t>
            </a:r>
            <a:endParaRPr lang="ru-RU" sz="2800" i="1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Жирафы в Африке живут,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Жирафы в Африке жуют.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А у меня жираф из палочек -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Из палочек, из выручалочек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ru-RU" sz="24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 dirty="0"/>
              <a:t>Дом  </a:t>
            </a:r>
            <a:r>
              <a:rPr lang="ru-RU" sz="2800" b="1" dirty="0"/>
              <a:t>          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Дом я строю во Вселенной.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Есть в нем крыша и антенна.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Есть в нем дверь и есть окошко -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Пусть живет в нем наша кошка.</a:t>
            </a:r>
          </a:p>
          <a:p>
            <a:endParaRPr lang="ru-RU" dirty="0"/>
          </a:p>
        </p:txBody>
      </p:sp>
      <p:pic>
        <p:nvPicPr>
          <p:cNvPr id="4" name="Picture 4" descr="untitled9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276872"/>
            <a:ext cx="1976438" cy="1943100"/>
          </a:xfrm>
          <a:prstGeom prst="rect">
            <a:avLst/>
          </a:prstGeom>
          <a:noFill/>
        </p:spPr>
      </p:pic>
      <p:pic>
        <p:nvPicPr>
          <p:cNvPr id="5" name="Picture 5" descr="untitled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437112"/>
            <a:ext cx="1993900" cy="21605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67944" y="1916832"/>
            <a:ext cx="5076056" cy="4752528"/>
          </a:xfrm>
        </p:spPr>
        <p:txBody>
          <a:bodyPr/>
          <a:lstStyle/>
          <a:p>
            <a:pPr>
              <a:buNone/>
            </a:pPr>
            <a:r>
              <a:rPr lang="ru-RU" sz="1600" b="1" dirty="0"/>
              <a:t>              «Пальчиковые игры» - это уникальное средство для развития мелкой моторики и речи ребенка в их единстве и взаимосвязи. </a:t>
            </a:r>
            <a:r>
              <a:rPr lang="ru-RU" sz="1600" b="1" dirty="0">
                <a:cs typeface="Times New Roman" pitchFamily="18" charset="0"/>
              </a:rPr>
              <a:t>Играть с пальчиками рук можно  дома, в гостях, на улице, в транспорте, в песочнице и т.д.</a:t>
            </a:r>
            <a:r>
              <a:rPr lang="ru-RU" sz="1600" b="1" i="1" dirty="0"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sz="1600" b="1" i="1" dirty="0">
                <a:cs typeface="Times New Roman" pitchFamily="18" charset="0"/>
              </a:rPr>
              <a:t>       Пальчиковая гимнастика решает множество задач в развитии ребенка:</a:t>
            </a:r>
            <a:endParaRPr lang="ru-RU" sz="1600" b="1" dirty="0">
              <a:cs typeface="Times New Roman" pitchFamily="18" charset="0"/>
            </a:endParaRPr>
          </a:p>
          <a:p>
            <a:pPr>
              <a:buNone/>
            </a:pPr>
            <a:r>
              <a:rPr lang="ru-RU" sz="1600" b="1" i="1" dirty="0">
                <a:cs typeface="Times New Roman" pitchFamily="18" charset="0"/>
              </a:rPr>
              <a:t>       - помогает развивать речь;</a:t>
            </a:r>
            <a:endParaRPr lang="ru-RU" sz="1600" b="1" dirty="0">
              <a:cs typeface="Times New Roman" pitchFamily="18" charset="0"/>
            </a:endParaRPr>
          </a:p>
          <a:p>
            <a:pPr>
              <a:buNone/>
            </a:pPr>
            <a:r>
              <a:rPr lang="ru-RU" sz="1600" b="1" i="1" dirty="0">
                <a:cs typeface="Times New Roman" pitchFamily="18" charset="0"/>
              </a:rPr>
              <a:t>       - развивает эмоциональную выразительность;</a:t>
            </a:r>
          </a:p>
          <a:p>
            <a:pPr>
              <a:buNone/>
            </a:pPr>
            <a:r>
              <a:rPr lang="ru-RU" sz="1600" b="1" i="1" dirty="0">
                <a:cs typeface="Times New Roman" pitchFamily="18" charset="0"/>
              </a:rPr>
              <a:t>       - повышает работоспособность головного мозга;</a:t>
            </a:r>
            <a:endParaRPr lang="ru-RU" sz="1600" b="1" dirty="0">
              <a:cs typeface="Times New Roman" pitchFamily="18" charset="0"/>
            </a:endParaRPr>
          </a:p>
          <a:p>
            <a:pPr>
              <a:buNone/>
            </a:pPr>
            <a:r>
              <a:rPr lang="ru-RU" sz="1600" b="1" i="1" dirty="0">
                <a:cs typeface="Times New Roman" pitchFamily="18" charset="0"/>
              </a:rPr>
              <a:t>       - развивает внимание, память, воображение;</a:t>
            </a:r>
            <a:endParaRPr lang="ru-RU" sz="1600" b="1" dirty="0">
              <a:cs typeface="Times New Roman" pitchFamily="18" charset="0"/>
            </a:endParaRPr>
          </a:p>
          <a:p>
            <a:pPr>
              <a:buNone/>
            </a:pPr>
            <a:r>
              <a:rPr lang="ru-RU" sz="1600" b="1" i="1" dirty="0">
                <a:cs typeface="Times New Roman" pitchFamily="18" charset="0"/>
              </a:rPr>
              <a:t>       - способствует развитию пространственного мышления;</a:t>
            </a:r>
            <a:endParaRPr lang="ru-RU" sz="1600" b="1" dirty="0">
              <a:cs typeface="Times New Roman" pitchFamily="18" charset="0"/>
            </a:endParaRPr>
          </a:p>
          <a:p>
            <a:pPr>
              <a:buNone/>
            </a:pPr>
            <a:r>
              <a:rPr lang="ru-RU" sz="1600" b="1" i="1" dirty="0">
                <a:cs typeface="Times New Roman" pitchFamily="18" charset="0"/>
              </a:rPr>
              <a:t>       - снимает тревожность.</a:t>
            </a:r>
            <a:endParaRPr lang="ru-RU" sz="1600" b="1" dirty="0"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>
                <a:cs typeface="Times New Roman" pitchFamily="18" charset="0"/>
              </a:rPr>
              <a:t>       Пальчиковые игры очень эмоциональны, увлекательны. Дети с удовольствием принимают участие в таких играх. </a:t>
            </a:r>
          </a:p>
          <a:p>
            <a:endParaRPr lang="ru-RU" sz="3600" dirty="0"/>
          </a:p>
        </p:txBody>
      </p:sp>
      <p:pic>
        <p:nvPicPr>
          <p:cNvPr id="5" name="Содержимое 10" descr="http://cs302109.userapi.com/v302109106/493f/uNCm8Vqa4hg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04864"/>
            <a:ext cx="4104456" cy="41764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Динамические упражнения для пальцев </a:t>
            </a:r>
            <a:r>
              <a:rPr lang="ru-RU" sz="3600" b="1" dirty="0">
                <a:solidFill>
                  <a:srgbClr val="0070C0"/>
                </a:solidFill>
              </a:rPr>
              <a:t>(</a:t>
            </a:r>
            <a:r>
              <a:rPr lang="ru-RU" sz="3600" b="1" dirty="0" err="1">
                <a:solidFill>
                  <a:srgbClr val="0070C0"/>
                </a:solidFill>
              </a:rPr>
              <a:t>потешки</a:t>
            </a:r>
            <a:r>
              <a:rPr lang="ru-RU" sz="3600" b="1" dirty="0">
                <a:solidFill>
                  <a:srgbClr val="0070C0"/>
                </a:solidFill>
              </a:rPr>
              <a:t>)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609600" indent="-609600" algn="ctr">
              <a:buFont typeface="Wingdings" pitchFamily="2" charset="2"/>
              <a:buNone/>
            </a:pPr>
            <a:r>
              <a:rPr lang="ru-RU" sz="2800" b="1" dirty="0">
                <a:solidFill>
                  <a:srgbClr val="FF0000"/>
                </a:solidFill>
              </a:rPr>
              <a:t>"Апельсин"</a:t>
            </a:r>
            <a:r>
              <a:rPr lang="ru-RU" sz="2800" b="1" dirty="0"/>
              <a:t> 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2800" b="1" dirty="0"/>
              <a:t>    "Мы делили апельсин,</a:t>
            </a:r>
            <a:br>
              <a:rPr lang="ru-RU" sz="2800" b="1" dirty="0"/>
            </a:br>
            <a:r>
              <a:rPr lang="ru-RU" sz="2800" b="1" dirty="0"/>
              <a:t>Апельсин всего один.</a:t>
            </a:r>
            <a:br>
              <a:rPr lang="ru-RU" sz="2800" b="1" dirty="0"/>
            </a:br>
            <a:r>
              <a:rPr lang="ru-RU" sz="2800" b="1" dirty="0"/>
              <a:t>Эта долька для кота,</a:t>
            </a:r>
            <a:br>
              <a:rPr lang="ru-RU" sz="2800" b="1" dirty="0"/>
            </a:br>
            <a:r>
              <a:rPr lang="ru-RU" sz="2800" b="1" dirty="0"/>
              <a:t>Эта долька для ежа,</a:t>
            </a:r>
            <a:br>
              <a:rPr lang="ru-RU" sz="2800" b="1" dirty="0"/>
            </a:br>
            <a:r>
              <a:rPr lang="ru-RU" sz="2800" b="1" dirty="0"/>
              <a:t>Эта долька для улитки,</a:t>
            </a:r>
            <a:br>
              <a:rPr lang="ru-RU" sz="2800" b="1" dirty="0"/>
            </a:br>
            <a:r>
              <a:rPr lang="ru-RU" sz="2800" b="1" dirty="0"/>
              <a:t>Эта долька для чижа,</a:t>
            </a:r>
            <a:br>
              <a:rPr lang="ru-RU" sz="2800" b="1" dirty="0"/>
            </a:br>
            <a:r>
              <a:rPr lang="ru-RU" sz="2800" b="1" dirty="0"/>
              <a:t>Ну, а волку кожура!«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1800" b="1" i="1" dirty="0"/>
              <a:t>(Начинать с мизинца, загибать попеременно все пальцы.)</a:t>
            </a:r>
          </a:p>
          <a:p>
            <a:endParaRPr lang="ru-RU" sz="1800" dirty="0"/>
          </a:p>
        </p:txBody>
      </p:sp>
      <p:pic>
        <p:nvPicPr>
          <p:cNvPr id="4" name="Picture 4" descr="Russian funny pictures and verses for childr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348880"/>
            <a:ext cx="2627784" cy="3086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916832"/>
            <a:ext cx="7632848" cy="4209331"/>
          </a:xfrm>
        </p:spPr>
        <p:txBody>
          <a:bodyPr/>
          <a:lstStyle/>
          <a:p>
            <a:pPr>
              <a:buNone/>
            </a:pPr>
            <a:r>
              <a:rPr lang="ru-RU" sz="1800" b="1" dirty="0"/>
              <a:t>           Отечественный физиолог В.М.Бехтерев доказал, что простые движения рук помогают снять умственную усталость, улучшают произношение многих звуков, развивают речь ребенка.</a:t>
            </a:r>
          </a:p>
          <a:p>
            <a:pPr>
              <a:buNone/>
            </a:pPr>
            <a:r>
              <a:rPr lang="ru-RU" sz="1800" b="1" dirty="0"/>
              <a:t>           Выдающийся педагог  В.А.Сухомлинский утверждал, что “ум ребенка находится на кончике пальцев”. Все это - положительное воздействие на внутренние органы, тонизирующий, иммуностимулирующий эффект, стимуляция мыслительных функций и речи, заряд положительных эмоций. </a:t>
            </a:r>
          </a:p>
          <a:p>
            <a:pPr>
              <a:buNone/>
            </a:pPr>
            <a:r>
              <a:rPr lang="ru-RU" sz="1800" b="1" dirty="0"/>
              <a:t>             Развитие мелкой моторики пальчиков полезно не только само по себе, в настоящее время много говорят о зависимости между точным движением пальцев рук и формированием речи школьника. Слаженная и умелая работа пальчиков помогает развиваться речи и интеллекту, оказывает положительное воздействие на весь организм в целом, готовит непослушную ручку к письму. </a:t>
            </a:r>
          </a:p>
          <a:p>
            <a:pPr>
              <a:buNone/>
            </a:pPr>
            <a:r>
              <a:rPr lang="ru-RU" sz="1800" b="1" dirty="0"/>
              <a:t>             Работа по развитию мелкой моторики должна начинаться задолго до поступления ребенка в школу и должна  продолжаться  во время учебы  в  начальных классах.</a:t>
            </a:r>
            <a:endParaRPr lang="ru-RU" sz="1800" dirty="0"/>
          </a:p>
          <a:p>
            <a:pPr>
              <a:buNone/>
            </a:pPr>
            <a:r>
              <a:rPr lang="ru-RU" sz="1600" dirty="0"/>
              <a:t> </a:t>
            </a:r>
            <a:endParaRPr lang="ru-RU" sz="2000" dirty="0"/>
          </a:p>
          <a:p>
            <a:pPr>
              <a:buNone/>
            </a:pPr>
            <a:endParaRPr lang="ru-RU" sz="2000" b="1" dirty="0"/>
          </a:p>
          <a:p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88839"/>
            <a:ext cx="1475656" cy="2094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293096"/>
            <a:ext cx="146858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«В гости»</a:t>
            </a:r>
            <a:br>
              <a:rPr lang="ru-RU" sz="4000" b="1" dirty="0">
                <a:solidFill>
                  <a:srgbClr val="0070C0"/>
                </a:solidFill>
              </a:rPr>
            </a:b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08512"/>
          </a:xfrm>
        </p:spPr>
        <p:txBody>
          <a:bodyPr/>
          <a:lstStyle/>
          <a:p>
            <a:pPr>
              <a:buNone/>
            </a:pPr>
            <a:r>
              <a:rPr lang="ru-RU" sz="2000" b="1" dirty="0"/>
              <a:t>       </a:t>
            </a:r>
            <a:r>
              <a:rPr lang="ru-RU" sz="2000" b="1" dirty="0">
                <a:solidFill>
                  <a:srgbClr val="FF0000"/>
                </a:solidFill>
              </a:rPr>
              <a:t>В гости к пальчику большому</a:t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i="1" dirty="0"/>
              <a:t>(выставляются вверх большие пальцы обеих рук)</a:t>
            </a:r>
            <a:br>
              <a:rPr lang="ru-RU" sz="2000" b="1" i="1" dirty="0"/>
            </a:br>
            <a:r>
              <a:rPr lang="ru-RU" sz="2000" b="1" dirty="0">
                <a:solidFill>
                  <a:srgbClr val="FF0000"/>
                </a:solidFill>
              </a:rPr>
              <a:t>Приходили прямо к дому:</a:t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i="1" dirty="0"/>
              <a:t>(Ладони вместе, одноименные пальцы соприкасаются)</a:t>
            </a:r>
            <a:br>
              <a:rPr lang="ru-RU" sz="2000" b="1" i="1" dirty="0"/>
            </a:br>
            <a:r>
              <a:rPr lang="ru-RU" sz="2000" b="1" dirty="0">
                <a:solidFill>
                  <a:srgbClr val="FF0000"/>
                </a:solidFill>
              </a:rPr>
              <a:t>Указательный и средний,</a:t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i="1" dirty="0"/>
              <a:t>(поочередно называемые пальцы соединяются с большими</a:t>
            </a:r>
            <a:r>
              <a:rPr lang="ru-RU" sz="2000" b="1" dirty="0"/>
              <a:t> </a:t>
            </a:r>
            <a:r>
              <a:rPr lang="ru-RU" sz="2000" b="1" i="1" dirty="0"/>
              <a:t>на обеих руках одновременно).</a:t>
            </a:r>
            <a:br>
              <a:rPr lang="ru-RU" sz="2000" b="1" i="1" dirty="0"/>
            </a:br>
            <a:r>
              <a:rPr lang="ru-RU" sz="2000" b="1" dirty="0">
                <a:solidFill>
                  <a:srgbClr val="FF0000"/>
                </a:solidFill>
              </a:rPr>
              <a:t>Безымянный и последний</a:t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dirty="0">
                <a:solidFill>
                  <a:srgbClr val="FF0000"/>
                </a:solidFill>
              </a:rPr>
              <a:t>Сам мизинчик-малышок</a:t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i="1" dirty="0"/>
              <a:t>(пальцы сжаты в кулак, вверх выставляются только мизинцы)</a:t>
            </a:r>
            <a:br>
              <a:rPr lang="ru-RU" sz="2000" b="1" i="1" dirty="0"/>
            </a:br>
            <a:r>
              <a:rPr lang="ru-RU" sz="2000" b="1" dirty="0">
                <a:solidFill>
                  <a:srgbClr val="FF0000"/>
                </a:solidFill>
              </a:rPr>
              <a:t>Постучался на порог.</a:t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i="1" dirty="0"/>
              <a:t>(кулаки стучат друг о друга)</a:t>
            </a:r>
            <a:br>
              <a:rPr lang="ru-RU" sz="2000" b="1" i="1" dirty="0"/>
            </a:br>
            <a:r>
              <a:rPr lang="ru-RU" sz="2000" b="1" dirty="0">
                <a:solidFill>
                  <a:srgbClr val="FF0000"/>
                </a:solidFill>
              </a:rPr>
              <a:t>Вместе пальчики - друзья,</a:t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i="1" dirty="0"/>
              <a:t>(ритмичное сжимание пальцев в кулаки)</a:t>
            </a:r>
            <a:br>
              <a:rPr lang="ru-RU" sz="2000" b="1" i="1" dirty="0"/>
            </a:br>
            <a:r>
              <a:rPr lang="ru-RU" sz="2000" b="1" dirty="0">
                <a:solidFill>
                  <a:srgbClr val="FF0000"/>
                </a:solidFill>
              </a:rPr>
              <a:t>Друг без друга им нельзя.</a:t>
            </a:r>
            <a:endParaRPr lang="ru-RU" sz="20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931224" cy="764704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"Засолка капусты" 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>
              <a:buNone/>
            </a:pPr>
            <a:r>
              <a:rPr lang="ru-RU" sz="2400" dirty="0">
                <a:solidFill>
                  <a:srgbClr val="FF0000"/>
                </a:solidFill>
              </a:rPr>
              <a:t>     </a:t>
            </a:r>
            <a:r>
              <a:rPr lang="ru-RU" sz="2400" b="1" dirty="0">
                <a:solidFill>
                  <a:srgbClr val="FF0000"/>
                </a:solidFill>
              </a:rPr>
              <a:t>Мы капусту рубим,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i="1" dirty="0"/>
              <a:t>(резкие движения прямыми кистями рук вниз и вверх)</a:t>
            </a:r>
            <a:br>
              <a:rPr lang="ru-RU" sz="2400" b="1" i="1" dirty="0"/>
            </a:br>
            <a:r>
              <a:rPr lang="ru-RU" sz="2400" b="1" dirty="0">
                <a:solidFill>
                  <a:srgbClr val="FF0000"/>
                </a:solidFill>
              </a:rPr>
              <a:t>Мы морковку трем,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i="1" dirty="0"/>
              <a:t>(пальцы рук сжаты в кулаки, движение кулаков к себе и от себя)</a:t>
            </a:r>
            <a:br>
              <a:rPr lang="ru-RU" sz="2400" b="1" i="1" dirty="0"/>
            </a:br>
            <a:r>
              <a:rPr lang="ru-RU" sz="2400" b="1" dirty="0">
                <a:solidFill>
                  <a:srgbClr val="FF0000"/>
                </a:solidFill>
              </a:rPr>
              <a:t>Мы капусту солим,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i="1" dirty="0"/>
              <a:t>(движение пальцев, имитирующее посыпание солью из щепотки)</a:t>
            </a:r>
            <a:br>
              <a:rPr lang="ru-RU" sz="2400" b="1" i="1" dirty="0"/>
            </a:br>
            <a:r>
              <a:rPr lang="ru-RU" sz="2400" b="1" dirty="0">
                <a:solidFill>
                  <a:srgbClr val="FF0000"/>
                </a:solidFill>
              </a:rPr>
              <a:t>Мы капусту жмем.</a:t>
            </a:r>
            <a:br>
              <a:rPr lang="ru-RU" sz="2400" b="1" dirty="0"/>
            </a:br>
            <a:r>
              <a:rPr lang="ru-RU" sz="2400" b="1" i="1" dirty="0"/>
              <a:t>(интенсивное сжимание пальцев рук в кулаки).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«Моя семья»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b="1" dirty="0"/>
              <a:t>Этот пальчик – дедушка,</a:t>
            </a:r>
          </a:p>
          <a:p>
            <a:pPr>
              <a:buFont typeface="Wingdings" pitchFamily="2" charset="2"/>
              <a:buNone/>
            </a:pPr>
            <a:r>
              <a:rPr lang="ru-RU" sz="2800" b="1" dirty="0"/>
              <a:t>Этот пальчик – бабушка,</a:t>
            </a:r>
          </a:p>
          <a:p>
            <a:pPr>
              <a:buFont typeface="Wingdings" pitchFamily="2" charset="2"/>
              <a:buNone/>
            </a:pPr>
            <a:r>
              <a:rPr lang="ru-RU" sz="2800" b="1" dirty="0"/>
              <a:t>Этот пальчик – папочка,</a:t>
            </a:r>
          </a:p>
          <a:p>
            <a:pPr>
              <a:buFont typeface="Wingdings" pitchFamily="2" charset="2"/>
              <a:buNone/>
            </a:pPr>
            <a:r>
              <a:rPr lang="ru-RU" sz="2800" b="1" dirty="0"/>
              <a:t>Этот пальчик – мамочка,</a:t>
            </a:r>
          </a:p>
          <a:p>
            <a:pPr>
              <a:buFont typeface="Wingdings" pitchFamily="2" charset="2"/>
              <a:buNone/>
            </a:pPr>
            <a:r>
              <a:rPr lang="ru-RU" sz="2800" b="1" dirty="0"/>
              <a:t>Этот пальчик – я –</a:t>
            </a:r>
          </a:p>
          <a:p>
            <a:pPr>
              <a:buFont typeface="Wingdings" pitchFamily="2" charset="2"/>
              <a:buNone/>
            </a:pPr>
            <a:r>
              <a:rPr lang="ru-RU" sz="2800" b="1" dirty="0"/>
              <a:t>Вот моя семья. </a:t>
            </a:r>
          </a:p>
          <a:p>
            <a:pPr>
              <a:buFont typeface="Wingdings" pitchFamily="2" charset="2"/>
              <a:buNone/>
            </a:pPr>
            <a:r>
              <a:rPr lang="ru-RU" sz="2800" b="1" dirty="0"/>
              <a:t>   </a:t>
            </a:r>
            <a:r>
              <a:rPr lang="ru-RU" sz="2000" b="1" i="1" dirty="0"/>
              <a:t>(Согнуть пальцы в кулачок, затем по очереди разгибать их, начиная с большого пальца, а при словах «вот и вся моя семья» второй рукой охватить все пальцы.)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Кошка                            Мышка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0" y="1916832"/>
            <a:ext cx="4495800" cy="4209331"/>
          </a:xfrm>
        </p:spPr>
        <p:txBody>
          <a:bodyPr/>
          <a:lstStyle/>
          <a:p>
            <a:r>
              <a:rPr lang="ru-RU" b="1" dirty="0"/>
              <a:t>«А у кошки ушки на макушке,</a:t>
            </a:r>
            <a:br>
              <a:rPr lang="ru-RU" b="1" dirty="0"/>
            </a:br>
            <a:r>
              <a:rPr lang="ru-RU" b="1" dirty="0"/>
              <a:t>Чтобы лучше слышать мышь в ее норушке»</a:t>
            </a:r>
            <a:br>
              <a:rPr lang="ru-RU" dirty="0"/>
            </a:br>
            <a:r>
              <a:rPr lang="ru-RU" sz="1600" b="1" dirty="0"/>
              <a:t>Средний и безымянный пальцы упираются в большой. Указательный и мизинец подняты вверх.</a:t>
            </a:r>
            <a:br>
              <a:rPr lang="ru-RU" dirty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916832"/>
            <a:ext cx="4495800" cy="4209331"/>
          </a:xfrm>
        </p:spPr>
        <p:txBody>
          <a:bodyPr/>
          <a:lstStyle/>
          <a:p>
            <a:r>
              <a:rPr lang="ru-RU" b="1" dirty="0"/>
              <a:t>«Серенький комок сидит</a:t>
            </a:r>
            <a:br>
              <a:rPr lang="ru-RU" b="1" dirty="0"/>
            </a:br>
            <a:r>
              <a:rPr lang="ru-RU" b="1" dirty="0"/>
              <a:t>И бумажкой все шуршит»</a:t>
            </a:r>
            <a:br>
              <a:rPr lang="ru-RU" dirty="0"/>
            </a:br>
            <a:r>
              <a:rPr lang="ru-RU" sz="1600" b="1" dirty="0"/>
              <a:t>Средний и безымянный пальцы упираются в большой. Указательный и мизинец согнуты в дуги и прижаты к среднему и безымянному пальцам</a:t>
            </a:r>
            <a:r>
              <a:rPr lang="ru-RU" b="1" dirty="0"/>
              <a:t>.</a:t>
            </a:r>
            <a:br>
              <a:rPr lang="ru-RU" b="1" dirty="0"/>
            </a:br>
            <a:endParaRPr lang="ru-RU" b="1" dirty="0"/>
          </a:p>
        </p:txBody>
      </p:sp>
      <p:pic>
        <p:nvPicPr>
          <p:cNvPr id="6" name="Picture 4" descr="QCCA5RT51HCA7JBQF9CA7QUFE4CAIJ07VICA11JEQICA1AEKMCCA12O6B3CA8FK7TQCAARQGV8CAERGPDLCA3Q9UAYCAO2F957CA2S0BYMCAA0L8YQCAQ1Q17UCAL2FZMICAQV3TFGCA29FILGCA6K943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410075"/>
            <a:ext cx="2130425" cy="2447925"/>
          </a:xfrm>
          <a:prstGeom prst="rect">
            <a:avLst/>
          </a:prstGeom>
          <a:noFill/>
        </p:spPr>
      </p:pic>
      <p:pic>
        <p:nvPicPr>
          <p:cNvPr id="7" name="Picture 4" descr="untitled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410153"/>
            <a:ext cx="1872208" cy="24478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2060848"/>
            <a:ext cx="9144000" cy="4065315"/>
          </a:xfrm>
        </p:spPr>
        <p:txBody>
          <a:bodyPr/>
          <a:lstStyle/>
          <a:p>
            <a:pPr>
              <a:buNone/>
            </a:pPr>
            <a:r>
              <a:rPr lang="ru-RU" sz="1600" b="1" i="1" dirty="0"/>
              <a:t>             </a:t>
            </a:r>
            <a:r>
              <a:rPr lang="ru-RU" sz="1800" b="1" i="1" dirty="0"/>
              <a:t>Заданий и упражнений, направленных на развитие мелкой моторики очень много. При желании, особенно, если подключить фантазию и воображение, придумывать их можно бесконечно. И главное здесь - учитывать индивидуальные особенности каждого ребенка, его возраст, настроение, желание и возможности. Стоит заметить, что ни одна игрушка, ни одно упражнение не станут развивающими, если не будут интересны ребенку. И тут  задача взрослых, наша с вами задача, поддержать ребенка, при необходимости оказать помощь, и конечно быть терпеливыми и спокойными. Ведь умелыми пальцы станут не сразу. </a:t>
            </a:r>
            <a:r>
              <a:rPr lang="ru-RU" sz="1800" b="1" i="1" dirty="0">
                <a:cs typeface="Times New Roman" pitchFamily="18" charset="0"/>
              </a:rPr>
              <a:t>Чтобы заинтересовать ребенка и помочь ему овладеть новой информацией, нужно превратить обучение в игру, не отступать, если задания покажутся трудными, не забывать хвалить ребенка.</a:t>
            </a:r>
            <a:endParaRPr lang="ru-RU" sz="1800" b="1" i="1" dirty="0"/>
          </a:p>
          <a:p>
            <a:pPr>
              <a:buNone/>
            </a:pPr>
            <a:r>
              <a:rPr lang="ru-RU" sz="1800" b="1" i="1" dirty="0"/>
              <a:t>               Систематическая и планомерная работа по развитию мелкой моторики рук у детей способствует формированию речи, интеллектуальных способностей, положительно влияет на развитие речи, а самое главное – способствует сохранению физического и психического здоровья ребенка.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6336704" cy="1417638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Используемая литература:</a:t>
            </a:r>
            <a:br>
              <a:rPr lang="ru-RU" sz="4000" dirty="0">
                <a:solidFill>
                  <a:srgbClr val="0070C0"/>
                </a:solidFill>
              </a:rPr>
            </a:b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060848"/>
            <a:ext cx="8507288" cy="4065315"/>
          </a:xfrm>
        </p:spPr>
        <p:txBody>
          <a:bodyPr/>
          <a:lstStyle/>
          <a:p>
            <a:pPr marL="514350" indent="-514350">
              <a:buNone/>
            </a:pPr>
            <a:r>
              <a:rPr lang="ru-RU" sz="1800" dirty="0"/>
              <a:t>1. Т.А.Ткаченко «Развиваем мелкую моторику» М.: </a:t>
            </a:r>
            <a:r>
              <a:rPr lang="ru-RU" sz="1800" dirty="0" err="1"/>
              <a:t>Эксмо</a:t>
            </a:r>
            <a:r>
              <a:rPr lang="ru-RU" sz="1800" dirty="0"/>
              <a:t>, 2010.</a:t>
            </a:r>
          </a:p>
          <a:p>
            <a:pPr marL="514350" indent="-514350">
              <a:buNone/>
            </a:pPr>
            <a:r>
              <a:rPr lang="ru-RU" sz="1800" dirty="0"/>
              <a:t>2. Е. Черенкова «Оригинальные пальчиковые  игры»</a:t>
            </a:r>
          </a:p>
          <a:p>
            <a:pPr>
              <a:buNone/>
            </a:pPr>
            <a:r>
              <a:rPr lang="ru-RU" sz="1800" dirty="0"/>
              <a:t>3. Е. Черенкова «Простейшие модели оригами»</a:t>
            </a:r>
          </a:p>
          <a:p>
            <a:pPr>
              <a:buNone/>
            </a:pPr>
            <a:r>
              <a:rPr lang="ru-RU" sz="1800" dirty="0"/>
              <a:t>4. С.В.Соколова «Оригами для самых маленьких»</a:t>
            </a:r>
          </a:p>
          <a:p>
            <a:pPr>
              <a:buNone/>
            </a:pPr>
            <a:r>
              <a:rPr lang="ru-RU" sz="1800" dirty="0"/>
              <a:t>5. Н.Алексеевская «Волшебные ножницы»</a:t>
            </a:r>
          </a:p>
          <a:p>
            <a:pPr>
              <a:buNone/>
            </a:pPr>
            <a:r>
              <a:rPr lang="ru-RU" sz="1800" dirty="0"/>
              <a:t>6. Борисова Е.А. Пальчиковые игры для детей 4 - 5 лет // Логопед. 2006. № 1.</a:t>
            </a:r>
          </a:p>
          <a:p>
            <a:pPr>
              <a:buNone/>
            </a:pPr>
            <a:r>
              <a:rPr lang="ru-RU" sz="1800" dirty="0"/>
              <a:t>7. Быкова Н.М. Игры и упражнения для развития речи. - СПб.: ООО «Издательство «Детство-Пресс», 2010.</a:t>
            </a:r>
          </a:p>
          <a:p>
            <a:pPr>
              <a:buNone/>
            </a:pPr>
            <a:r>
              <a:rPr lang="ru-RU" sz="1800" dirty="0"/>
              <a:t>8. Пименова Е.П. Пальчиковые игры. - Ростов </a:t>
            </a:r>
            <a:r>
              <a:rPr lang="ru-RU" sz="1800" dirty="0" err="1"/>
              <a:t>н</a:t>
            </a:r>
            <a:r>
              <a:rPr lang="ru-RU" sz="1800" dirty="0"/>
              <a:t>/Д: Феникс, 2007.</a:t>
            </a:r>
          </a:p>
          <a:p>
            <a:pPr>
              <a:buNone/>
            </a:pPr>
            <a:r>
              <a:rPr lang="ru-RU" sz="1800" dirty="0"/>
              <a:t>9. интернет-ресурсы:</a:t>
            </a:r>
          </a:p>
          <a:p>
            <a:pPr>
              <a:buNone/>
            </a:pPr>
            <a:r>
              <a:rPr lang="en-US" sz="1800" dirty="0"/>
              <a:t>http</a:t>
            </a:r>
            <a:r>
              <a:rPr lang="ru-RU" sz="1800" dirty="0"/>
              <a:t>:</a:t>
            </a:r>
            <a:r>
              <a:rPr lang="en-US" sz="1800" dirty="0"/>
              <a:t>//ru.wikipedia.org/</a:t>
            </a:r>
            <a:r>
              <a:rPr lang="ru-RU" sz="1800" dirty="0"/>
              <a:t>Мелкая моторика</a:t>
            </a:r>
          </a:p>
          <a:p>
            <a:pPr>
              <a:buNone/>
            </a:pPr>
            <a:r>
              <a:rPr lang="en-US" sz="1800" dirty="0"/>
              <a:t>http</a:t>
            </a:r>
            <a:r>
              <a:rPr lang="ru-RU" sz="1800" dirty="0"/>
              <a:t>:</a:t>
            </a:r>
            <a:r>
              <a:rPr lang="en-US" sz="1800" dirty="0"/>
              <a:t>//images.yandex.ru/</a:t>
            </a:r>
            <a:r>
              <a:rPr lang="ru-RU" sz="1800" dirty="0"/>
              <a:t>мелкая моторика</a:t>
            </a:r>
          </a:p>
          <a:p>
            <a:pPr>
              <a:buNone/>
            </a:pPr>
            <a:r>
              <a:rPr lang="ru-RU" sz="1800" dirty="0"/>
              <a:t>http://doshvozrast.ru/metodich/konsultac67.htm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6115050" cy="836712"/>
          </a:xfrm>
        </p:spPr>
        <p:txBody>
          <a:bodyPr/>
          <a:lstStyle/>
          <a:p>
            <a:r>
              <a:rPr lang="ru-RU" sz="3200" b="1" dirty="0">
                <a:solidFill>
                  <a:srgbClr val="00B0F0"/>
                </a:solidFill>
              </a:rPr>
              <a:t>Мелкая моторика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6696743" cy="5976392"/>
          </a:xfrm>
        </p:spPr>
        <p:txBody>
          <a:bodyPr/>
          <a:lstStyle/>
          <a:p>
            <a:pPr>
              <a:buNone/>
            </a:pPr>
            <a:r>
              <a:rPr lang="ru-RU" sz="1600" b="1" dirty="0">
                <a:cs typeface="Times New Roman" pitchFamily="18" charset="0"/>
              </a:rPr>
              <a:t>          </a:t>
            </a:r>
            <a:r>
              <a:rPr lang="ru-RU" sz="1800" b="1" dirty="0">
                <a:cs typeface="Times New Roman" pitchFamily="18" charset="0"/>
              </a:rPr>
              <a:t>Что же такое мелкая моторика?</a:t>
            </a:r>
          </a:p>
          <a:p>
            <a:pPr>
              <a:buNone/>
            </a:pPr>
            <a:r>
              <a:rPr lang="ru-RU" sz="1800" b="1" dirty="0">
                <a:cs typeface="Times New Roman" pitchFamily="18" charset="0"/>
              </a:rPr>
              <a:t>               Мелкая моторика — способность манипулировать мелкими предметами, передавать объекты из рук в руки, а также выполнять задачи, требующие скоординированной работы глаз и рук. Мелкая моторика связана с нервной системой, зрением, вниманием, памятью и восприятием ребенка. Также ученые доказали, что развитие мелкой моторики и развитие речи очень тесно связаны. А объясняется это очень просто. В головном мозге</a:t>
            </a:r>
            <a:r>
              <a:rPr lang="ru-RU" sz="1800" b="1" dirty="0"/>
              <a:t> человека есть центры, которые отвечают за речь и движения пальцев. Расположены они очень близко. Поэтому, развивая мелкую моторику, мы активируем зоны,  отвечающие за становление детской речи и повышающие работоспособность ребенка, его внимание, умственную активность, интеллектуальную и творческую деятельность.</a:t>
            </a:r>
            <a:r>
              <a:rPr lang="ru-RU" sz="1800" b="1" dirty="0"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800" b="1" dirty="0">
                <a:cs typeface="Times New Roman" pitchFamily="18" charset="0"/>
              </a:rPr>
              <a:t>             Кроме того, мелкая моторика непосредственно влияет на ловкость рук, на почерк, который сформируется в дальнейшем, на скорость реакции ребенка, на  уровень логического мышления, памяти, умения рассуждать, концентрировать внимание и воображение.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83152" cy="908720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Игры с пуговицами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065315"/>
          </a:xfrm>
        </p:spPr>
        <p:txBody>
          <a:bodyPr/>
          <a:lstStyle/>
          <a:p>
            <a:pPr>
              <a:buNone/>
            </a:pPr>
            <a:r>
              <a:rPr lang="ru-RU" sz="2000" b="1" i="1" dirty="0"/>
              <a:t>           Развитию пальцев рук способствуют разнообразные действия с предметами. Например различные виды мозаик или игры с  пуговицами, которые развивают внимание, восприятие. Из пуговичной мозаики можно выложить цветок, неваляшку, снеговика, бабочку, домик, машину и т.д.  Можно потом попросить ребенка рассказать о рисунке.</a:t>
            </a:r>
            <a:endParaRPr lang="ru-RU" sz="200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33056"/>
            <a:ext cx="4499992" cy="2924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933056"/>
            <a:ext cx="4644008" cy="2924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43192" cy="764704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Игры с сыпучими материалами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137323"/>
          </a:xfrm>
        </p:spPr>
        <p:txBody>
          <a:bodyPr/>
          <a:lstStyle/>
          <a:p>
            <a:pPr>
              <a:buNone/>
            </a:pPr>
            <a:r>
              <a:rPr lang="ru-RU" sz="1800" b="1" i="1" dirty="0"/>
              <a:t>                 Игры с крупами не только развивают мелкую моторику, но и помогают совершенствовать</a:t>
            </a:r>
            <a:r>
              <a:rPr lang="en-US" sz="1800" b="1" i="1" dirty="0"/>
              <a:t> </a:t>
            </a:r>
            <a:r>
              <a:rPr lang="ru-RU" sz="1800" b="1" i="1" dirty="0"/>
              <a:t>сенсорное познание предметов и веществ, развивает чувственное восприятие, эффективно стимулируют работу мозга и умственное развитие ребенка. </a:t>
            </a:r>
          </a:p>
          <a:p>
            <a:pPr>
              <a:buNone/>
            </a:pPr>
            <a:r>
              <a:rPr lang="ru-RU" sz="1800" b="1" i="1" dirty="0"/>
              <a:t>               Можно даже устроить соревнование “Кто быстрее наберет бутылочку”. Или попробовать на ощупь определить и достать только горох или только фасоль. Затем можно выложить узор, чередуя по цвету и форме.</a:t>
            </a:r>
            <a:endParaRPr lang="ru-RU" sz="18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293096"/>
            <a:ext cx="3419872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F:\фотки\Фото16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265712"/>
            <a:ext cx="3419873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6347048" cy="792088"/>
          </a:xfrm>
        </p:spPr>
        <p:txBody>
          <a:bodyPr/>
          <a:lstStyle/>
          <a:p>
            <a:r>
              <a:rPr lang="ru-RU" sz="3600" b="1" dirty="0">
                <a:solidFill>
                  <a:srgbClr val="0070C0"/>
                </a:solidFill>
              </a:rPr>
              <a:t>Рисование по манной крупе,</a:t>
            </a:r>
            <a:br>
              <a:rPr lang="ru-RU" sz="3600" b="1" dirty="0">
                <a:solidFill>
                  <a:srgbClr val="0070C0"/>
                </a:solidFill>
              </a:rPr>
            </a:br>
            <a:r>
              <a:rPr lang="ru-RU" sz="3600" b="1" dirty="0">
                <a:solidFill>
                  <a:srgbClr val="0070C0"/>
                </a:solidFill>
              </a:rPr>
              <a:t> муке, гречневой крупе, песку.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209331"/>
          </a:xfrm>
        </p:spPr>
        <p:txBody>
          <a:bodyPr/>
          <a:lstStyle/>
          <a:p>
            <a:pPr>
              <a:buNone/>
            </a:pPr>
            <a:r>
              <a:rPr lang="ru-RU" sz="2000" b="1" i="1" dirty="0"/>
              <a:t>                Податливость крупы, муки, песка провоцирует желание создать из него миниатюру реального мира. Для детей это не только отличное развлечение, но и способ узнать о мире и его свойствах больше. Созданная ребенком картина из этих сыпучих материалов является творческим продуктом. </a:t>
            </a:r>
          </a:p>
          <a:p>
            <a:pPr>
              <a:buNone/>
            </a:pPr>
            <a:r>
              <a:rPr lang="ru-RU" sz="2000" b="1" i="1" dirty="0"/>
              <a:t>               Во время работы или после можно с ребенком выучить стишок про нарисованный предмет, или попросить его рассказать о рисунке.</a:t>
            </a:r>
            <a:endParaRPr lang="ru-RU" sz="2000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293096"/>
            <a:ext cx="2931583" cy="2363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221088"/>
            <a:ext cx="2880320" cy="2396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Нанизывания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209331"/>
          </a:xfrm>
        </p:spPr>
        <p:txBody>
          <a:bodyPr/>
          <a:lstStyle/>
          <a:p>
            <a:pPr>
              <a:buNone/>
            </a:pPr>
            <a:r>
              <a:rPr lang="ru-RU" sz="1800" i="1" dirty="0"/>
              <a:t>              </a:t>
            </a:r>
            <a:r>
              <a:rPr lang="ru-RU" sz="2000" b="1" i="1" dirty="0"/>
              <a:t>Отлично развивает пальчики рук разнообразное нанизывание. Нанизывать можно все,  что нанизывается: пуговицы, бусы, макаронные изделия, и т.п.</a:t>
            </a:r>
            <a:endParaRPr lang="ru-RU" sz="1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24944"/>
            <a:ext cx="226825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2708920"/>
            <a:ext cx="1994942" cy="2049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5181210"/>
            <a:ext cx="2771800" cy="1676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3284984"/>
            <a:ext cx="3203848" cy="190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5085184"/>
            <a:ext cx="2359149" cy="1572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Собирание разрезных картинок, </a:t>
            </a:r>
            <a:r>
              <a:rPr lang="ru-RU" sz="4000" b="1" dirty="0" err="1">
                <a:solidFill>
                  <a:srgbClr val="0070C0"/>
                </a:solidFill>
              </a:rPr>
              <a:t>пазлов</a:t>
            </a:r>
            <a:r>
              <a:rPr lang="ru-RU" sz="4000" b="1" dirty="0">
                <a:solidFill>
                  <a:srgbClr val="0070C0"/>
                </a:solidFill>
              </a:rPr>
              <a:t>, кубиков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065315"/>
          </a:xfrm>
        </p:spPr>
        <p:txBody>
          <a:bodyPr/>
          <a:lstStyle/>
          <a:p>
            <a:pPr>
              <a:buNone/>
            </a:pPr>
            <a:r>
              <a:rPr lang="ru-RU" sz="2000" b="1" i="1" dirty="0"/>
              <a:t>           Игры развивают зрительное восприятие, пространственную ориентировку, зрительно-двигательную координацию. Можно использовать </a:t>
            </a:r>
            <a:r>
              <a:rPr lang="ru-RU" sz="2000" b="1" i="1" dirty="0" err="1"/>
              <a:t>пазлы</a:t>
            </a:r>
            <a:r>
              <a:rPr lang="ru-RU" sz="2000" b="1" i="1" dirty="0"/>
              <a:t> или взять две одинаковых картинки, одну из них разрезать на несколько частей. Предложите ребенку глядя на образец  собрать разрезанную картинку и рассказать про предмет, который нарисован.</a:t>
            </a:r>
            <a:endParaRPr lang="ru-RU" sz="2000" b="1" dirty="0"/>
          </a:p>
        </p:txBody>
      </p:sp>
      <p:pic>
        <p:nvPicPr>
          <p:cNvPr id="4" name="Содержимое 5" descr="SDC1096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3861048"/>
            <a:ext cx="3024336" cy="2635850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9316" y="4583339"/>
            <a:ext cx="25922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Аппликации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065315"/>
          </a:xfrm>
        </p:spPr>
        <p:txBody>
          <a:bodyPr/>
          <a:lstStyle/>
          <a:p>
            <a:pPr>
              <a:buNone/>
            </a:pPr>
            <a:r>
              <a:rPr lang="ru-RU" sz="2000" b="1" i="1" dirty="0"/>
              <a:t>             При помощи аппликаций развивается не только мелкая моторика, это еще увлекательный и познавательный процесс.  Ребенок, выполняя аппликации, сравнивает фигуры большие и маленькие, широкие и узкие, длинные и короткие, темные и светлые. Он определяет, как расположены фигуры (высоко, низко, в центре, слева, справа). </a:t>
            </a:r>
            <a:endParaRPr lang="ru-RU" sz="20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940976"/>
            <a:ext cx="3995936" cy="2917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3929565"/>
            <a:ext cx="4139952" cy="2928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0</TotalTime>
  <Words>1775</Words>
  <Application>Microsoft Office PowerPoint</Application>
  <PresentationFormat>Экран (4:3)</PresentationFormat>
  <Paragraphs>111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Times New Roman</vt:lpstr>
      <vt:lpstr>Wingdings</vt:lpstr>
      <vt:lpstr>Шаблон 2</vt:lpstr>
      <vt:lpstr> «Развитие мелкой моторики   у детей младшего школьного возраста»</vt:lpstr>
      <vt:lpstr>Презентация PowerPoint</vt:lpstr>
      <vt:lpstr>Мелкая моторика</vt:lpstr>
      <vt:lpstr>Игры с пуговицами</vt:lpstr>
      <vt:lpstr>Игры с сыпучими материалами</vt:lpstr>
      <vt:lpstr>Рисование по манной крупе,  муке, гречневой крупе, песку.  </vt:lpstr>
      <vt:lpstr>Нанизывания</vt:lpstr>
      <vt:lpstr>Собирание разрезных картинок, пазлов, кубиков</vt:lpstr>
      <vt:lpstr>Аппликации</vt:lpstr>
      <vt:lpstr>Оригами</vt:lpstr>
      <vt:lpstr>Игры с прищепками</vt:lpstr>
      <vt:lpstr>Откручивание-закручивание крышек от пластиковых бутылок</vt:lpstr>
      <vt:lpstr>Рисование и раскрашивание карандашами </vt:lpstr>
      <vt:lpstr>Лепка</vt:lpstr>
      <vt:lpstr>Шнуровки</vt:lpstr>
      <vt:lpstr>Фигурки из палочек </vt:lpstr>
      <vt:lpstr>Счётные палочки </vt:lpstr>
      <vt:lpstr>Презентация PowerPoint</vt:lpstr>
      <vt:lpstr>Динамические упражнения для пальцев (потешки)</vt:lpstr>
      <vt:lpstr>«В гости» </vt:lpstr>
      <vt:lpstr>"Засолка капусты" </vt:lpstr>
      <vt:lpstr>«Моя семья»</vt:lpstr>
      <vt:lpstr>Кошка                            Мышка</vt:lpstr>
      <vt:lpstr>Презентация PowerPoint</vt:lpstr>
      <vt:lpstr>Используемая литература: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мелкой моторики у детей младшего школьного возраста</dc:title>
  <dc:creator>админ</dc:creator>
  <cp:lastModifiedBy>Речевой Центр</cp:lastModifiedBy>
  <cp:revision>23</cp:revision>
  <dcterms:created xsi:type="dcterms:W3CDTF">2014-12-06T03:42:34Z</dcterms:created>
  <dcterms:modified xsi:type="dcterms:W3CDTF">2023-02-02T06:32:03Z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972401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