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5"/>
  </p:notesMasterIdLst>
  <p:handoutMasterIdLst>
    <p:handoutMasterId r:id="rId16"/>
  </p:handoutMasterIdLst>
  <p:sldIdLst>
    <p:sldId id="256" r:id="rId2"/>
    <p:sldId id="275" r:id="rId3"/>
    <p:sldId id="294" r:id="rId4"/>
    <p:sldId id="295" r:id="rId5"/>
    <p:sldId id="296" r:id="rId6"/>
    <p:sldId id="297" r:id="rId7"/>
    <p:sldId id="298" r:id="rId8"/>
    <p:sldId id="299" r:id="rId9"/>
    <p:sldId id="300" r:id="rId10"/>
    <p:sldId id="301" r:id="rId11"/>
    <p:sldId id="302" r:id="rId12"/>
    <p:sldId id="303" r:id="rId13"/>
    <p:sldId id="304" r:id="rId14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85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E46C51-BCA9-4D2B-9187-4CAFA8243A42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CB8AC5-88D7-453B-AFE1-A13942E046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31304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35852B-2FE0-4382-8B2F-07637EB28CA5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1E0974-3927-4B17-8532-52AD4FC01A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09699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851108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25935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69759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96069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36433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51014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68766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879443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591500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2223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503656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608E79-D5F6-42EC-B0BC-606080F470DF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345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ransition spd="slow">
    <p:push dir="u"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g"/><Relationship Id="rId4" Type="http://schemas.openxmlformats.org/officeDocument/2006/relationships/image" Target="../media/image24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png"/><Relationship Id="rId7" Type="http://schemas.openxmlformats.org/officeDocument/2006/relationships/image" Target="../media/image14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504" y="404664"/>
            <a:ext cx="8856984" cy="2952328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/>
              <a:t>Коррекционно-развивающий курс</a:t>
            </a:r>
            <a:br>
              <a:rPr lang="ru-RU" sz="3200" dirty="0" smtClean="0"/>
            </a:br>
            <a:r>
              <a:rPr lang="ru-RU" sz="3200" dirty="0" smtClean="0"/>
              <a:t>«Развитие речи»</a:t>
            </a:r>
            <a:br>
              <a:rPr lang="ru-RU" sz="3200" dirty="0" smtClean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6000" dirty="0" smtClean="0"/>
              <a:t>ШКОЛЬНЫЕ ПРИНАДЛЕЖНОСТИ</a:t>
            </a:r>
            <a:endParaRPr lang="ru-RU" sz="1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9" y="5013176"/>
            <a:ext cx="8568952" cy="1670783"/>
          </a:xfrm>
        </p:spPr>
        <p:txBody>
          <a:bodyPr>
            <a:normAutofit lnSpcReduction="10000"/>
          </a:bodyPr>
          <a:lstStyle/>
          <a:p>
            <a:pPr algn="r"/>
            <a:r>
              <a:rPr lang="ru-RU" dirty="0" smtClean="0"/>
              <a:t>Логопедическое занятие, 1 класс</a:t>
            </a:r>
          </a:p>
          <a:p>
            <a:pPr algn="r"/>
            <a:r>
              <a:rPr lang="ru-RU" sz="2000" dirty="0" smtClean="0"/>
              <a:t>учитель-логопед: С. В. Захарцева</a:t>
            </a:r>
          </a:p>
          <a:p>
            <a:pPr algn="r"/>
            <a:r>
              <a:rPr lang="ru-RU" sz="2000" dirty="0"/>
              <a:t>ГБОУ «Речевой центр», г</a:t>
            </a:r>
            <a:r>
              <a:rPr lang="ru-RU" sz="2000" dirty="0" smtClean="0"/>
              <a:t>. Екатеринбург</a:t>
            </a:r>
          </a:p>
          <a:p>
            <a:pPr algn="r"/>
            <a:r>
              <a:rPr lang="ru-RU" sz="2000" dirty="0" smtClean="0"/>
              <a:t>октябрь, 2021</a:t>
            </a:r>
          </a:p>
        </p:txBody>
      </p:sp>
    </p:spTree>
    <p:extLst>
      <p:ext uri="{BB962C8B-B14F-4D97-AF65-F5344CB8AC3E}">
        <p14:creationId xmlns:p14="http://schemas.microsoft.com/office/powerpoint/2010/main" val="40910536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Подбираем слова-действия.</a:t>
            </a:r>
            <a:br>
              <a:rPr lang="ru-RU" dirty="0" smtClean="0"/>
            </a:br>
            <a:r>
              <a:rPr lang="ru-RU" dirty="0" smtClean="0"/>
              <a:t>Закончи предложения.</a:t>
            </a:r>
            <a:endParaRPr lang="ru-RU" dirty="0"/>
          </a:p>
        </p:txBody>
      </p:sp>
      <p:pic>
        <p:nvPicPr>
          <p:cNvPr id="6146" name="Picture 2" descr="H:\сканер\Теремкова Н. Э\4 альбом\IMG_003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279" t="9899" r="7993" b="74344"/>
          <a:stretch/>
        </p:blipFill>
        <p:spPr bwMode="auto">
          <a:xfrm>
            <a:off x="683568" y="2204864"/>
            <a:ext cx="7768430" cy="2171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942841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Подбираем слова-признаки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2060848"/>
            <a:ext cx="8640960" cy="4525963"/>
          </a:xfrm>
        </p:spPr>
        <p:txBody>
          <a:bodyPr/>
          <a:lstStyle/>
          <a:p>
            <a:r>
              <a:rPr lang="ru-RU" dirty="0" smtClean="0"/>
              <a:t>Карандаш из дерева – (какой?) – деревянный.</a:t>
            </a:r>
          </a:p>
          <a:p>
            <a:r>
              <a:rPr lang="ru-RU" dirty="0" smtClean="0"/>
              <a:t>Ножницы из металла – (какие?) - ….</a:t>
            </a:r>
          </a:p>
          <a:p>
            <a:r>
              <a:rPr lang="ru-RU" dirty="0" smtClean="0"/>
              <a:t>Линейка из </a:t>
            </a:r>
            <a:r>
              <a:rPr lang="ru-RU" dirty="0"/>
              <a:t>п</a:t>
            </a:r>
            <a:r>
              <a:rPr lang="ru-RU" dirty="0" smtClean="0"/>
              <a:t>ластмассы – (какая?) - ….</a:t>
            </a:r>
          </a:p>
          <a:p>
            <a:r>
              <a:rPr lang="ru-RU" dirty="0" smtClean="0"/>
              <a:t>Ластик из резины – (какой?) - ….</a:t>
            </a:r>
          </a:p>
          <a:p>
            <a:r>
              <a:rPr lang="ru-RU" dirty="0" smtClean="0"/>
              <a:t>Мешок для обуви из ткани – (какой?) - ….</a:t>
            </a:r>
          </a:p>
          <a:p>
            <a:r>
              <a:rPr lang="ru-RU" dirty="0" smtClean="0"/>
              <a:t>Портфель </a:t>
            </a:r>
            <a:r>
              <a:rPr lang="ru-RU" dirty="0"/>
              <a:t>и</a:t>
            </a:r>
            <a:r>
              <a:rPr lang="ru-RU" dirty="0" smtClean="0"/>
              <a:t>з кожи – (какой?) - ….</a:t>
            </a:r>
          </a:p>
        </p:txBody>
      </p:sp>
    </p:spTree>
    <p:extLst>
      <p:ext uri="{BB962C8B-B14F-4D97-AF65-F5344CB8AC3E}">
        <p14:creationId xmlns:p14="http://schemas.microsoft.com/office/powerpoint/2010/main" val="29597610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Слова наоборот</a:t>
            </a:r>
            <a:endParaRPr lang="ru-RU" dirty="0"/>
          </a:p>
        </p:txBody>
      </p:sp>
      <p:pic>
        <p:nvPicPr>
          <p:cNvPr id="7170" name="Picture 2" descr="H:\сканер\Теремкова Н. Э\4 альбом\IMG_003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280" t="38183" r="3992" b="44951"/>
          <a:stretch/>
        </p:blipFill>
        <p:spPr bwMode="auto">
          <a:xfrm>
            <a:off x="125440" y="1916832"/>
            <a:ext cx="8845192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40496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87824" y="274638"/>
            <a:ext cx="5698976" cy="114300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Оцени свою работу</a:t>
            </a:r>
            <a:br>
              <a:rPr lang="ru-RU" dirty="0" smtClean="0"/>
            </a:br>
            <a:r>
              <a:rPr lang="ru-RU" sz="2000" dirty="0" smtClean="0"/>
              <a:t>(выбери подходящий смайлик)</a:t>
            </a:r>
            <a:endParaRPr lang="ru-RU" sz="2000" dirty="0"/>
          </a:p>
        </p:txBody>
      </p:sp>
      <p:pic>
        <p:nvPicPr>
          <p:cNvPr id="4" name="Содержимое 3" descr="hello_html_6231d2b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1412776"/>
            <a:ext cx="1945123" cy="2032455"/>
          </a:xfrm>
        </p:spPr>
      </p:pic>
      <p:pic>
        <p:nvPicPr>
          <p:cNvPr id="5" name="Рисунок 4" descr="hello_html_6231d2b9 — копия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35896" y="1412776"/>
            <a:ext cx="1864838" cy="1950667"/>
          </a:xfrm>
          <a:prstGeom prst="rect">
            <a:avLst/>
          </a:prstGeom>
        </p:spPr>
      </p:pic>
      <p:pic>
        <p:nvPicPr>
          <p:cNvPr id="6" name="Рисунок 5" descr="hello_html_6231d2b9 — копия — копия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76256" y="1484784"/>
            <a:ext cx="1821889" cy="18002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79512" y="3501008"/>
            <a:ext cx="2160240" cy="100811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Я со всем справился!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491880" y="3429000"/>
            <a:ext cx="2160240" cy="100811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У меня возникали трудности.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660232" y="3429000"/>
            <a:ext cx="2160240" cy="100811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Мне было сложно.</a:t>
            </a:r>
          </a:p>
        </p:txBody>
      </p:sp>
      <p:sp>
        <p:nvSpPr>
          <p:cNvPr id="11" name="Овал 10"/>
          <p:cNvSpPr/>
          <p:nvPr/>
        </p:nvSpPr>
        <p:spPr>
          <a:xfrm>
            <a:off x="323528" y="4581128"/>
            <a:ext cx="2232248" cy="1368152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МОЛОДЕЦ!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3419872" y="4653136"/>
            <a:ext cx="2376264" cy="1368152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Будь внимательнее, и всё получиться!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6444208" y="4653136"/>
            <a:ext cx="2448272" cy="1368152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Не расстраивайся! Будем учиться дальше!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14" name="Объект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1700" y="160721"/>
            <a:ext cx="1548172" cy="154817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79511" y="6211669"/>
            <a:ext cx="851863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Использованные ресурсы:</a:t>
            </a:r>
          </a:p>
          <a:p>
            <a:r>
              <a:rPr lang="ru-RU" dirty="0"/>
              <a:t>Н. Э. </a:t>
            </a:r>
            <a:r>
              <a:rPr lang="ru-RU" dirty="0" err="1"/>
              <a:t>Теремкова</a:t>
            </a:r>
            <a:r>
              <a:rPr lang="ru-RU" dirty="0"/>
              <a:t> «Логопедические домашние задания для детей с ОНР», альбом 4. </a:t>
            </a:r>
          </a:p>
        </p:txBody>
      </p:sp>
    </p:spTree>
    <p:extLst>
      <p:ext uri="{BB962C8B-B14F-4D97-AF65-F5344CB8AC3E}">
        <p14:creationId xmlns:p14="http://schemas.microsoft.com/office/powerpoint/2010/main" val="423767879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5735" y="116632"/>
            <a:ext cx="8928992" cy="792088"/>
          </a:xfrm>
        </p:spPr>
        <p:txBody>
          <a:bodyPr>
            <a:noAutofit/>
          </a:bodyPr>
          <a:lstStyle/>
          <a:p>
            <a:r>
              <a:rPr lang="ru-RU" sz="3600" dirty="0" smtClean="0"/>
              <a:t>Посмотри на картинки и скажи, что лишнее.</a:t>
            </a:r>
            <a:endParaRPr lang="ru-RU" sz="3600" dirty="0"/>
          </a:p>
        </p:txBody>
      </p:sp>
      <p:pic>
        <p:nvPicPr>
          <p:cNvPr id="1026" name="Picture 2" descr="https://offers-api.agregatoreat.ru/api/file/f1fb5faf-3e08-42f9-a238-e9ad1b17aad0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84784"/>
            <a:ext cx="1716135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https://printovo.ru/4446-thickbox_default/karandash-prostoj-s-lastikom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86" t="4922" b="7140"/>
          <a:stretch/>
        </p:blipFill>
        <p:spPr bwMode="auto">
          <a:xfrm>
            <a:off x="2373963" y="1268760"/>
            <a:ext cx="1825887" cy="1827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https://artandplay.ru/image/cache/data/Fr-00001990_1-350x350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1498" y="1349082"/>
            <a:ext cx="1666875" cy="1666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8" descr="https://xn--80aabflmke6byewa.xn--p1ai/files/catalog/items/12229/800x800/611471/60257a98a1b53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1379706"/>
            <a:ext cx="1716575" cy="1716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0" descr="https://vrn.spcity-friends.ru/files/dcb/dcbfe47d0156f41b64b7296ec6e7af0f.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875" b="1"/>
          <a:stretch/>
        </p:blipFill>
        <p:spPr bwMode="auto">
          <a:xfrm>
            <a:off x="4510682" y="4120981"/>
            <a:ext cx="2005533" cy="2023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2" descr="https://www.hozmir.ru/upload/iblock/e6a/e6a1f7158a5de7a6aea346410aa7c681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978" y="4181442"/>
            <a:ext cx="1608717" cy="1608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4" descr="https://gomagcdn.ro/domains/stilouri.eu/files/product/medium/etui-sensebag-pencil-case-natur-copie-197-9608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4100717"/>
            <a:ext cx="1989254" cy="1687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8" descr="https://www.cho.co.uk/images/ovik-mens-wallet-p7262-202053_medium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0184" y="4139632"/>
            <a:ext cx="1613447" cy="1613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467544" y="3312305"/>
            <a:ext cx="11521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ручка</a:t>
            </a:r>
            <a:endParaRPr lang="ru-RU" sz="2800" dirty="0"/>
          </a:p>
        </p:txBody>
      </p:sp>
      <p:sp>
        <p:nvSpPr>
          <p:cNvPr id="13" name="TextBox 12"/>
          <p:cNvSpPr txBox="1"/>
          <p:nvPr/>
        </p:nvSpPr>
        <p:spPr>
          <a:xfrm>
            <a:off x="467544" y="6144075"/>
            <a:ext cx="83979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п</a:t>
            </a:r>
            <a:r>
              <a:rPr lang="ru-RU" sz="2800" dirty="0" smtClean="0"/>
              <a:t>енал             кошелёк              пенал                     пенал  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2349461" y="4056969"/>
            <a:ext cx="1719666" cy="256657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828734" y="3312305"/>
            <a:ext cx="173515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карандаш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4042255" y="3312305"/>
            <a:ext cx="163333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кисточка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6426562" y="3312305"/>
            <a:ext cx="144432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гвоздь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961981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5735" y="116632"/>
            <a:ext cx="8928992" cy="792088"/>
          </a:xfrm>
        </p:spPr>
        <p:txBody>
          <a:bodyPr>
            <a:noAutofit/>
          </a:bodyPr>
          <a:lstStyle/>
          <a:p>
            <a:r>
              <a:rPr lang="ru-RU" sz="3600" dirty="0" smtClean="0"/>
              <a:t>Посмотри на картинки и скажи, что лишнее.</a:t>
            </a:r>
            <a:endParaRPr lang="ru-RU" sz="3600" dirty="0"/>
          </a:p>
        </p:txBody>
      </p:sp>
      <p:sp>
        <p:nvSpPr>
          <p:cNvPr id="11" name="TextBox 10"/>
          <p:cNvSpPr txBox="1"/>
          <p:nvPr/>
        </p:nvSpPr>
        <p:spPr>
          <a:xfrm>
            <a:off x="5076055" y="3271810"/>
            <a:ext cx="1652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планшет</a:t>
            </a:r>
            <a:endParaRPr lang="ru-RU" sz="2800" dirty="0"/>
          </a:p>
        </p:txBody>
      </p:sp>
      <p:sp>
        <p:nvSpPr>
          <p:cNvPr id="13" name="TextBox 12"/>
          <p:cNvSpPr txBox="1"/>
          <p:nvPr/>
        </p:nvSpPr>
        <p:spPr>
          <a:xfrm>
            <a:off x="179512" y="6144075"/>
            <a:ext cx="86859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дорожная сумка </a:t>
            </a:r>
            <a:r>
              <a:rPr lang="ru-RU" sz="2800" dirty="0" smtClean="0"/>
              <a:t>    рюкзак    сменная обувь      портфель</a:t>
            </a:r>
            <a:endParaRPr lang="ru-RU" dirty="0"/>
          </a:p>
        </p:txBody>
      </p:sp>
      <p:pic>
        <p:nvPicPr>
          <p:cNvPr id="2050" name="Picture 2" descr="https://cdn140.picsart.com/30379395105921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9445" y="1101987"/>
            <a:ext cx="1725544" cy="1894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cdn.shopify.com/s/files/1/2467/0413/products/Screenshot_8_23ead55d-e3cb-4de1-aba9-f7e77e1890c8_1024x1024.png?v=160879845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980728"/>
            <a:ext cx="1652274" cy="2232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market.otc.ru/Photo/GetPhotoThumb/307795?size=700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96" b="13596"/>
          <a:stretch/>
        </p:blipFill>
        <p:spPr bwMode="auto">
          <a:xfrm>
            <a:off x="2069888" y="1149885"/>
            <a:ext cx="2601702" cy="1894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s://cdn.comfy.ua/media/catalog/product/cache/4/image/1440x1080/62defc7f46f3fbfc8afcd112227d1181/p/r/prestigio_wize_3161_pmt3161_8gb_3g_black_3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72" r="5882"/>
          <a:stretch/>
        </p:blipFill>
        <p:spPr bwMode="auto">
          <a:xfrm>
            <a:off x="4860032" y="1150197"/>
            <a:ext cx="2182932" cy="1893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s://cdn.rukzakid.ru/wa-data/public/shop/products/27/39/3927/images/29472/29472.96x96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6712" y="4092695"/>
            <a:ext cx="1800198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https://avatars.mds.yandex.net/i?id=2a0000017a07639d90fa65b9e0c9b6f3a3f5-4322237-images-thumbs&amp;n=13&amp;exp=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707" y="4008367"/>
            <a:ext cx="2147570" cy="2147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https://www.shkolnick.ru/image/cache/catalog/i/lf/im/f7234b1c7a42a50b1d578381d6e919f3-800x903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5" y="4217391"/>
            <a:ext cx="1484389" cy="1675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https://www.polar-bags.ru/cache2/iblock/e71/e717c4a5f0058090a3f90cd91d619487$$$500$$$500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847" y="3641325"/>
            <a:ext cx="2376266" cy="2376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8550" y="3835525"/>
            <a:ext cx="2825258" cy="28317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323528" y="3271810"/>
            <a:ext cx="15082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учебник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587112" y="3272321"/>
            <a:ext cx="15528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альбом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7348385" y="3271810"/>
            <a:ext cx="15476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тетрадь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613593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5" y="65018"/>
            <a:ext cx="8856984" cy="843702"/>
          </a:xfrm>
        </p:spPr>
        <p:txBody>
          <a:bodyPr/>
          <a:lstStyle/>
          <a:p>
            <a:r>
              <a:rPr lang="ru-RU" dirty="0" smtClean="0"/>
              <a:t>Что это всё вместе?</a:t>
            </a:r>
            <a:endParaRPr lang="ru-RU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200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018" y="836712"/>
            <a:ext cx="7128792" cy="47929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267744" y="6093296"/>
            <a:ext cx="57606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Школьные принадлежности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51490243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Маша и Витя ходят в детский сад. Они – дошкольники.</a:t>
            </a:r>
            <a:endParaRPr lang="ru-RU" dirty="0"/>
          </a:p>
        </p:txBody>
      </p:sp>
      <p:pic>
        <p:nvPicPr>
          <p:cNvPr id="4098" name="Picture 2" descr="https://oss.mommyasia.id/photo/596ddf5b659b655f54691cb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4025" y="1628800"/>
            <a:ext cx="6812351" cy="3834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144023" y="5698821"/>
            <a:ext cx="68123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Маша – дошкольница.  Витя – дошкольник.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22214583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9776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Оля и Серёжа ходят в школу.</a:t>
            </a:r>
            <a:br>
              <a:rPr lang="ru-RU" dirty="0" smtClean="0"/>
            </a:br>
            <a:r>
              <a:rPr lang="ru-RU" dirty="0" smtClean="0"/>
              <a:t>Они – школьники.</a:t>
            </a:r>
            <a:endParaRPr lang="ru-RU" dirty="0"/>
          </a:p>
        </p:txBody>
      </p:sp>
      <p:pic>
        <p:nvPicPr>
          <p:cNvPr id="5122" name="Picture 2" descr="https://img.vipkidstatic.com/ug/img/7bfd515fa07f48aa9b6ccc938ad7d3491545636902.jpe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47" b="8312"/>
          <a:stretch/>
        </p:blipFill>
        <p:spPr bwMode="auto">
          <a:xfrm>
            <a:off x="971600" y="2060848"/>
            <a:ext cx="7200800" cy="3990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547664" y="1406887"/>
            <a:ext cx="6840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Оля – школьница, Серёжа – школьник.</a:t>
            </a:r>
            <a:endParaRPr lang="ru-RU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1115616" y="6237312"/>
            <a:ext cx="7272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Скажи, а ты – кто? Школьник или школьница?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47756858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200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463" y="692697"/>
            <a:ext cx="6624736" cy="4454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72008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Игра «большой-маленький»</a:t>
            </a:r>
            <a:endParaRPr lang="ru-RU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200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7110" y="4293096"/>
            <a:ext cx="3606890" cy="24250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3528" y="5229200"/>
            <a:ext cx="48965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Например: </a:t>
            </a:r>
          </a:p>
          <a:p>
            <a:r>
              <a:rPr lang="ru-RU" dirty="0" smtClean="0"/>
              <a:t>«Большой карандаш– маленький карандашик». И т. д.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6899958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200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133962"/>
            <a:ext cx="7026367" cy="472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936104"/>
          </a:xfrm>
        </p:spPr>
        <p:txBody>
          <a:bodyPr>
            <a:noAutofit/>
          </a:bodyPr>
          <a:lstStyle/>
          <a:p>
            <a:pPr algn="just"/>
            <a:r>
              <a:rPr lang="ru-RU" sz="2800" dirty="0" smtClean="0"/>
              <a:t>Назови предметы, которые нужно положить в пенал. (6 предметов)</a:t>
            </a: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1210632"/>
            <a:ext cx="82809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/>
              <a:t>Назови предметы, которые нужно положить </a:t>
            </a:r>
            <a:r>
              <a:rPr lang="ru-RU" sz="2800" dirty="0" smtClean="0"/>
              <a:t>в рюкзак. (</a:t>
            </a:r>
            <a:r>
              <a:rPr lang="ru-RU" sz="2800" dirty="0"/>
              <a:t>5</a:t>
            </a:r>
            <a:r>
              <a:rPr lang="ru-RU" sz="2800" dirty="0" smtClean="0"/>
              <a:t> предметов)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51046838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ru-RU" dirty="0" smtClean="0"/>
              <a:t>Игра «Всё моё!»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10872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/>
              <a:t>Скажи про все свои школьные принадлежности: 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0352482"/>
              </p:ext>
            </p:extLst>
          </p:nvPr>
        </p:nvGraphicFramePr>
        <p:xfrm>
          <a:off x="395536" y="3068960"/>
          <a:ext cx="8280920" cy="302433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36304"/>
                <a:gridCol w="5544616"/>
              </a:tblGrid>
              <a:tr h="3024336">
                <a:tc>
                  <a:txBody>
                    <a:bodyPr/>
                    <a:lstStyle/>
                    <a:p>
                      <a:r>
                        <a:rPr lang="ru-RU" sz="4000" dirty="0" smtClean="0"/>
                        <a:t>«Мой …!» </a:t>
                      </a:r>
                    </a:p>
                    <a:p>
                      <a:r>
                        <a:rPr lang="ru-RU" sz="4000" dirty="0" smtClean="0"/>
                        <a:t>«Моя …!»</a:t>
                      </a:r>
                    </a:p>
                    <a:p>
                      <a:r>
                        <a:rPr lang="ru-RU" sz="4000" dirty="0" smtClean="0"/>
                        <a:t>«Мои …!»</a:t>
                      </a:r>
                    </a:p>
                    <a:p>
                      <a:r>
                        <a:rPr lang="ru-RU" sz="4000" dirty="0" smtClean="0"/>
                        <a:t>«Моё …!» </a:t>
                      </a:r>
                      <a:endParaRPr lang="ru-RU" sz="4000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учебник, упражнение, ручка, краски, резинка, портфель, карандаши, тетрадь, карандаш, ножницы, задание,  ….</a:t>
                      </a:r>
                      <a:endParaRPr lang="ru-RU" sz="3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163008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день победы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день победы</Template>
  <TotalTime>2818</TotalTime>
  <Words>322</Words>
  <Application>Microsoft Office PowerPoint</Application>
  <PresentationFormat>Экран (4:3)</PresentationFormat>
  <Paragraphs>54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день победы</vt:lpstr>
      <vt:lpstr>Коррекционно-развивающий курс «Развитие речи»  ШКОЛЬНЫЕ ПРИНАДЛЕЖНОСТИ</vt:lpstr>
      <vt:lpstr>Посмотри на картинки и скажи, что лишнее.</vt:lpstr>
      <vt:lpstr>Посмотри на картинки и скажи, что лишнее.</vt:lpstr>
      <vt:lpstr>Что это всё вместе?</vt:lpstr>
      <vt:lpstr>Маша и Витя ходят в детский сад. Они – дошкольники.</vt:lpstr>
      <vt:lpstr>Оля и Серёжа ходят в школу. Они – школьники.</vt:lpstr>
      <vt:lpstr>Игра «большой-маленький»</vt:lpstr>
      <vt:lpstr>Назови предметы, которые нужно положить в пенал. (6 предметов)</vt:lpstr>
      <vt:lpstr>Игра «Всё моё!»</vt:lpstr>
      <vt:lpstr>Подбираем слова-действия. Закончи предложения.</vt:lpstr>
      <vt:lpstr>Подбираем слова-признаки</vt:lpstr>
      <vt:lpstr>Слова наоборот</vt:lpstr>
      <vt:lpstr>Оцени свою работу (выбери подходящий смайлик)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Роль гласных</dc:title>
  <dc:creator>Светлана В. Захарцева</dc:creator>
  <cp:lastModifiedBy>Светлана В. Дюндина</cp:lastModifiedBy>
  <cp:revision>236</cp:revision>
  <cp:lastPrinted>2021-10-12T08:19:21Z</cp:lastPrinted>
  <dcterms:created xsi:type="dcterms:W3CDTF">2016-09-27T04:10:24Z</dcterms:created>
  <dcterms:modified xsi:type="dcterms:W3CDTF">2021-10-14T06:35:58Z</dcterms:modified>
</cp:coreProperties>
</file>