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EDED"/>
    <a:srgbClr val="E6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3BBC-4D5E-4921-AE2B-95B6BE380D23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0034" y="357166"/>
            <a:ext cx="8215370" cy="585791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Артикуляционная гимнастика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мальчиков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6666"/>
          <a:stretch>
            <a:fillRect/>
          </a:stretch>
        </p:blipFill>
        <p:spPr bwMode="auto">
          <a:xfrm>
            <a:off x="2928926" y="2643182"/>
            <a:ext cx="3371850" cy="400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100010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Экскаватор так хорош –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У него огромный ковш!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572000" y="2786058"/>
            <a:ext cx="4214842" cy="3643338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2" y="3571876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Открыть рот, высунуть язык и приподнять его края,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чтобы он стал похож на ковш. Удерживать язычок в течение 3- 5 секунд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214686"/>
            <a:ext cx="2357454" cy="226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олилиния 14"/>
          <p:cNvSpPr/>
          <p:nvPr/>
        </p:nvSpPr>
        <p:spPr>
          <a:xfrm rot="19377081">
            <a:off x="2098918" y="5421248"/>
            <a:ext cx="918283" cy="696772"/>
          </a:xfrm>
          <a:custGeom>
            <a:avLst/>
            <a:gdLst>
              <a:gd name="connsiteX0" fmla="*/ 0 w 924076"/>
              <a:gd name="connsiteY0" fmla="*/ 307219 h 674915"/>
              <a:gd name="connsiteX1" fmla="*/ 754743 w 924076"/>
              <a:gd name="connsiteY1" fmla="*/ 45962 h 674915"/>
              <a:gd name="connsiteX2" fmla="*/ 899886 w 924076"/>
              <a:gd name="connsiteY2" fmla="*/ 582991 h 674915"/>
              <a:gd name="connsiteX3" fmla="*/ 899886 w 924076"/>
              <a:gd name="connsiteY3" fmla="*/ 597505 h 6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076" h="674915">
                <a:moveTo>
                  <a:pt x="0" y="307219"/>
                </a:moveTo>
                <a:cubicBezTo>
                  <a:pt x="302381" y="153609"/>
                  <a:pt x="604762" y="0"/>
                  <a:pt x="754743" y="45962"/>
                </a:cubicBezTo>
                <a:cubicBezTo>
                  <a:pt x="904724" y="91924"/>
                  <a:pt x="875696" y="491067"/>
                  <a:pt x="899886" y="582991"/>
                </a:cubicBezTo>
                <a:cubicBezTo>
                  <a:pt x="924076" y="674915"/>
                  <a:pt x="911981" y="636210"/>
                  <a:pt x="899886" y="597505"/>
                </a:cubicBezTo>
              </a:path>
            </a:pathLst>
          </a:cu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642910" y="5500702"/>
            <a:ext cx="2791581" cy="921057"/>
          </a:xfrm>
          <a:custGeom>
            <a:avLst/>
            <a:gdLst>
              <a:gd name="connsiteX0" fmla="*/ 0 w 2791581"/>
              <a:gd name="connsiteY0" fmla="*/ 1207104 h 2634343"/>
              <a:gd name="connsiteX1" fmla="*/ 638628 w 2791581"/>
              <a:gd name="connsiteY1" fmla="*/ 205619 h 2634343"/>
              <a:gd name="connsiteX2" fmla="*/ 1480457 w 2791581"/>
              <a:gd name="connsiteY2" fmla="*/ 2440819 h 2634343"/>
              <a:gd name="connsiteX3" fmla="*/ 1814286 w 2791581"/>
              <a:gd name="connsiteY3" fmla="*/ 1163561 h 2634343"/>
              <a:gd name="connsiteX4" fmla="*/ 2641600 w 2791581"/>
              <a:gd name="connsiteY4" fmla="*/ 2411790 h 2634343"/>
              <a:gd name="connsiteX5" fmla="*/ 2714171 w 2791581"/>
              <a:gd name="connsiteY5" fmla="*/ 2498876 h 2634343"/>
              <a:gd name="connsiteX6" fmla="*/ 2699657 w 2791581"/>
              <a:gd name="connsiteY6" fmla="*/ 2498876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1581" h="2634343">
                <a:moveTo>
                  <a:pt x="0" y="1207104"/>
                </a:moveTo>
                <a:cubicBezTo>
                  <a:pt x="195942" y="603552"/>
                  <a:pt x="391885" y="0"/>
                  <a:pt x="638628" y="205619"/>
                </a:cubicBezTo>
                <a:cubicBezTo>
                  <a:pt x="885371" y="411238"/>
                  <a:pt x="1284514" y="2281162"/>
                  <a:pt x="1480457" y="2440819"/>
                </a:cubicBezTo>
                <a:cubicBezTo>
                  <a:pt x="1676400" y="2600476"/>
                  <a:pt x="1620762" y="1168399"/>
                  <a:pt x="1814286" y="1163561"/>
                </a:cubicBezTo>
                <a:cubicBezTo>
                  <a:pt x="2007810" y="1158723"/>
                  <a:pt x="2491619" y="2189237"/>
                  <a:pt x="2641600" y="2411790"/>
                </a:cubicBezTo>
                <a:cubicBezTo>
                  <a:pt x="2791581" y="2634343"/>
                  <a:pt x="2704495" y="2484362"/>
                  <a:pt x="2714171" y="2498876"/>
                </a:cubicBezTo>
                <a:cubicBezTo>
                  <a:pt x="2723847" y="2513390"/>
                  <a:pt x="2711752" y="2506133"/>
                  <a:pt x="2699657" y="2498876"/>
                </a:cubicBezTo>
              </a:path>
            </a:pathLst>
          </a:cu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714348" y="5929330"/>
            <a:ext cx="812800" cy="483505"/>
          </a:xfrm>
          <a:custGeom>
            <a:avLst/>
            <a:gdLst>
              <a:gd name="connsiteX0" fmla="*/ 0 w 812800"/>
              <a:gd name="connsiteY0" fmla="*/ 420914 h 769257"/>
              <a:gd name="connsiteX1" fmla="*/ 551543 w 812800"/>
              <a:gd name="connsiteY1" fmla="*/ 58057 h 769257"/>
              <a:gd name="connsiteX2" fmla="*/ 812800 w 812800"/>
              <a:gd name="connsiteY2" fmla="*/ 7692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769257">
                <a:moveTo>
                  <a:pt x="0" y="420914"/>
                </a:moveTo>
                <a:cubicBezTo>
                  <a:pt x="208038" y="210457"/>
                  <a:pt x="416076" y="0"/>
                  <a:pt x="551543" y="58057"/>
                </a:cubicBezTo>
                <a:cubicBezTo>
                  <a:pt x="687010" y="116114"/>
                  <a:pt x="749905" y="442685"/>
                  <a:pt x="812800" y="769257"/>
                </a:cubicBezTo>
              </a:path>
            </a:pathLst>
          </a:cu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214414" y="5143512"/>
            <a:ext cx="812800" cy="483505"/>
          </a:xfrm>
          <a:custGeom>
            <a:avLst/>
            <a:gdLst>
              <a:gd name="connsiteX0" fmla="*/ 0 w 812800"/>
              <a:gd name="connsiteY0" fmla="*/ 420914 h 769257"/>
              <a:gd name="connsiteX1" fmla="*/ 551543 w 812800"/>
              <a:gd name="connsiteY1" fmla="*/ 58057 h 769257"/>
              <a:gd name="connsiteX2" fmla="*/ 812800 w 812800"/>
              <a:gd name="connsiteY2" fmla="*/ 7692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769257">
                <a:moveTo>
                  <a:pt x="0" y="420914"/>
                </a:moveTo>
                <a:cubicBezTo>
                  <a:pt x="208038" y="210457"/>
                  <a:pt x="416076" y="0"/>
                  <a:pt x="551543" y="58057"/>
                </a:cubicBezTo>
                <a:cubicBezTo>
                  <a:pt x="687010" y="116114"/>
                  <a:pt x="749905" y="442685"/>
                  <a:pt x="812800" y="769257"/>
                </a:cubicBezTo>
              </a:path>
            </a:pathLst>
          </a:cu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357158" y="3929066"/>
            <a:ext cx="1500198" cy="1285884"/>
            <a:chOff x="-3214742" y="1214422"/>
            <a:chExt cx="2654161" cy="2000264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3214742" y="1214422"/>
              <a:ext cx="2654161" cy="1237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 rot="5400000" flipH="1" flipV="1">
              <a:off x="-1143040" y="3214686"/>
              <a:ext cx="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6" name="Picture 4" descr="C:\Documents and Settings\Лена\Мои документы\Мои рисунки\1277236236_otkrytyj-ro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666"/>
          <a:stretch>
            <a:fillRect/>
          </a:stretch>
        </p:blipFill>
        <p:spPr bwMode="auto">
          <a:xfrm>
            <a:off x="5715008" y="214291"/>
            <a:ext cx="2557467" cy="2528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100010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Пусть машинка отдохнет.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Нас лошадка повезет!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572000" y="2786058"/>
            <a:ext cx="4214842" cy="3643338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2" y="3571876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Открыть рот, Щелкать языком, присасывая его к  небу. Следить, чтобы подбородок не двигался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357158" y="5643579"/>
            <a:ext cx="4572032" cy="714380"/>
          </a:xfrm>
          <a:custGeom>
            <a:avLst/>
            <a:gdLst>
              <a:gd name="connsiteX0" fmla="*/ 0 w 2791581"/>
              <a:gd name="connsiteY0" fmla="*/ 1207104 h 2634343"/>
              <a:gd name="connsiteX1" fmla="*/ 638628 w 2791581"/>
              <a:gd name="connsiteY1" fmla="*/ 205619 h 2634343"/>
              <a:gd name="connsiteX2" fmla="*/ 1480457 w 2791581"/>
              <a:gd name="connsiteY2" fmla="*/ 2440819 h 2634343"/>
              <a:gd name="connsiteX3" fmla="*/ 1814286 w 2791581"/>
              <a:gd name="connsiteY3" fmla="*/ 1163561 h 2634343"/>
              <a:gd name="connsiteX4" fmla="*/ 2641600 w 2791581"/>
              <a:gd name="connsiteY4" fmla="*/ 2411790 h 2634343"/>
              <a:gd name="connsiteX5" fmla="*/ 2714171 w 2791581"/>
              <a:gd name="connsiteY5" fmla="*/ 2498876 h 2634343"/>
              <a:gd name="connsiteX6" fmla="*/ 2699657 w 2791581"/>
              <a:gd name="connsiteY6" fmla="*/ 2498876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1581" h="2634343">
                <a:moveTo>
                  <a:pt x="0" y="1207104"/>
                </a:moveTo>
                <a:cubicBezTo>
                  <a:pt x="195942" y="603552"/>
                  <a:pt x="391885" y="0"/>
                  <a:pt x="638628" y="205619"/>
                </a:cubicBezTo>
                <a:cubicBezTo>
                  <a:pt x="885371" y="411238"/>
                  <a:pt x="1284514" y="2281162"/>
                  <a:pt x="1480457" y="2440819"/>
                </a:cubicBezTo>
                <a:cubicBezTo>
                  <a:pt x="1676400" y="2600476"/>
                  <a:pt x="1620762" y="1168399"/>
                  <a:pt x="1814286" y="1163561"/>
                </a:cubicBezTo>
                <a:cubicBezTo>
                  <a:pt x="2007810" y="1158723"/>
                  <a:pt x="2491619" y="2189237"/>
                  <a:pt x="2641600" y="2411790"/>
                </a:cubicBezTo>
                <a:cubicBezTo>
                  <a:pt x="2791581" y="2634343"/>
                  <a:pt x="2704495" y="2484362"/>
                  <a:pt x="2714171" y="2498876"/>
                </a:cubicBezTo>
                <a:cubicBezTo>
                  <a:pt x="2723847" y="2513390"/>
                  <a:pt x="2711752" y="2506133"/>
                  <a:pt x="2699657" y="2498876"/>
                </a:cubicBezTo>
              </a:path>
            </a:pathLst>
          </a:cu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0"/>
          <p:cNvGrpSpPr/>
          <p:nvPr/>
        </p:nvGrpSpPr>
        <p:grpSpPr>
          <a:xfrm rot="1548843">
            <a:off x="3062606" y="4334422"/>
            <a:ext cx="1500230" cy="1285884"/>
            <a:chOff x="-3214742" y="1214422"/>
            <a:chExt cx="2654161" cy="2000264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3214742" y="1214422"/>
              <a:ext cx="2654161" cy="1237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 rot="5400000" flipH="1" flipV="1">
              <a:off x="-1143040" y="3214686"/>
              <a:ext cx="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14290"/>
            <a:ext cx="2619356" cy="261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Прямая со стрелкой 22"/>
          <p:cNvCxnSpPr/>
          <p:nvPr/>
        </p:nvCxnSpPr>
        <p:spPr>
          <a:xfrm rot="5400000">
            <a:off x="8073256" y="1999446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Documents and Settings\Лена\Мои документы\Мои рисунки\ja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929066"/>
            <a:ext cx="2286016" cy="2114565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7588">
            <a:off x="1884113" y="4551518"/>
            <a:ext cx="3181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100010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Радостно мотор шумит –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 дому путь теперь лежит!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643438" y="3357562"/>
            <a:ext cx="4214842" cy="271464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29190" y="4071942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Подуть на сомкнутые расслабленные губы: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 </a:t>
            </a:r>
            <a:r>
              <a:rPr lang="ru-RU" sz="2400" b="1" dirty="0" err="1" smtClean="0">
                <a:solidFill>
                  <a:srgbClr val="0070C0"/>
                </a:solidFill>
              </a:rPr>
              <a:t>бр</a:t>
            </a:r>
            <a:r>
              <a:rPr lang="ru-RU" sz="2400" b="1" dirty="0" smtClean="0">
                <a:solidFill>
                  <a:srgbClr val="0070C0"/>
                </a:solidFill>
              </a:rPr>
              <a:t> – </a:t>
            </a:r>
            <a:r>
              <a:rPr lang="ru-RU" sz="2400" b="1" dirty="0" err="1" smtClean="0">
                <a:solidFill>
                  <a:srgbClr val="0070C0"/>
                </a:solidFill>
              </a:rPr>
              <a:t>бр</a:t>
            </a:r>
            <a:r>
              <a:rPr lang="ru-RU" sz="2400" b="1" dirty="0" smtClean="0">
                <a:solidFill>
                  <a:srgbClr val="0070C0"/>
                </a:solidFill>
              </a:rPr>
              <a:t> – </a:t>
            </a:r>
            <a:r>
              <a:rPr lang="ru-RU" sz="2400" b="1" dirty="0" err="1" smtClean="0">
                <a:solidFill>
                  <a:srgbClr val="0070C0"/>
                </a:solidFill>
              </a:rPr>
              <a:t>бр</a:t>
            </a:r>
            <a:r>
              <a:rPr lang="ru-RU" sz="2400" b="1" dirty="0" smtClean="0">
                <a:solidFill>
                  <a:srgbClr val="0070C0"/>
                </a:solidFill>
              </a:rPr>
              <a:t> – </a:t>
            </a:r>
            <a:r>
              <a:rPr lang="ru-RU" sz="2400" b="1" dirty="0" err="1" smtClean="0">
                <a:solidFill>
                  <a:srgbClr val="0070C0"/>
                </a:solidFill>
              </a:rPr>
              <a:t>бр</a:t>
            </a:r>
            <a:r>
              <a:rPr lang="ru-RU" sz="2400" b="1" dirty="0" smtClean="0">
                <a:solidFill>
                  <a:srgbClr val="0070C0"/>
                </a:solidFill>
              </a:rPr>
              <a:t> 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36" r="15827" b="10000"/>
          <a:stretch>
            <a:fillRect/>
          </a:stretch>
        </p:blipFill>
        <p:spPr bwMode="auto">
          <a:xfrm>
            <a:off x="5857884" y="285728"/>
            <a:ext cx="19852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" name="Группа 28"/>
          <p:cNvGrpSpPr/>
          <p:nvPr/>
        </p:nvGrpSpPr>
        <p:grpSpPr>
          <a:xfrm>
            <a:off x="5715008" y="1714488"/>
            <a:ext cx="642942" cy="285752"/>
            <a:chOff x="5715008" y="1785926"/>
            <a:chExt cx="642942" cy="285752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5008" y="1785926"/>
              <a:ext cx="571504" cy="142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10800000" flipV="1">
              <a:off x="5715008" y="1928802"/>
              <a:ext cx="642942" cy="142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5008" y="1928802"/>
              <a:ext cx="5715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3" name="Picture 3" descr="C:\Documents and Settings\Лена\Мои документы\Мои рисунки\post-346746-1329145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8"/>
            <a:ext cx="3929090" cy="278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Лена\Рабочий стол\машины\22cd66af1d4d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03087">
            <a:off x="1873409" y="5245669"/>
            <a:ext cx="1071569" cy="58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8"/>
          <p:cNvGrpSpPr/>
          <p:nvPr/>
        </p:nvGrpSpPr>
        <p:grpSpPr>
          <a:xfrm>
            <a:off x="500034" y="3500438"/>
            <a:ext cx="4000560" cy="2541302"/>
            <a:chOff x="-4000560" y="2000240"/>
            <a:chExt cx="4000560" cy="25413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970874" y="2000240"/>
              <a:ext cx="3970874" cy="254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4000560" y="3429000"/>
              <a:ext cx="1816279" cy="87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100010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Гараж двери открывает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 машина выезжает.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357686" y="364331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14876" y="414338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Открыть рот, подержать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его открытым 3-5 секунд, медленно закрыть рот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71480"/>
            <a:ext cx="2833694" cy="283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100010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Улыбается машинка –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У нее помыта спинка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357686" y="364331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14876" y="414338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Растянуть губы в улыбку, показать все зубки. Челюсти сомкнуты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71472" y="3500438"/>
            <a:ext cx="3810000" cy="2686046"/>
            <a:chOff x="-3357618" y="928670"/>
            <a:chExt cx="3810000" cy="268604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17544"/>
            <a:stretch>
              <a:fillRect/>
            </a:stretch>
          </p:blipFill>
          <p:spPr bwMode="auto">
            <a:xfrm>
              <a:off x="-3357618" y="928670"/>
              <a:ext cx="3810000" cy="26860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74" name="Picture 2" descr="C:\Documents and Settings\Лена\Рабочий стол\машины\8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190856" y="1428736"/>
              <a:ext cx="1357322" cy="76400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57166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100010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Это сытая машина.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Баки полные бензина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572000" y="3714752"/>
            <a:ext cx="4286280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29190" y="421481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Надуть щеки, удерживать внутри полости рта воздух в течение 3-5 секунд</a:t>
            </a:r>
          </a:p>
        </p:txBody>
      </p:sp>
      <p:pic>
        <p:nvPicPr>
          <p:cNvPr id="4098" name="Picture 2" descr="C:\Documents and Settings\Лена\Мои документы\Мои рисунки\j239726_1322541053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28"/>
            <a:ext cx="3286148" cy="3286148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64696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4000504"/>
            <a:ext cx="1827725" cy="206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100010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Посмотрите-ка машина.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Похудела без бензина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643438" y="3071810"/>
            <a:ext cx="4214842" cy="3357586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29190" y="3500438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Втянуть щеки между зубами в полость рта, губы сомкнуты удерживать щечки внутри полости рта  в течение 3-5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секунд</a:t>
            </a:r>
          </a:p>
        </p:txBody>
      </p:sp>
      <p:pic>
        <p:nvPicPr>
          <p:cNvPr id="5122" name="Picture 2" descr="C:\Documents and Settings\Лена\Мои документы\Мои рисунки\j239726_1322468170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-214338"/>
            <a:ext cx="3376634" cy="3376634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64696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929198"/>
            <a:ext cx="2214578" cy="69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1000108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Вот широкая дорога,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Здесь машин проедет много.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572000" y="2857496"/>
            <a:ext cx="4214842" cy="3357586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86314" y="3286124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Открыть рот, высунуть широкий расслабленный язык так, чтобы он лежал на нижней губе. Удерживать в течение 3-5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секунд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85"/>
          <a:stretch>
            <a:fillRect/>
          </a:stretch>
        </p:blipFill>
        <p:spPr bwMode="auto">
          <a:xfrm>
            <a:off x="5572132" y="357166"/>
            <a:ext cx="2500330" cy="251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Группа 16"/>
          <p:cNvGrpSpPr/>
          <p:nvPr/>
        </p:nvGrpSpPr>
        <p:grpSpPr>
          <a:xfrm>
            <a:off x="642910" y="3786190"/>
            <a:ext cx="3786214" cy="2743300"/>
            <a:chOff x="642910" y="3786190"/>
            <a:chExt cx="3786214" cy="274330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10" y="3786190"/>
              <a:ext cx="3786214" cy="2677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428860" y="6000768"/>
              <a:ext cx="754921" cy="35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5929330"/>
              <a:ext cx="57150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0" name="Picture 6" descr="C:\Documents and Settings\Лена\Рабочий стол\машины\16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7554" y="5715016"/>
              <a:ext cx="557176" cy="268934"/>
            </a:xfrm>
            <a:prstGeom prst="rect">
              <a:avLst/>
            </a:prstGeom>
            <a:noFill/>
          </p:spPr>
        </p:pic>
        <p:pic>
          <p:nvPicPr>
            <p:cNvPr id="6151" name="Picture 7" descr="C:\Documents and Settings\Лена\Рабочий стол\машины\15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1214414" y="6072206"/>
              <a:ext cx="785818" cy="4572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1000108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Это узкая  дорога,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Здесь машин совсем  немного.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572000" y="3071810"/>
            <a:ext cx="4214842" cy="2786082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86314" y="3500438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Открыть рот, высунуть узкий напряженный язык Удерживать  напряжение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3-5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секунд</a:t>
            </a:r>
          </a:p>
        </p:txBody>
      </p:sp>
      <p:pic>
        <p:nvPicPr>
          <p:cNvPr id="1026" name="Picture 2" descr="C:\Documents and Settings\Лена\Мои документы\Мои рисунки\029f7c632d2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429000"/>
            <a:ext cx="3667134" cy="275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Documents and Settings\Лена\Рабочий стол\машины\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1119">
            <a:off x="1607299" y="5220947"/>
            <a:ext cx="857256" cy="457284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00298" y="5143512"/>
            <a:ext cx="754921" cy="35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Лена\Мои документы\Мои рисунки\1277236577_igolochk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000"/>
          <a:stretch>
            <a:fillRect/>
          </a:stretch>
        </p:blipFill>
        <p:spPr bwMode="auto">
          <a:xfrm>
            <a:off x="5429256" y="428604"/>
            <a:ext cx="2581279" cy="2477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8596" y="100010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Начал дождь в окно стучать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Время дворники включать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572000" y="2786058"/>
            <a:ext cx="4214842" cy="3643338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2" y="3286124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Открыть рот, улыбнуться. Высунуть язычок. Двигать им вправо- влево, касаясь уголков рта Следить, чтобы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Язык двигался по воздуху, не касаясь нижней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губы</a:t>
            </a:r>
          </a:p>
        </p:txBody>
      </p:sp>
      <p:pic>
        <p:nvPicPr>
          <p:cNvPr id="2052" name="Picture 4" descr="C:\Documents and Settings\Лена\Мои документы\Мои рисунки\1277236708_mayatn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0000"/>
          <a:stretch>
            <a:fillRect/>
          </a:stretch>
        </p:blipFill>
        <p:spPr bwMode="auto">
          <a:xfrm>
            <a:off x="5643570" y="214290"/>
            <a:ext cx="2643206" cy="2432959"/>
          </a:xfrm>
          <a:prstGeom prst="rect">
            <a:avLst/>
          </a:prstGeom>
          <a:noFill/>
        </p:spPr>
      </p:pic>
      <p:grpSp>
        <p:nvGrpSpPr>
          <p:cNvPr id="39" name="Группа 38"/>
          <p:cNvGrpSpPr/>
          <p:nvPr/>
        </p:nvGrpSpPr>
        <p:grpSpPr>
          <a:xfrm>
            <a:off x="714348" y="3857628"/>
            <a:ext cx="3357586" cy="2714644"/>
            <a:chOff x="-3214742" y="1214422"/>
            <a:chExt cx="2654161" cy="200026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3214742" y="1214422"/>
              <a:ext cx="2654161" cy="1237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-1964577" y="1464455"/>
              <a:ext cx="214314" cy="1428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 flipH="1" flipV="1">
              <a:off x="-1143040" y="3214686"/>
              <a:ext cx="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 flipV="1">
              <a:off x="-2357486" y="1428736"/>
              <a:ext cx="357190" cy="2143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Капля 41"/>
          <p:cNvSpPr/>
          <p:nvPr/>
        </p:nvSpPr>
        <p:spPr>
          <a:xfrm rot="19040032">
            <a:off x="1271164" y="3573499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апля 42"/>
          <p:cNvSpPr/>
          <p:nvPr/>
        </p:nvSpPr>
        <p:spPr>
          <a:xfrm rot="19040032">
            <a:off x="1271164" y="4216441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Капля 43"/>
          <p:cNvSpPr/>
          <p:nvPr/>
        </p:nvSpPr>
        <p:spPr>
          <a:xfrm rot="19040032">
            <a:off x="2128420" y="3859249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апля 44"/>
          <p:cNvSpPr/>
          <p:nvPr/>
        </p:nvSpPr>
        <p:spPr>
          <a:xfrm rot="19040032">
            <a:off x="2342734" y="3216309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апля 45"/>
          <p:cNvSpPr/>
          <p:nvPr/>
        </p:nvSpPr>
        <p:spPr>
          <a:xfrm rot="19040032">
            <a:off x="3199991" y="3787812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апля 46"/>
          <p:cNvSpPr/>
          <p:nvPr/>
        </p:nvSpPr>
        <p:spPr>
          <a:xfrm rot="19040032">
            <a:off x="1842669" y="4573631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Капля 47"/>
          <p:cNvSpPr/>
          <p:nvPr/>
        </p:nvSpPr>
        <p:spPr>
          <a:xfrm rot="19040032">
            <a:off x="3557180" y="4502191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апля 48"/>
          <p:cNvSpPr/>
          <p:nvPr/>
        </p:nvSpPr>
        <p:spPr>
          <a:xfrm rot="19040032">
            <a:off x="3271429" y="3144870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Капля 49"/>
          <p:cNvSpPr/>
          <p:nvPr/>
        </p:nvSpPr>
        <p:spPr>
          <a:xfrm rot="19040032">
            <a:off x="771099" y="3216308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апля 50"/>
          <p:cNvSpPr/>
          <p:nvPr/>
        </p:nvSpPr>
        <p:spPr>
          <a:xfrm rot="19040032">
            <a:off x="628222" y="4002126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Капля 51"/>
          <p:cNvSpPr/>
          <p:nvPr/>
        </p:nvSpPr>
        <p:spPr>
          <a:xfrm rot="19040032">
            <a:off x="2699924" y="4787945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апля 52"/>
          <p:cNvSpPr/>
          <p:nvPr/>
        </p:nvSpPr>
        <p:spPr>
          <a:xfrm rot="19040032">
            <a:off x="628221" y="5573762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Капля 53"/>
          <p:cNvSpPr/>
          <p:nvPr/>
        </p:nvSpPr>
        <p:spPr>
          <a:xfrm rot="19040032">
            <a:off x="1771231" y="5573763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апля 54"/>
          <p:cNvSpPr/>
          <p:nvPr/>
        </p:nvSpPr>
        <p:spPr>
          <a:xfrm rot="19040032">
            <a:off x="3057113" y="5430887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Капля 55"/>
          <p:cNvSpPr/>
          <p:nvPr/>
        </p:nvSpPr>
        <p:spPr>
          <a:xfrm rot="19040032">
            <a:off x="3771494" y="4002127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857224" y="5857893"/>
            <a:ext cx="3236686" cy="285752"/>
          </a:xfrm>
          <a:custGeom>
            <a:avLst/>
            <a:gdLst>
              <a:gd name="connsiteX0" fmla="*/ 0 w 3236686"/>
              <a:gd name="connsiteY0" fmla="*/ 435428 h 849085"/>
              <a:gd name="connsiteX1" fmla="*/ 1625600 w 3236686"/>
              <a:gd name="connsiteY1" fmla="*/ 43543 h 849085"/>
              <a:gd name="connsiteX2" fmla="*/ 1683657 w 3236686"/>
              <a:gd name="connsiteY2" fmla="*/ 696685 h 849085"/>
              <a:gd name="connsiteX3" fmla="*/ 2598057 w 3236686"/>
              <a:gd name="connsiteY3" fmla="*/ 43543 h 849085"/>
              <a:gd name="connsiteX4" fmla="*/ 2917372 w 3236686"/>
              <a:gd name="connsiteY4" fmla="*/ 827314 h 849085"/>
              <a:gd name="connsiteX5" fmla="*/ 3222172 w 3236686"/>
              <a:gd name="connsiteY5" fmla="*/ 174171 h 849085"/>
              <a:gd name="connsiteX6" fmla="*/ 3222172 w 3236686"/>
              <a:gd name="connsiteY6" fmla="*/ 174171 h 849085"/>
              <a:gd name="connsiteX7" fmla="*/ 3222172 w 3236686"/>
              <a:gd name="connsiteY7" fmla="*/ 174171 h 849085"/>
              <a:gd name="connsiteX8" fmla="*/ 3236686 w 3236686"/>
              <a:gd name="connsiteY8" fmla="*/ 203200 h 8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6686" h="849085">
                <a:moveTo>
                  <a:pt x="0" y="435428"/>
                </a:moveTo>
                <a:cubicBezTo>
                  <a:pt x="672495" y="217714"/>
                  <a:pt x="1344991" y="0"/>
                  <a:pt x="1625600" y="43543"/>
                </a:cubicBezTo>
                <a:cubicBezTo>
                  <a:pt x="1906210" y="87086"/>
                  <a:pt x="1521581" y="696685"/>
                  <a:pt x="1683657" y="696685"/>
                </a:cubicBezTo>
                <a:cubicBezTo>
                  <a:pt x="1845733" y="696685"/>
                  <a:pt x="2392438" y="21772"/>
                  <a:pt x="2598057" y="43543"/>
                </a:cubicBezTo>
                <a:cubicBezTo>
                  <a:pt x="2803676" y="65315"/>
                  <a:pt x="2813353" y="805543"/>
                  <a:pt x="2917372" y="827314"/>
                </a:cubicBezTo>
                <a:cubicBezTo>
                  <a:pt x="3021391" y="849085"/>
                  <a:pt x="3222172" y="174171"/>
                  <a:pt x="3222172" y="174171"/>
                </a:cubicBezTo>
                <a:lnTo>
                  <a:pt x="3222172" y="174171"/>
                </a:lnTo>
                <a:lnTo>
                  <a:pt x="3222172" y="174171"/>
                </a:lnTo>
                <a:lnTo>
                  <a:pt x="3236686" y="203200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928914" y="6168571"/>
            <a:ext cx="1357070" cy="332263"/>
          </a:xfrm>
          <a:custGeom>
            <a:avLst/>
            <a:gdLst>
              <a:gd name="connsiteX0" fmla="*/ 0 w 1277257"/>
              <a:gd name="connsiteY0" fmla="*/ 0 h 377372"/>
              <a:gd name="connsiteX1" fmla="*/ 406400 w 1277257"/>
              <a:gd name="connsiteY1" fmla="*/ 261258 h 377372"/>
              <a:gd name="connsiteX2" fmla="*/ 899886 w 1277257"/>
              <a:gd name="connsiteY2" fmla="*/ 29029 h 377372"/>
              <a:gd name="connsiteX3" fmla="*/ 1277257 w 1277257"/>
              <a:gd name="connsiteY3" fmla="*/ 377372 h 377372"/>
              <a:gd name="connsiteX4" fmla="*/ 1277257 w 1277257"/>
              <a:gd name="connsiteY4" fmla="*/ 377372 h 37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377372">
                <a:moveTo>
                  <a:pt x="0" y="0"/>
                </a:moveTo>
                <a:cubicBezTo>
                  <a:pt x="128209" y="128210"/>
                  <a:pt x="256419" y="256420"/>
                  <a:pt x="406400" y="261258"/>
                </a:cubicBezTo>
                <a:cubicBezTo>
                  <a:pt x="556381" y="266096"/>
                  <a:pt x="754743" y="9677"/>
                  <a:pt x="899886" y="29029"/>
                </a:cubicBezTo>
                <a:cubicBezTo>
                  <a:pt x="1045029" y="48381"/>
                  <a:pt x="1277257" y="377372"/>
                  <a:pt x="1277257" y="377372"/>
                </a:cubicBezTo>
                <a:lnTo>
                  <a:pt x="1277257" y="377372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2285984" y="6215082"/>
            <a:ext cx="1880749" cy="390203"/>
          </a:xfrm>
          <a:custGeom>
            <a:avLst/>
            <a:gdLst>
              <a:gd name="connsiteX0" fmla="*/ 0 w 1915885"/>
              <a:gd name="connsiteY0" fmla="*/ 70152 h 391885"/>
              <a:gd name="connsiteX1" fmla="*/ 798285 w 1915885"/>
              <a:gd name="connsiteY1" fmla="*/ 302381 h 391885"/>
              <a:gd name="connsiteX2" fmla="*/ 798285 w 1915885"/>
              <a:gd name="connsiteY2" fmla="*/ 302381 h 391885"/>
              <a:gd name="connsiteX3" fmla="*/ 1045028 w 1915885"/>
              <a:gd name="connsiteY3" fmla="*/ 12095 h 391885"/>
              <a:gd name="connsiteX4" fmla="*/ 1364343 w 1915885"/>
              <a:gd name="connsiteY4" fmla="*/ 374952 h 391885"/>
              <a:gd name="connsiteX5" fmla="*/ 1886857 w 1915885"/>
              <a:gd name="connsiteY5" fmla="*/ 113695 h 391885"/>
              <a:gd name="connsiteX6" fmla="*/ 1886857 w 1915885"/>
              <a:gd name="connsiteY6" fmla="*/ 113695 h 391885"/>
              <a:gd name="connsiteX7" fmla="*/ 1915885 w 1915885"/>
              <a:gd name="connsiteY7" fmla="*/ 99181 h 39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5885" h="391885">
                <a:moveTo>
                  <a:pt x="0" y="70152"/>
                </a:moveTo>
                <a:lnTo>
                  <a:pt x="798285" y="302381"/>
                </a:lnTo>
                <a:lnTo>
                  <a:pt x="798285" y="302381"/>
                </a:lnTo>
                <a:cubicBezTo>
                  <a:pt x="839409" y="254000"/>
                  <a:pt x="950685" y="0"/>
                  <a:pt x="1045028" y="12095"/>
                </a:cubicBezTo>
                <a:cubicBezTo>
                  <a:pt x="1139371" y="24190"/>
                  <a:pt x="1224038" y="358019"/>
                  <a:pt x="1364343" y="374952"/>
                </a:cubicBezTo>
                <a:cubicBezTo>
                  <a:pt x="1504648" y="391885"/>
                  <a:pt x="1886857" y="113695"/>
                  <a:pt x="1886857" y="113695"/>
                </a:cubicBezTo>
                <a:lnTo>
                  <a:pt x="1886857" y="113695"/>
                </a:lnTo>
                <a:lnTo>
                  <a:pt x="1915885" y="99181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8596" y="785794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Мотор как сердце у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машинки: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Стучит- поедем без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заминки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572000" y="2786058"/>
            <a:ext cx="4214842" cy="3643338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2" y="3286124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Открыть рот, поднять язык к верхним бугорочкам. Постучать по ним языком: «</a:t>
            </a:r>
            <a:r>
              <a:rPr lang="ru-RU" sz="2400" b="1" dirty="0" err="1" smtClean="0">
                <a:solidFill>
                  <a:srgbClr val="0070C0"/>
                </a:solidFill>
              </a:rPr>
              <a:t>д-д-д-д</a:t>
            </a:r>
            <a:r>
              <a:rPr lang="ru-RU" sz="2400" b="1" dirty="0" smtClean="0">
                <a:solidFill>
                  <a:srgbClr val="0070C0"/>
                </a:solidFill>
              </a:rPr>
              <a:t>» Выполнять на выдохе. </a:t>
            </a:r>
            <a:r>
              <a:rPr lang="ru-RU" sz="2400" b="1" dirty="0" err="1" smtClean="0">
                <a:solidFill>
                  <a:srgbClr val="0070C0"/>
                </a:solidFill>
              </a:rPr>
              <a:t>Следить,чтобы</a:t>
            </a:r>
            <a:r>
              <a:rPr lang="ru-RU" sz="2400" b="1" dirty="0" smtClean="0">
                <a:solidFill>
                  <a:srgbClr val="0070C0"/>
                </a:solidFill>
              </a:rPr>
              <a:t> подбородок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не двигался</a:t>
            </a:r>
          </a:p>
        </p:txBody>
      </p:sp>
      <p:pic>
        <p:nvPicPr>
          <p:cNvPr id="1026" name="Picture 2" descr="C:\Documents and Settings\Лена\Мои документы\Мои рисунки\029f7c632d2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429000"/>
            <a:ext cx="3667134" cy="275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Documents and Settings\Лена\Рабочий стол\машины\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1119">
            <a:off x="1607299" y="5220947"/>
            <a:ext cx="857256" cy="457284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00298" y="5143512"/>
            <a:ext cx="754921" cy="35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85728"/>
            <a:ext cx="2762232" cy="276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294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DreamLair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Елена-XP</dc:creator>
  <cp:lastModifiedBy>Vidonova</cp:lastModifiedBy>
  <cp:revision>4</cp:revision>
  <dcterms:created xsi:type="dcterms:W3CDTF">2012-09-11T14:58:56Z</dcterms:created>
  <dcterms:modified xsi:type="dcterms:W3CDTF">2020-04-07T09:45:29Z</dcterms:modified>
</cp:coreProperties>
</file>