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sldIdLst>
    <p:sldId id="256" r:id="rId2"/>
    <p:sldId id="264" r:id="rId3"/>
    <p:sldId id="257" r:id="rId4"/>
    <p:sldId id="265" r:id="rId5"/>
    <p:sldId id="266" r:id="rId6"/>
    <p:sldId id="259" r:id="rId7"/>
    <p:sldId id="263" r:id="rId8"/>
    <p:sldId id="258" r:id="rId9"/>
    <p:sldId id="262" r:id="rId10"/>
    <p:sldId id="260" r:id="rId11"/>
    <p:sldId id="267" r:id="rId12"/>
    <p:sldId id="261" r:id="rId13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w 1588"/>
              <a:gd name="T1" fmla="*/ 0 h 1912"/>
              <a:gd name="T2" fmla="*/ 0 w 1588"/>
              <a:gd name="T3" fmla="*/ 15120938 h 1912"/>
              <a:gd name="T4" fmla="*/ 0 w 1588"/>
              <a:gd name="T5" fmla="*/ 15120938 h 1912"/>
              <a:gd name="T6" fmla="*/ 0 w 1588"/>
              <a:gd name="T7" fmla="*/ 151209375 h 1912"/>
              <a:gd name="T8" fmla="*/ 0 w 1588"/>
              <a:gd name="T9" fmla="*/ 2147483646 h 1912"/>
              <a:gd name="T10" fmla="*/ 0 w 1588"/>
              <a:gd name="T11" fmla="*/ 2147483646 h 1912"/>
              <a:gd name="T12" fmla="*/ 0 w 1588"/>
              <a:gd name="T13" fmla="*/ 0 h 1912"/>
              <a:gd name="T14" fmla="*/ 0 w 1588"/>
              <a:gd name="T15" fmla="*/ 0 h 19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88" h="1912">
                <a:moveTo>
                  <a:pt x="0" y="0"/>
                </a:move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945C89C-E388-4982-83ED-E56C298EB18B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934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EF8679-B68B-4921-8517-C2370AAC5B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84704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CC962F-8735-44BC-A456-A0C0CD81673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43622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0AFCB0-BEB6-49BA-9FBA-3CFFE2FB38F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83758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4DF82D-1A4B-4E96-830C-74C42F198DF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20753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7B6EB6-9485-416A-9FEB-17EC1EBA05F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45803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27030E-4676-4964-89E6-6FF8CC527B2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03937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F39F22-7CBF-4CDB-ADE3-EC691AC5BCF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7590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5CD531-C160-47D0-BA32-85487309CB0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98405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BD4603-CB08-4500-A8A5-9E533684815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37485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6CCAC7-C884-4C16-8BA6-9FF9AA11984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75479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88DED5F9-4AE5-4C01-9130-F1D204E08D8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8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8382000" cy="39624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2000" dirty="0" smtClean="0"/>
              <a:t>ГБОУ СО ЦПМСС «Речевой центр»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4000" dirty="0" smtClean="0"/>
              <a:t>Использование принципа </a:t>
            </a:r>
            <a:br>
              <a:rPr lang="ru-RU" sz="4000" dirty="0" smtClean="0"/>
            </a:br>
            <a:r>
              <a:rPr lang="ru-RU" sz="4000" dirty="0" smtClean="0"/>
              <a:t>Биологической Обратной Связи</a:t>
            </a:r>
            <a:br>
              <a:rPr lang="ru-RU" sz="4000" dirty="0" smtClean="0"/>
            </a:br>
            <a:r>
              <a:rPr lang="ru-RU" sz="4000" dirty="0" smtClean="0"/>
              <a:t>для формирования  </a:t>
            </a:r>
            <a:br>
              <a:rPr lang="ru-RU" sz="4000" dirty="0" smtClean="0"/>
            </a:br>
            <a:r>
              <a:rPr lang="ru-RU" sz="4000" dirty="0" smtClean="0"/>
              <a:t>связного речевого высказывания </a:t>
            </a:r>
            <a:br>
              <a:rPr lang="ru-RU" sz="4000" dirty="0" smtClean="0"/>
            </a:br>
            <a:r>
              <a:rPr lang="ru-RU" sz="4000" dirty="0" smtClean="0"/>
              <a:t>у детей с заиканием</a:t>
            </a:r>
          </a:p>
        </p:txBody>
      </p:sp>
      <p:pic>
        <p:nvPicPr>
          <p:cNvPr id="307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962400"/>
            <a:ext cx="3886200" cy="266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6" name="Text Box 5"/>
          <p:cNvSpPr txBox="1">
            <a:spLocks noChangeArrowheads="1"/>
          </p:cNvSpPr>
          <p:nvPr/>
        </p:nvSpPr>
        <p:spPr bwMode="auto">
          <a:xfrm>
            <a:off x="5105400" y="4953000"/>
            <a:ext cx="3516313" cy="147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spcBef>
                <a:spcPct val="20000"/>
              </a:spcBef>
              <a:buFont typeface="Tahoma" pitchFamily="34" charset="0"/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spcBef>
                <a:spcPct val="20000"/>
              </a:spcBef>
              <a:buFont typeface="Tahoma" pitchFamily="34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/>
              <a:t>Перехода Марина Анатольевна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/>
              <a:t>                     учитель-логопед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/>
              <a:t>2015 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Речевой тренинг обеспечивает: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800" smtClean="0"/>
              <a:t>формирование и развитие удлинённого, плавного выдоха;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smtClean="0"/>
              <a:t>поэтапное формирование и тренировку новых навыков артикуляции, фонации;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smtClean="0"/>
              <a:t>овладение просодическими компонентами речи;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smtClean="0"/>
              <a:t>преодоления коммуникативных барьеров, повышение самооценки;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smtClean="0"/>
              <a:t>развитие и повышение стрессоустойчивости, адаптации и социализации.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ru-RU" sz="4000" smtClean="0"/>
              <a:t>Программа </a:t>
            </a:r>
            <a:r>
              <a:rPr lang="ru-RU" sz="4000" b="1" smtClean="0"/>
              <a:t>«Комфорт ЛОГО»       </a:t>
            </a:r>
            <a:br>
              <a:rPr lang="ru-RU" sz="4000" b="1" smtClean="0"/>
            </a:br>
            <a:r>
              <a:rPr lang="ru-RU" sz="4000" b="1" smtClean="0"/>
              <a:t>                            обеспечивает: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000" dirty="0" smtClean="0"/>
              <a:t>диагностику функционального состояния ребёнка при речевых нагрузках;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2000" b="1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 smtClean="0"/>
              <a:t>коррекцию: расстройств фонации; нарушения темпа речи; </a:t>
            </a:r>
            <a:r>
              <a:rPr lang="ru-RU" sz="2000" dirty="0" err="1" smtClean="0"/>
              <a:t>логоневрозов</a:t>
            </a:r>
            <a:r>
              <a:rPr lang="ru-RU" sz="2000" dirty="0" smtClean="0"/>
              <a:t>, алалии; дизартрии и </a:t>
            </a:r>
            <a:r>
              <a:rPr lang="ru-RU" sz="2000" dirty="0" err="1" smtClean="0"/>
              <a:t>дислалии</a:t>
            </a:r>
            <a:r>
              <a:rPr lang="ru-RU" sz="2000" dirty="0" smtClean="0"/>
              <a:t>; </a:t>
            </a:r>
            <a:r>
              <a:rPr lang="ru-RU" sz="2000" dirty="0" err="1" smtClean="0"/>
              <a:t>ринолалии</a:t>
            </a:r>
            <a:r>
              <a:rPr lang="ru-RU" sz="2000" dirty="0" smtClean="0"/>
              <a:t> и </a:t>
            </a:r>
            <a:r>
              <a:rPr lang="ru-RU" sz="2000" dirty="0" err="1" smtClean="0"/>
              <a:t>ринофонии</a:t>
            </a:r>
            <a:r>
              <a:rPr lang="ru-RU" sz="2000" dirty="0" smtClean="0"/>
              <a:t>; заикания;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20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 smtClean="0"/>
              <a:t>развития высших психических функций и волевых качеств;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20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 smtClean="0"/>
              <a:t>преодоление коммуникативных барьеров, улучшение социализации;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20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 smtClean="0"/>
              <a:t>профилактику заболеваний </a:t>
            </a:r>
            <a:r>
              <a:rPr lang="ru-RU" sz="2000" dirty="0" err="1" smtClean="0"/>
              <a:t>речеголосового</a:t>
            </a:r>
            <a:r>
              <a:rPr lang="ru-RU" sz="2000" dirty="0" smtClean="0"/>
              <a:t> и дыхательного аппарата и совершенствование </a:t>
            </a:r>
            <a:r>
              <a:rPr lang="ru-RU" sz="2000" smtClean="0"/>
              <a:t>навыков речи.</a:t>
            </a:r>
            <a:endParaRPr 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  <a:defRPr/>
            </a:pPr>
            <a:endParaRPr lang="ru-RU" smtClean="0"/>
          </a:p>
          <a:p>
            <a:pPr eaLnBrk="1" hangingPunct="1">
              <a:buFontTx/>
              <a:buNone/>
              <a:defRPr/>
            </a:pPr>
            <a:endParaRPr lang="ru-RU" smtClean="0"/>
          </a:p>
          <a:p>
            <a:pPr algn="ctr" eaLnBrk="1" hangingPunct="1">
              <a:buFontTx/>
              <a:buNone/>
              <a:defRPr/>
            </a:pPr>
            <a:r>
              <a:rPr lang="ru-RU" sz="4000" smtClean="0"/>
              <a:t>Спасибо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mtClean="0"/>
              <a:t>Заикание 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00200"/>
            <a:ext cx="8229600" cy="17526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sz="2800" smtClean="0"/>
              <a:t>-  это нарушение темпо-ритмической организации речи, обусловленное судорожным состоянием мышц речевого аппарата.</a:t>
            </a:r>
            <a:r>
              <a:rPr lang="ru-RU" smtClean="0"/>
              <a:t> </a:t>
            </a:r>
          </a:p>
        </p:txBody>
      </p:sp>
      <p:pic>
        <p:nvPicPr>
          <p:cNvPr id="4100" name="Picture 4" descr="DSC_0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3429000"/>
            <a:ext cx="4813300" cy="320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00200"/>
            <a:ext cx="8229600" cy="2819400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/>
              <a:t> </a:t>
            </a:r>
            <a:r>
              <a:rPr lang="ru-RU" dirty="0" err="1" smtClean="0"/>
              <a:t>Биоуправление</a:t>
            </a:r>
            <a:r>
              <a:rPr lang="ru-RU" dirty="0" smtClean="0"/>
              <a:t> – направленное изменение физиологических функций организма в нужном для оздоровительных и тренировочных целей.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838200"/>
            <a:ext cx="7391400" cy="540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mtClean="0"/>
              <a:t>Физиологические параметры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частотой сердечных сокращений</a:t>
            </a:r>
          </a:p>
          <a:p>
            <a:pPr eaLnBrk="1" hangingPunct="1">
              <a:buFontTx/>
              <a:buNone/>
              <a:defRPr/>
            </a:pPr>
            <a:endParaRPr lang="ru-RU" smtClean="0"/>
          </a:p>
          <a:p>
            <a:pPr eaLnBrk="1" hangingPunct="1">
              <a:defRPr/>
            </a:pPr>
            <a:r>
              <a:rPr lang="ru-RU" smtClean="0"/>
              <a:t> периферической температурой</a:t>
            </a:r>
          </a:p>
          <a:p>
            <a:pPr eaLnBrk="1" hangingPunct="1">
              <a:defRPr/>
            </a:pPr>
            <a:endParaRPr lang="ru-RU" smtClean="0"/>
          </a:p>
          <a:p>
            <a:pPr eaLnBrk="1" hangingPunct="1">
              <a:defRPr/>
            </a:pPr>
            <a:r>
              <a:rPr lang="ru-RU" smtClean="0"/>
              <a:t>степенью напряжения мышц</a:t>
            </a:r>
          </a:p>
          <a:p>
            <a:pPr eaLnBrk="1" hangingPunct="1">
              <a:buFontTx/>
              <a:buNone/>
              <a:defRPr/>
            </a:pPr>
            <a:endParaRPr lang="ru-RU" smtClean="0"/>
          </a:p>
          <a:p>
            <a:pPr eaLnBrk="1" hangingPunct="1">
              <a:defRPr/>
            </a:pPr>
            <a:r>
              <a:rPr lang="ru-RU" smtClean="0"/>
              <a:t>показателями дыхания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838200"/>
            <a:ext cx="7924800" cy="5257800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/>
              <a:t>Программа позволяет обучить детей, правильному «речевому» дыханию. </a:t>
            </a:r>
          </a:p>
          <a:p>
            <a:pPr eaLnBrk="1" hangingPunct="1">
              <a:defRPr/>
            </a:pPr>
            <a:r>
              <a:rPr lang="ru-RU" smtClean="0"/>
              <a:t>Происходит снижение психоэмоционального и мышечного напряжения. </a:t>
            </a:r>
          </a:p>
          <a:p>
            <a:pPr eaLnBrk="1" hangingPunct="1">
              <a:defRPr/>
            </a:pPr>
            <a:r>
              <a:rPr lang="ru-RU" smtClean="0"/>
              <a:t>Улучшается общее состояние организма. </a:t>
            </a:r>
          </a:p>
          <a:p>
            <a:pPr eaLnBrk="1" hangingPunct="1">
              <a:defRPr/>
            </a:pPr>
            <a:r>
              <a:rPr lang="ru-RU" smtClean="0"/>
              <a:t>Формируется правильное речевое поведение.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4724400" cy="314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914400"/>
            <a:ext cx="3749675" cy="250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733800"/>
            <a:ext cx="4387850" cy="292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4000" smtClean="0"/>
              <a:t>Что даёт диафрагмальное дыхание?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Уравновешиваются процессы торможения и возбуждения в центральной нервной системе.</a:t>
            </a:r>
          </a:p>
          <a:p>
            <a:pPr eaLnBrk="1" hangingPunct="1">
              <a:defRPr/>
            </a:pPr>
            <a:r>
              <a:rPr lang="ru-RU" smtClean="0"/>
              <a:t>Снижается избыточная нагрузка на организм.</a:t>
            </a:r>
          </a:p>
          <a:p>
            <a:pPr eaLnBrk="1" hangingPunct="1">
              <a:defRPr/>
            </a:pPr>
            <a:r>
              <a:rPr lang="ru-RU" smtClean="0"/>
              <a:t>Активизируется обмен веществ.</a:t>
            </a:r>
          </a:p>
          <a:p>
            <a:pPr eaLnBrk="1" hangingPunct="1">
              <a:defRPr/>
            </a:pPr>
            <a:r>
              <a:rPr lang="ru-RU" smtClean="0"/>
              <a:t>Улучшается кровоснабжение головного мозга.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005513" cy="400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895600"/>
            <a:ext cx="5416550" cy="360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кеан">
  <a:themeElements>
    <a:clrScheme name="Океан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Океан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кеан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397</TotalTime>
  <Words>219</Words>
  <Application>Microsoft Office PowerPoint</Application>
  <PresentationFormat>Экран (4:3)</PresentationFormat>
  <Paragraphs>45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Tahoma</vt:lpstr>
      <vt:lpstr>Arial</vt:lpstr>
      <vt:lpstr>Wingdings</vt:lpstr>
      <vt:lpstr>Calibri</vt:lpstr>
      <vt:lpstr>Океан</vt:lpstr>
      <vt:lpstr> ГБОУ СО ЦПМСС «Речевой центр» Использование принципа  Биологической Обратной Связи для формирования   связного речевого высказывания  у детей с заиканием</vt:lpstr>
      <vt:lpstr>Заикание </vt:lpstr>
      <vt:lpstr>Презентация PowerPoint</vt:lpstr>
      <vt:lpstr>Презентация PowerPoint</vt:lpstr>
      <vt:lpstr>Физиологические параметры</vt:lpstr>
      <vt:lpstr>Презентация PowerPoint</vt:lpstr>
      <vt:lpstr>Презентация PowerPoint</vt:lpstr>
      <vt:lpstr>Что даёт диафрагмальное дыхание?</vt:lpstr>
      <vt:lpstr>Презентация PowerPoint</vt:lpstr>
      <vt:lpstr>Речевой тренинг обеспечивает:</vt:lpstr>
      <vt:lpstr>Программа «Комфорт ЛОГО»                                    обеспечивает: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реч центр</cp:lastModifiedBy>
  <cp:revision>25</cp:revision>
  <cp:lastPrinted>1601-01-01T00:00:00Z</cp:lastPrinted>
  <dcterms:created xsi:type="dcterms:W3CDTF">1601-01-01T00:00:00Z</dcterms:created>
  <dcterms:modified xsi:type="dcterms:W3CDTF">2015-09-01T06:18:23Z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