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Override4.xml" ContentType="application/vnd.openxmlformats-officedocument.themeOverrid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Override5.xml" ContentType="application/vnd.openxmlformats-officedocument.themeOverrid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Override6.xml" ContentType="application/vnd.openxmlformats-officedocument.themeOverrid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theme/themeOverride7.xml" ContentType="application/vnd.openxmlformats-officedocument.themeOverrid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theme/themeOverride8.xml" ContentType="application/vnd.openxmlformats-officedocument.themeOverrid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theme/themeOverride9.xml" ContentType="application/vnd.openxmlformats-officedocument.themeOverrid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theme/themeOverride10.xml" ContentType="application/vnd.openxmlformats-officedocument.themeOverrid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theme/themeOverride11.xml" ContentType="application/vnd.openxmlformats-officedocument.themeOverrid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theme/themeOverride12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theme/themeOverride13.xml" ContentType="application/vnd.openxmlformats-officedocument.themeOverrid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theme/themeOverride14.xml" ContentType="application/vnd.openxmlformats-officedocument.themeOverrid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theme/themeOverride15.xml" ContentType="application/vnd.openxmlformats-officedocument.themeOverrid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theme/themeOverride16.xml" ContentType="application/vnd.openxmlformats-officedocument.themeOverrid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theme/themeOverride17.xml" ContentType="application/vnd.openxmlformats-officedocument.themeOverrid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theme/themeOverride18.xml" ContentType="application/vnd.openxmlformats-officedocument.themeOverrid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4.xml" ContentType="application/vnd.openxmlformats-officedocument.theme+xml"/>
  <Override PartName="/ppt/theme/themeOverride19.xml" ContentType="application/vnd.openxmlformats-officedocument.themeOverrid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5.xml" ContentType="application/vnd.openxmlformats-officedocument.theme+xml"/>
  <Override PartName="/ppt/theme/themeOverride20.xml" ContentType="application/vnd.openxmlformats-officedocument.themeOverrid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6.xml" ContentType="application/vnd.openxmlformats-officedocument.theme+xml"/>
  <Override PartName="/ppt/theme/themeOverride21.xml" ContentType="application/vnd.openxmlformats-officedocument.themeOverrid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theme/themeOverride22.xml" ContentType="application/vnd.openxmlformats-officedocument.themeOverrid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59" r:id="rId2"/>
    <p:sldMasterId id="2147483771" r:id="rId3"/>
    <p:sldMasterId id="2147483783" r:id="rId4"/>
    <p:sldMasterId id="2147483800" r:id="rId5"/>
    <p:sldMasterId id="2147483812" r:id="rId6"/>
    <p:sldMasterId id="2147483829" r:id="rId7"/>
    <p:sldMasterId id="2147483841" r:id="rId8"/>
    <p:sldMasterId id="2147483853" r:id="rId9"/>
    <p:sldMasterId id="2147483865" r:id="rId10"/>
    <p:sldMasterId id="2147483877" r:id="rId11"/>
    <p:sldMasterId id="2147483889" r:id="rId12"/>
    <p:sldMasterId id="2147483901" r:id="rId13"/>
    <p:sldMasterId id="2147483913" r:id="rId14"/>
    <p:sldMasterId id="2147483925" r:id="rId15"/>
    <p:sldMasterId id="2147483937" r:id="rId16"/>
    <p:sldMasterId id="2147483949" r:id="rId17"/>
    <p:sldMasterId id="2147483961" r:id="rId18"/>
    <p:sldMasterId id="2147483973" r:id="rId19"/>
    <p:sldMasterId id="2147483985" r:id="rId20"/>
    <p:sldMasterId id="2147483997" r:id="rId21"/>
    <p:sldMasterId id="2147484009" r:id="rId22"/>
    <p:sldMasterId id="2147484021" r:id="rId23"/>
    <p:sldMasterId id="2147484033" r:id="rId24"/>
    <p:sldMasterId id="2147484045" r:id="rId25"/>
    <p:sldMasterId id="2147484057" r:id="rId26"/>
    <p:sldMasterId id="2147484069" r:id="rId27"/>
  </p:sldMasterIdLst>
  <p:notesMasterIdLst>
    <p:notesMasterId r:id="rId68"/>
  </p:notesMasterIdLst>
  <p:sldIdLst>
    <p:sldId id="312" r:id="rId28"/>
    <p:sldId id="331" r:id="rId29"/>
    <p:sldId id="286" r:id="rId30"/>
    <p:sldId id="305" r:id="rId31"/>
    <p:sldId id="306" r:id="rId32"/>
    <p:sldId id="307" r:id="rId33"/>
    <p:sldId id="288" r:id="rId34"/>
    <p:sldId id="290" r:id="rId35"/>
    <p:sldId id="289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303" r:id="rId44"/>
    <p:sldId id="308" r:id="rId45"/>
    <p:sldId id="309" r:id="rId46"/>
    <p:sldId id="310" r:id="rId47"/>
    <p:sldId id="311" r:id="rId48"/>
    <p:sldId id="304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61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МОУ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МОУ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85100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Норма</c:v>
                </c:pt>
                <c:pt idx="1">
                  <c:v>РАС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851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МДОУ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МДОУ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Норма</c:v>
                </c:pt>
                <c:pt idx="1">
                  <c:v>РАС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3409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ГОУ</a:t>
            </a:r>
          </a:p>
        </c:rich>
      </c:tx>
      <c:layout>
        <c:manualLayout>
          <c:xMode val="edge"/>
          <c:yMode val="edge"/>
          <c:x val="0.38705421619820013"/>
          <c:y val="2.426003703316939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ГОУ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Норма</c:v>
                </c:pt>
                <c:pt idx="1">
                  <c:v>РАС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C41E0-33AB-4A86-8E2C-320083383C82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3EF4-3039-4B43-BA77-9389235A2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7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01AD402-CB18-40AC-A771-8AA731206EC6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40661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6863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176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152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45894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54847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25145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74212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8180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676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34054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7068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228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1973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62875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76645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13316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01817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26964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512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33600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49987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8390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22942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9207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2163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82790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18860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79970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01147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865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48168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12208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85577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61919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46576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054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52382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16096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6061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19132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740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3907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09382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64344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8971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45646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5665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5559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31722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22804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81938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91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65685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51157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38718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75632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37451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5455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48968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887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51193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31596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537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49029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97741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43949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29268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12537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80936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48281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82413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557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74206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3184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38412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17875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66149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28022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24174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614909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4453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96157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71058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387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614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37860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95473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78335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81165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02247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8531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06048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86505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5053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8353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5986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53848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69234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98811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12917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3872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34544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30820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3177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87277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19863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15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65696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067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52027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10314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11698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26660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174327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5818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578416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4515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767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826700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24083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3507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54974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61431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566805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91568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20253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194856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65552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708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86485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33510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294893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744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210329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81839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24971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8825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417220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21431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940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31507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85285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838692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484658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694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5308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3653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429279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71165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39749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1467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65607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026797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485731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908715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02230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635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28226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374096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229085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35506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928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958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20637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988243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304635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32499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482725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865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17079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92461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90626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14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389947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94579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741300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31582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246768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06859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691882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745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017287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453034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6334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445034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320955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398703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251130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728414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224788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41591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822540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8954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834202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2500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978781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80195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670388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28403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63037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781892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858643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99736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204353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4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1560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832380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407697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4120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740273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27488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818494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059480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199938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B443-67EE-4E22-A7E5-56DCB12201C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0744F-D824-457C-8A68-2D04D34384D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5811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C933-B5F9-4C2E-84BC-31D6A64FB0D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F764-6797-44DF-B478-89AFF9F4665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133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7240-CE31-4A5E-8904-B1E964AE5F6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7E48-FC35-4819-BFDC-B9F454D0C7A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520416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E63F-7B55-4EF9-81F2-DABD058BA52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C7A-A39E-4ED9-8773-ED4D6795F0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9296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040B-A1DD-40BC-814F-466778C0DA9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54403-A532-484B-8C69-C649BAB4E6F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41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0193-F586-41DD-9268-B28362F1E6D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1EE2-40AA-441B-ABC4-B514E38B812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9516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29C6-5920-4386-AD48-690EAD2E4BB7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4054E-062F-41A0-9A9D-8FB709BA6796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537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DBF8-ACB4-4A9C-93FA-2BC9041AA60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A012-1DD1-4C22-AFAF-7F70B6D0BB9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690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0892-38DE-45A3-AAA5-CD87481B683F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0D15-431B-418C-B215-6EC1B2F08A32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953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7267-00A4-434B-B49E-0F534351F67D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528F-7095-419C-A7C1-B6B1DDC11A6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5362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3162-5E1D-49FE-B38B-6A728EED099F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F9F7-9B51-4A0E-BC52-3669CC14AB69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3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3186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5306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210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prstClr val="black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55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8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34 h 720"/>
                <a:gd name="T8" fmla="*/ 0 w 672"/>
                <a:gd name="T9" fmla="*/ 38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56 w 212"/>
                <a:gd name="T1" fmla="*/ 0 h 824"/>
                <a:gd name="T2" fmla="*/ 0 w 212"/>
                <a:gd name="T3" fmla="*/ 82 h 824"/>
                <a:gd name="T4" fmla="*/ 46 w 212"/>
                <a:gd name="T5" fmla="*/ 824 h 824"/>
                <a:gd name="T6" fmla="*/ 59 w 212"/>
                <a:gd name="T7" fmla="*/ 822 h 824"/>
                <a:gd name="T8" fmla="*/ 56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57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0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89B9-836F-42AD-B54B-F2D5323276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480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C94A-E29C-4874-AF69-AF8BFE50866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0920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C0B2-8E42-4631-AB17-24522CD8BF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85459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CDE1-A59E-46DB-93C4-21868EA937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53860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E918F-C893-40BD-9F91-1723CAF27C0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45872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F40F-9100-423B-AF8A-C61A3840E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0550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8A6E8-AAE1-4B27-ABE3-A1680C93C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4727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0503-74C0-4B2F-9A8F-0BE63F5016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98626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BA90-FFB0-4F81-9653-4D79DC09A57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64872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FDCA-B55F-471B-BBD8-434526B271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59643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E5CB-0C37-4D5F-BF3D-BD7CACE2E6E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53085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42DB-ABC1-4F2A-9F03-332E30474C7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83776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80BB-828E-40EE-B4A6-13F208EE77A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89978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A534-9ECF-4B28-B547-BF0D2CF7675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40469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6B71-24DA-4CD9-8258-1F9EDD004A7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5783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4DF2-69A6-456C-8A60-8DDD423D87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9297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8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6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EECE1"/>
                </a:solidFill>
              </a:rPr>
              <a:pPr/>
              <a:t>08.10.2018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50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0718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3482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82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47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8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6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5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37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prstClr val="black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55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8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34 h 720"/>
                <a:gd name="T8" fmla="*/ 0 w 672"/>
                <a:gd name="T9" fmla="*/ 38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56 w 212"/>
                <a:gd name="T1" fmla="*/ 0 h 824"/>
                <a:gd name="T2" fmla="*/ 0 w 212"/>
                <a:gd name="T3" fmla="*/ 82 h 824"/>
                <a:gd name="T4" fmla="*/ 46 w 212"/>
                <a:gd name="T5" fmla="*/ 824 h 824"/>
                <a:gd name="T6" fmla="*/ 59 w 212"/>
                <a:gd name="T7" fmla="*/ 822 h 824"/>
                <a:gd name="T8" fmla="*/ 56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57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0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7BE7-DFD9-41D6-8DE9-76E1E61DCE0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241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C7F2-B3E9-42BD-B357-9FB688D9BC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12242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1D8F-164E-4251-9B12-F860F03F64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85414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14989-6722-4893-AD4D-7AF7D13CA1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481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8278-4FD0-4A22-939F-F2257BA97E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16048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8F986-5919-41EE-AA61-822E83C28E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17771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74C5-DBBB-441E-81C9-72AD695100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42184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318A-279D-4F70-A565-6EA4C1506B0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79794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A35-7090-40C1-BA29-64DE30D6F35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1620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BF25-AA87-4D9F-873E-CBAC34CB52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99638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6B7A-BCBF-40DA-B31D-625BFF67821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52040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B08F-6221-410E-98E6-472D0E2357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92965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DB15-0FB2-4FAF-BE4E-0A6E7FD3BB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6319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7B7A-D44D-4B57-BD98-3101569B7F1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64115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CFBC-40BE-4D84-BE9F-E471CF3DF9E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6700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01C5-8511-4C7A-B08E-FC66C93879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7182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1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73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EECE1"/>
                </a:solidFill>
              </a:rPr>
              <a:pPr/>
              <a:t>08.10.2018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3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4108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27288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46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64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6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86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485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912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1647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05C-7910-47FC-B745-903A518E70DA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5E854-BEE5-412F-B46D-EADDC16D43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87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34C6-7D13-4E96-B854-5637DB4F153B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4A83F-35D2-451F-9A0A-65B74174E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0171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12F-0EC5-4457-8C96-7BA7E28E013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9F47-4E26-47A9-BC49-2063578B78A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87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AA3-00DB-43DA-8337-B78BD3350A55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3C4247-034E-42FD-9475-CB0FB4CD37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2420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B48-CAC0-466F-9F38-CF5B82163082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322-5E26-448E-820E-39FB5E385D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05531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68-14CA-4767-84F8-4CCB9523FB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D5288-ED85-4156-8E1D-DF6D310293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05325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D05F-9F27-4D87-A2D2-9F29AAC5A35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4148AD-33BF-4E84-8C75-BCC9D629C4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0726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B5B-6233-43D0-A149-4BC05F001AF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B221F-D204-4A80-8B9D-C2B1FEEF6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6504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39A-5932-42BE-A70E-FD37CAE14013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E507-C6C5-4721-96D3-F52A2FF192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61803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97C-1BE7-4B34-8E95-FF7F9F279858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EFF4-57DA-46DF-A786-B1EDBB778E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59955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737-0D5B-4645-85B5-3EBCC61A144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7557-19FE-4206-8FED-CC6DD4A26E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23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6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2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5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5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8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8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FF61D-C390-47E3-AB51-5C57BC719CC1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587C8-4AFA-4EAB-B543-536AB16C4B56}" type="slidenum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0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4BB64-FED8-4313-AA40-F2719AE5FC2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55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72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FD4B7-D5DA-4748-BB98-E2392E6FB45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55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20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1F497D"/>
                </a:solidFill>
              </a:rPr>
              <a:pPr/>
              <a:t>08.10.2018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8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0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C29B2-F449-436E-B872-3B8BE497C1C9}" type="datetimeFigureOut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D6B3E-A6AE-42DB-9478-3F0FE772DECC}" type="slidenum">
              <a:rPr lang="en-US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0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.mail.ru/n13622474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688"/>
            </a:gs>
            <a:gs pos="50000">
              <a:srgbClr val="FFDAB7"/>
            </a:gs>
            <a:gs pos="100000">
              <a:srgbClr val="FFE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32775" cy="33940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b="1" i="1" smtClean="0">
                <a:solidFill>
                  <a:srgbClr val="C00000"/>
                </a:solidFill>
                <a:latin typeface="Georgia" pitchFamily="18" charset="0"/>
              </a:rPr>
              <a:t>Создание специальных образовательных условий для детей с РАС в  образовательной организации</a:t>
            </a:r>
          </a:p>
          <a:p>
            <a:pPr algn="ctr">
              <a:buFont typeface="Wingdings 2" pitchFamily="18" charset="2"/>
              <a:buNone/>
            </a:pPr>
            <a:endParaRPr lang="ru-RU" altLang="ru-RU" b="1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altLang="ru-RU" b="1" smtClean="0">
              <a:solidFill>
                <a:srgbClr val="002060"/>
              </a:solidFill>
              <a:latin typeface="Georgia" pitchFamily="18" charset="0"/>
            </a:endParaRPr>
          </a:p>
          <a:p>
            <a:pPr algn="r"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310E70"/>
                </a:solidFill>
                <a:latin typeface="Georgia" pitchFamily="18" charset="0"/>
              </a:rPr>
              <a:t>Линькова И.С.</a:t>
            </a:r>
          </a:p>
        </p:txBody>
      </p:sp>
      <p:sp>
        <p:nvSpPr>
          <p:cNvPr id="4" name="Овал 3"/>
          <p:cNvSpPr/>
          <p:nvPr/>
        </p:nvSpPr>
        <p:spPr>
          <a:xfrm>
            <a:off x="533400" y="228600"/>
            <a:ext cx="8383588" cy="2124075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310E70"/>
                </a:solidFill>
                <a:latin typeface="Georgia" pitchFamily="18" charset="0"/>
                <a:cs typeface="Times New Roman" pitchFamily="18" charset="0"/>
              </a:rPr>
              <a:t>Региональный ресурсный центр</a:t>
            </a:r>
            <a:r>
              <a:rPr lang="ru-RU" sz="2000" dirty="0">
                <a:solidFill>
                  <a:srgbClr val="310E7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310E70"/>
                </a:solidFill>
                <a:latin typeface="Georgia" pitchFamily="18" charset="0"/>
              </a:rPr>
              <a:t>по развитию </a:t>
            </a:r>
            <a:r>
              <a:rPr lang="ru-RU" sz="2000" b="1">
                <a:solidFill>
                  <a:srgbClr val="310E70"/>
                </a:solidFill>
                <a:latin typeface="Georgia" pitchFamily="18" charset="0"/>
              </a:rPr>
              <a:t>комплексного сопровождения детей </a:t>
            </a:r>
            <a:r>
              <a:rPr lang="ru-RU" sz="2000" b="1" dirty="0">
                <a:solidFill>
                  <a:srgbClr val="310E70"/>
                </a:solidFill>
                <a:latin typeface="Georgia" pitchFamily="18" charset="0"/>
              </a:rPr>
              <a:t>с расстройствами аутистического спектра на территории Свердловской области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573588" y="1928813"/>
            <a:ext cx="0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Картинка 128 из 152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5056"/>
            <a:ext cx="2438400" cy="289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0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20882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4. У детей с аутизмом, которым сложно разговаривать, могут быть свои способы общения.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Arial"/>
              </a:rPr>
              <a:t>5.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 Дети с аутизмом могут делать странные движения или издавать необычные звуки.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Arial"/>
              </a:rPr>
              <a:t>6.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 Если некоторые дети с аутизмом почти не говорят, то другие могут рассказывать без умолку про то, что им интересно</a:t>
            </a:r>
            <a:r>
              <a:rPr lang="ru-RU" sz="3200" dirty="0">
                <a:solidFill>
                  <a:srgbClr val="C00000"/>
                </a:solidFill>
                <a:latin typeface="Arial"/>
                <a:ea typeface="Times New Roman"/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7. Не смотрят в глаза во время разговора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383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8. Людям 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с аутизмом бывает очень трудно понять ваши чувства по выражению лица и другим привычным нам признакам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9. При 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аутизме эмоции совсем иначе выражаются в голосе или на лице.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10. Иногда 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может показаться, что аутичный человек совсем не интересуется другими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Особые образовательные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потребностиОсо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" y="228600"/>
            <a:ext cx="8382000" cy="1524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Расстройства  </a:t>
            </a: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</a:rPr>
              <a:t>аутистического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 спектра</a:t>
            </a:r>
          </a:p>
        </p:txBody>
      </p:sp>
      <p:pic>
        <p:nvPicPr>
          <p:cNvPr id="11268" name="Picture 11" descr="C:\Users\реч\Desktop\Речевой центр\выступления\Е.В. ПЕРЕД МУНИЦИПАЛАМИ\особенности аутистов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4038600" cy="4648200"/>
          </a:xfrm>
          <a:solidFill>
            <a:srgbClr val="FFFF00"/>
          </a:solidFill>
        </p:spPr>
      </p:pic>
      <p:sp>
        <p:nvSpPr>
          <p:cNvPr id="13" name="Овал 12"/>
          <p:cNvSpPr/>
          <p:nvPr/>
        </p:nvSpPr>
        <p:spPr>
          <a:xfrm>
            <a:off x="304800" y="1524000"/>
            <a:ext cx="3886200" cy="1981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Социальное взаимодействие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>
                <a:solidFill>
                  <a:srgbClr val="002060"/>
                </a:solidFill>
                <a:latin typeface="Georgia" pitchFamily="18" charset="0"/>
              </a:rPr>
              <a:t>(гиперчувствительность, избирательность, негатив к изменениям, нарушение невербального поведения для социального взаимодействия)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4953000"/>
            <a:ext cx="3810000" cy="1905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Коммуникация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(отсутствие коммуникационных  предпосылок,  средств и мотивов)</a:t>
            </a:r>
          </a:p>
        </p:txBody>
      </p:sp>
      <p:sp>
        <p:nvSpPr>
          <p:cNvPr id="8" name="Овал 7"/>
          <p:cNvSpPr/>
          <p:nvPr/>
        </p:nvSpPr>
        <p:spPr>
          <a:xfrm>
            <a:off x="990600" y="3352800"/>
            <a:ext cx="3962400" cy="1905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Поведение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>
                <a:solidFill>
                  <a:srgbClr val="002060"/>
                </a:solidFill>
                <a:latin typeface="Georgia" pitchFamily="18" charset="0"/>
              </a:rPr>
              <a:t>(повторяющееся, ограниченное, стереотипное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36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1847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Georgia" pitchFamily="18" charset="0"/>
              </a:rPr>
              <a:t>доступное качественное  образование, 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коррекцию нарушений развития,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 социальную адаптацию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850" y="549275"/>
            <a:ext cx="8496300" cy="540067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Федеральный закон «Об образовании в Российской Федерации» </a:t>
            </a:r>
          </a:p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№ 273-ФЗ от 29 декабря 2012 года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054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310E70"/>
                </a:solidFill>
                <a:latin typeface="Georgia" pitchFamily="18" charset="0"/>
              </a:rPr>
              <a:t>Приказ МИНИСТЕРСТВА ОБЩЕГО И ПРОФЕССИОНАЛЬНОГО ОБРАЗОВАНИЯ Свердловской области № 219-о от 20.07.2014 об организации </a:t>
            </a:r>
            <a:r>
              <a:rPr lang="ru-RU" sz="2000" dirty="0" err="1" smtClean="0">
                <a:solidFill>
                  <a:srgbClr val="310E70"/>
                </a:solidFill>
                <a:latin typeface="Georgia" pitchFamily="18" charset="0"/>
              </a:rPr>
              <a:t>стажировочной</a:t>
            </a:r>
            <a:r>
              <a:rPr lang="ru-RU" sz="2000" dirty="0" smtClean="0">
                <a:solidFill>
                  <a:srgbClr val="310E70"/>
                </a:solidFill>
                <a:latin typeface="Georgia" pitchFamily="18" charset="0"/>
              </a:rPr>
              <a:t> площадки</a:t>
            </a:r>
            <a:endParaRPr lang="ru-RU" sz="2000" dirty="0">
              <a:solidFill>
                <a:srgbClr val="310E70"/>
              </a:solidFill>
              <a:latin typeface="Georgia" pitchFamily="18" charset="0"/>
            </a:endParaRPr>
          </a:p>
        </p:txBody>
      </p:sp>
      <p:pic>
        <p:nvPicPr>
          <p:cNvPr id="12291" name="Содержимое 3" descr="https://ds04.infourok.ru/uploads/ex/05b7/000c61c6-c3968bf3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554163"/>
            <a:ext cx="8045450" cy="4525962"/>
          </a:xfrm>
        </p:spPr>
      </p:pic>
    </p:spTree>
    <p:extLst>
      <p:ext uri="{BB962C8B-B14F-4D97-AF65-F5344CB8AC3E}">
        <p14:creationId xmlns:p14="http://schemas.microsoft.com/office/powerpoint/2010/main" val="38865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err="1" smtClean="0">
                <a:latin typeface="Georgia" pitchFamily="18" charset="0"/>
              </a:rPr>
              <a:t>шеринг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Представьтесь (ФИО</a:t>
            </a:r>
            <a:r>
              <a:rPr lang="ru-RU" dirty="0" smtClean="0">
                <a:latin typeface="Georgia" pitchFamily="18" charset="0"/>
              </a:rPr>
              <a:t>, образовательная организация, профессия)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Какой опыт работы с обучающимися с </a:t>
            </a:r>
            <a:r>
              <a:rPr lang="ru-RU" smtClean="0">
                <a:latin typeface="Georgia" pitchFamily="18" charset="0"/>
              </a:rPr>
              <a:t>РАС </a:t>
            </a:r>
            <a:r>
              <a:rPr lang="ru-RU" smtClean="0">
                <a:latin typeface="Georgia" pitchFamily="18" charset="0"/>
              </a:rPr>
              <a:t>имеете?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Что ожидаете ? Что важно для вас в освещении этой темы?</a:t>
            </a:r>
          </a:p>
        </p:txBody>
      </p:sp>
    </p:spTree>
    <p:extLst>
      <p:ext uri="{BB962C8B-B14F-4D97-AF65-F5344CB8AC3E}">
        <p14:creationId xmlns:p14="http://schemas.microsoft.com/office/powerpoint/2010/main" val="38895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95288" y="404813"/>
            <a:ext cx="8137525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ХАРАКТЕРИСТИКА ТРЕБОВАНИЙ </a:t>
            </a:r>
            <a:endParaRPr lang="ru-RU" altLang="ru-RU" sz="2000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ФГОС НОО ОВЗ</a:t>
            </a:r>
            <a:endParaRPr lang="ru-RU" altLang="ru-RU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557338"/>
            <a:ext cx="8137525" cy="48958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6666"/>
              </a:solidFill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8313" y="1628775"/>
          <a:ext cx="7993062" cy="4818063"/>
        </p:xfrm>
        <a:graphic>
          <a:graphicData uri="http://schemas.openxmlformats.org/drawingml/2006/table">
            <a:tbl>
              <a:tblPr/>
              <a:tblGrid>
                <a:gridCol w="3995737"/>
                <a:gridCol w="39973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Категория детей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Вариант программы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Глухие 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IV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Слабослышащие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Слепые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IV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Слабовидящие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Обучающиеся с нарушениями речи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Обучающиеся с НОДА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IV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Обучающиеся с ЗПР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Обучающиеся с РАС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IV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142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9857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Georgia" pitchFamily="18" charset="0"/>
                <a:ea typeface="Calibri"/>
              </a:rPr>
              <a:t>В Федеральном государственном образовательном стандарте начального общего образования обучающихся с ограниченными возможностями здоровья (ФГОС НОО ОВЗ) отмечается, что для организации образовательного процесса обучающихся с РАС предусмотрено четыре варианта адаптированной основной общеобразовательной программы начального общего образования 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Особые образовательные потребности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86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психолого-педагогической поддержке ребенка с РАС в школе;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разработке адаптированной образовательной программы;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реализации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практикоориентированной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и социальной направленности в обучении и воспитании школьников с РАС;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организации и реализации занятий коррекционно-развивающей направленности (с дефектологом, логопедом, психологом, социальным педагогом и др.);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использовании дополнительных средств, повышающих эффективность обучения детей с РАС;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определении наиболее эффективной модели реализации образовательной практики;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определении форм и содержания психолого-педагогической поддержки семьи;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дозировании учебной нагрузки с учетом темпа и работоспособности;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особенно четкой и упорядоченной временно-пространственной структуре образовательной среды, поддерживающей учебную деятельность ребенка;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 специальной отработке форм адекватного учебного поведения ребенка, навыков коммуникации и взаимодействия с учителем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Специальные условия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95400" y="990600"/>
            <a:ext cx="2286000" cy="1981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Кадровые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91200" y="838200"/>
            <a:ext cx="22860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latin typeface="Georgia" pitchFamily="18" charset="0"/>
              </a:rPr>
              <a:t>Организа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latin typeface="Georgia" pitchFamily="18" charset="0"/>
              </a:rPr>
              <a:t>ционные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53200" y="2743200"/>
            <a:ext cx="22098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Информационные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5800" y="3124200"/>
            <a:ext cx="23622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Психолого-педагогические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43200" y="4648200"/>
            <a:ext cx="2286000" cy="1981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Учебно-дидактические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81600" y="4343400"/>
            <a:ext cx="21336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Программно-методические</a:t>
            </a:r>
          </a:p>
        </p:txBody>
      </p:sp>
      <p:pic>
        <p:nvPicPr>
          <p:cNvPr id="14" name="Picture 4" descr="D:\картинки школа\изуча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066800"/>
            <a:ext cx="1990725" cy="2964566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29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2. Особенности организации образования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altLang="ru-RU" sz="2400" b="1" i="1" u="sng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altLang="ru-RU" sz="2400" smtClean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4800" y="1508125"/>
          <a:ext cx="8458200" cy="410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5334000"/>
              </a:tblGrid>
              <a:tr h="41036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2000" b="1" i="1" u="sng" dirty="0" smtClean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  <a:p>
                      <a:pPr algn="just" eaLnBrk="1" hangingPunct="1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2.1. Специальная организация работы в классе</a:t>
                      </a:r>
                    </a:p>
                    <a:p>
                      <a:pPr algn="just" eaLnBrk="1" hangingPunct="1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  <a:p>
                      <a:pPr algn="just" eaLnBrk="1" hangingPunct="1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2.4. Учёт работоспособности и особенностей психофизического развития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обучающихся</a:t>
                      </a:r>
                    </a:p>
                    <a:p>
                      <a:pPr algn="just" eaLnBrk="1" hangingPunct="1">
                        <a:buFont typeface="Arial" pitchFamily="34" charset="0"/>
                        <a:buNone/>
                      </a:pPr>
                      <a:endParaRPr lang="ru-RU" sz="1800" b="1" baseline="0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  <a:p>
                      <a:pPr algn="just" eaLnBrk="1" hangingPunct="1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2.5</a:t>
                      </a:r>
                      <a:r>
                        <a:rPr lang="ru-RU" sz="1800" b="1" baseline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. Использование дополнительных вспомогательных приемов и средств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  <a:p>
                      <a:pPr algn="just" eaLnBrk="1" hangingPunct="1">
                        <a:buFont typeface="Arial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2.6. Охранительный режим</a:t>
                      </a:r>
                    </a:p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  <a:p>
                      <a:pPr algn="just" eaLnBrk="1" hangingPunct="1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8" name="Picture 4" descr="D:\картинки школа\задумалас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2833688" cy="282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28600"/>
            <a:ext cx="86868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i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Охранительный режим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914400"/>
            <a:ext cx="8686800" cy="5715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1. Варианты адаптационного периода:</a:t>
            </a:r>
          </a:p>
          <a:p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Соответствие режиму класса,</a:t>
            </a:r>
          </a:p>
          <a:p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Адаптационный период – сентябрь. Постепенное увеличение времени в классе в течение адаптационного периода, начиная с 2-х уроков,</a:t>
            </a:r>
          </a:p>
          <a:p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Дополнительный выходной день в середине недели,</a:t>
            </a:r>
          </a:p>
          <a:p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Индивидуальный график, соответствующий графику обучения на дому (4 дня в неделю) с постепенным подключением к классу на структурированные уроки,</a:t>
            </a:r>
          </a:p>
          <a:p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Сокращенная учебная неделя – дополнительный выходной в конце недели.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2. Создание климата психологического комфорта,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3. Предупреждение психофизических перегрузок,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4.Динамические паузы, продолжительные перемены,</a:t>
            </a:r>
          </a:p>
          <a:p>
            <a:pPr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5. Оформление классных комнат с учетом специфик</a:t>
            </a:r>
            <a:r>
              <a:rPr lang="ru-RU" altLang="ru-RU" sz="2000" b="1" smtClean="0">
                <a:solidFill>
                  <a:srgbClr val="002060"/>
                </a:solidFill>
              </a:rPr>
              <a:t>и </a:t>
            </a: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восприятия и работоспособности детей с РА</a:t>
            </a:r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С</a:t>
            </a: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Выбор места в классе</a:t>
            </a:r>
          </a:p>
        </p:txBody>
      </p:sp>
      <p:sp>
        <p:nvSpPr>
          <p:cNvPr id="1638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1800" i="1" smtClean="0">
                <a:solidFill>
                  <a:srgbClr val="002060"/>
                </a:solidFill>
                <a:latin typeface="Georgia" pitchFamily="18" charset="0"/>
              </a:rPr>
              <a:t>Пример:</a:t>
            </a: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Парта расположена рядом с учителем,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Отдельно стоящая парта с утяжеленными ножками\прикрепленная к полу,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Отдельно стоящая парта с наклонной поверхностью,</a:t>
            </a:r>
          </a:p>
          <a:p>
            <a:pPr>
              <a:lnSpc>
                <a:spcPct val="9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Стул, прислоненный к стене,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Парта, стоящая на расстоянии от парт остальных детей,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Парта в первом ряду, центральное место,</a:t>
            </a:r>
          </a:p>
          <a:p>
            <a:pPr>
              <a:lnSpc>
                <a:spcPct val="9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Выделение индивидуального пространства для обучения (боковые ширмы, конторки)</a:t>
            </a:r>
          </a:p>
          <a:p>
            <a:pPr>
              <a:lnSpc>
                <a:spcPct val="9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Индивидуальная маркировка мебели и личных вещей</a:t>
            </a:r>
          </a:p>
        </p:txBody>
      </p:sp>
      <p:sp>
        <p:nvSpPr>
          <p:cNvPr id="1741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altLang="ru-RU" sz="1800" i="1" u="sng" smtClean="0">
                <a:solidFill>
                  <a:srgbClr val="002060"/>
                </a:solidFill>
                <a:latin typeface="Georgia" pitchFamily="18" charset="0"/>
              </a:rPr>
              <a:t>Пример:</a:t>
            </a: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Маркировка именем ребенка парты, шкафчика для переодевания и т.д.,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Именные таблички на зеленом фоне, сопровождающие все учебные принадлежности,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Цветовая маркировка парты и личных вещей ученика,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Маркировка мебели и личных вещей ребенка картинками с надписями.</a:t>
            </a:r>
          </a:p>
        </p:txBody>
      </p:sp>
    </p:spTree>
    <p:extLst>
      <p:ext uri="{BB962C8B-B14F-4D97-AF65-F5344CB8AC3E}">
        <p14:creationId xmlns:p14="http://schemas.microsoft.com/office/powerpoint/2010/main" val="21231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Создание внешних маркеров и правил жизни в школе и классе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86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648200"/>
              </a:tblGrid>
              <a:tr h="4876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Визуальное расписание (символы, фотографии, картинки с подписями, цветные таблички и т.п.),</a:t>
                      </a:r>
                    </a:p>
                    <a:p>
                      <a:pPr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endParaRPr lang="ru-RU" sz="1800" b="1" i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Визуальные </a:t>
                      </a: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подсказки: схема пользования </a:t>
                      </a:r>
                      <a:r>
                        <a:rPr lang="ru-RU" sz="1800" b="1" i="1" baseline="0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кулером</a:t>
                      </a: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, мытья рук, выполнения других бытовых навыков;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1" baseline="0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Пошаговая схема переодевания на физкультуру,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800" b="1" i="1" baseline="0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Визуальные правила поведения на перемене и др.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8443" name="Рисунок 4" descr="http://pecs.in.ua/wp-content/uploads/Vizualnoe-raspisani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" descr="C:\Users\реч\Desktop\m00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1543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28600"/>
            <a:ext cx="86868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i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Специальная организация работы в классе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066800"/>
            <a:ext cx="8686800" cy="5562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-Использование поощрений для учащихся, выполняющих правила,</a:t>
            </a:r>
          </a:p>
          <a:p>
            <a:pPr algn="just">
              <a:buFont typeface="Wingdings 2" pitchFamily="18" charset="2"/>
              <a:buNone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-Предоставление права покинуть класс, уединиться в «безопасном месте», когда этого требуют обстоятельства,</a:t>
            </a:r>
          </a:p>
          <a:p>
            <a:pPr algn="just">
              <a:buFont typeface="Wingdings 2" pitchFamily="18" charset="2"/>
              <a:buNone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-Игнорирование незначительных поведенческих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42472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46250"/>
          </a:xfrm>
        </p:spPr>
        <p:txBody>
          <a:bodyPr>
            <a:normAutofit/>
          </a:bodyPr>
          <a:lstStyle/>
          <a:p>
            <a:pPr marL="274320" lvl="0" indent="-274320" algn="ctr" fontAlgn="base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000" cap="none" dirty="0">
                <a:solidFill>
                  <a:prstClr val="black"/>
                </a:solidFill>
                <a:latin typeface="Georgia" pitchFamily="18" charset="0"/>
                <a:ea typeface="Times New Roman"/>
                <a:cs typeface="Arial"/>
              </a:rPr>
              <a:t>Если раньше считалось, что аутизмом страдает каждый 90-й ребенок, то теперь ученые утверждают, что это заболевание есть у одного из 68 учеников младших классов. Причем среди мальчиков распространенность еще выше – 1 случай аутизма на 42 человека</a:t>
            </a:r>
            <a:r>
              <a:rPr lang="ru-RU" sz="2000" b="1" cap="none" dirty="0">
                <a:solidFill>
                  <a:prstClr val="black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2000" cap="none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" y="2349500"/>
            <a:ext cx="6341212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8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838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 </a:t>
            </a:r>
            <a:r>
              <a:rPr lang="ru-RU" sz="31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В соответствии с рекомендациями специалистов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Использование шумопоглощающих наушников  при гиперчувствительности к звукам и шумам,</a:t>
            </a:r>
          </a:p>
          <a:p>
            <a:pPr>
              <a:lnSpc>
                <a:spcPct val="9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Использование вместо стула фитбола или массажной подушки,</a:t>
            </a:r>
          </a:p>
          <a:p>
            <a:pPr>
              <a:lnSpc>
                <a:spcPct val="9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Организация разгрузки на переменах в индивидуальных сенсорных боксах (коробки с сыпучими, вязкими, мягкими матералами, массажеры, мелкие предметы, сенсорные игрушки и др.),</a:t>
            </a:r>
          </a:p>
          <a:p>
            <a:pPr>
              <a:lnSpc>
                <a:spcPct val="9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Использование на этапе обучения письму утяжеляющей манжеты для предупреждения напряжения,</a:t>
            </a:r>
          </a:p>
          <a:p>
            <a:pPr>
              <a:lnSpc>
                <a:spcPct val="9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Применение особых письменных принадлежностей (трехгранные ручки и карандаши, насадку на ручку,удерживающие резинки, ограничители строки и др.)</a:t>
            </a:r>
          </a:p>
          <a:p>
            <a:pPr>
              <a:lnSpc>
                <a:spcPct val="90000"/>
              </a:lnSpc>
            </a:pPr>
            <a:endParaRPr lang="ru-RU" altLang="ru-RU" sz="240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28600"/>
            <a:ext cx="86868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Специальный дидактический материал</a:t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endParaRPr lang="ru-RU" sz="2800" b="1" cap="none" dirty="0" smtClean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Тетради с готовыми заданиями,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Тетради с увеличенными клетками,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Задания, снабженные визуальными заданиями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Специальные тетради для левшей,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Индивидуальные листы, карточки,</a:t>
            </a:r>
          </a:p>
          <a:p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Адаптация текстов: сокращение, упрощение диалогов, выделение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16097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Технические средства обучения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Дети с РАС мыслят образами, лучше воспринимают информациючерез зрительный канал: наглядность важна</a:t>
            </a: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-наряду с презентациями, фильмами-специфическое оборудование: информация, задания  на планшете.</a:t>
            </a:r>
          </a:p>
          <a:p>
            <a:pPr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Микрофон </a:t>
            </a: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для прослушивания собственной речи</a:t>
            </a: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Калькулятор </a:t>
            </a: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при выполнении работ, не требующих оценки вычислений</a:t>
            </a: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Таймер, песочные часы  </a:t>
            </a: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для фиксации времени для выполнения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9946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Форма и условия оценки достижений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r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Изменяется не содержание, а форма и условия проведения промежуточной и итоговой аттестации: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адаптированные тексты,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-сокращение объема списываемого текста,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-выполнение задания в несколько приемов,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-подкрепление картинками материала, записываемого на слух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-возможность альтернативного ответа,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-адаптированные диктанты, контрольные работы (вписывание отдельных букв, возможность опоры на образец..),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-индивидуальная диктовка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-увеличение времени на выполнение,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-изменение обстановки (в отдельном помещении, в малой группе, индивидуально в присутствии сопровождающего,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-возможность выполнения задания в компьютерном варианте,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</a:rPr>
              <a:t>-организующая помощь тьютора</a:t>
            </a:r>
          </a:p>
        </p:txBody>
      </p:sp>
    </p:spTree>
    <p:extLst>
      <p:ext uri="{BB962C8B-B14F-4D97-AF65-F5344CB8AC3E}">
        <p14:creationId xmlns:p14="http://schemas.microsoft.com/office/powerpoint/2010/main" val="11483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0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244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Овал 3"/>
          <p:cNvSpPr/>
          <p:nvPr/>
        </p:nvSpPr>
        <p:spPr>
          <a:xfrm>
            <a:off x="533400" y="457200"/>
            <a:ext cx="7391400" cy="1447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Психолого-педагогическое сопровождение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4419600"/>
            <a:ext cx="4495800" cy="6096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Учитель-логопед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3581400"/>
            <a:ext cx="4419600" cy="6096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Учитель-дефектолог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2895600"/>
            <a:ext cx="4419600" cy="6096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Педагог-психолог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67200" y="2057400"/>
            <a:ext cx="4648200" cy="6858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Междисциплинарная команда специалистов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800" y="5181600"/>
            <a:ext cx="4495800" cy="6096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Социальный</a:t>
            </a:r>
            <a:r>
              <a:rPr lang="ru-RU" sz="2400" dirty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педагог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5943600"/>
            <a:ext cx="4495800" cy="6096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Тьютор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700" b="1" i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Основные направления коррекционной работы педагога-психолога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981200"/>
            <a:ext cx="8686800" cy="4098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учебное поведение,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социально-бытовые навыки,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коммуникативные навыки,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познавательная сфера,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endParaRPr lang="ru-RU" altLang="ru-RU" sz="2000" b="1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</a:rPr>
              <a:t>Эмоционально-личностное развитие</a:t>
            </a:r>
            <a:endParaRPr lang="ru-RU" altLang="ru-RU" sz="2000" b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700" b="1" i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Основные направления коррекционной работы учителя-дефектолога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</a:rPr>
              <a:t>Формирование базовых предпосылок учебной деятельности (навыков имитации, понимания инструкций, навыков работы по образцу и т.п.),</a:t>
            </a:r>
          </a:p>
          <a:p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</a:rPr>
              <a:t>Ликвидация пробелов в программном материале (формирование навыков по программе предыдущего класса),</a:t>
            </a:r>
          </a:p>
          <a:p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</a:rPr>
              <a:t>Формирование навыков в рамках отдельных коррекционных курсов,</a:t>
            </a:r>
          </a:p>
          <a:p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</a:rPr>
              <a:t>Преодоление неравномерности в развитии (альтернативная коммуникация, глобальное чтение и т.п.),</a:t>
            </a:r>
          </a:p>
          <a:p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</a:rPr>
              <a:t>Коррекция навыков, препятствующих успешному овладению программным материалом (развитие мелкой моторики, зрительно-моторной координации и т.д.),</a:t>
            </a:r>
          </a:p>
          <a:p>
            <a:r>
              <a:rPr lang="ru-RU" altLang="ru-RU" sz="2000" b="1" smtClean="0">
                <a:solidFill>
                  <a:srgbClr val="002060"/>
                </a:solidFill>
                <a:latin typeface="Times New Roman" pitchFamily="18" charset="0"/>
              </a:rPr>
              <a:t>Развитие социально-бытовых навыков.</a:t>
            </a:r>
          </a:p>
          <a:p>
            <a:endParaRPr lang="ru-RU" alt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700" b="1" i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Основные направления коррекционной работы учителя-логопеда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Формирование коммуникативной стороны речи (формирование альтернативной коммуникации, развитие диалогической речи, обучение ответам на поставленные вопросы, умению задавать вопросы),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Понимание обращенной речи (инструкций, коротких текстов, диалогов и т.д.),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Коррекция дисграфии,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Обучение чтению и письму</a:t>
            </a:r>
          </a:p>
          <a:p>
            <a:endParaRPr lang="ru-RU" altLang="ru-RU" b="1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700" b="1" i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Основные направления коррекционной работы социального педагога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Установление взаимодействия с учреждениями социальной защиты, органами опеки, общественными организациями, защищающими права инвалидов и т.п.,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Организация участия ребенка в школьных и внешкольных мероприятиях, студиях учреждений дополнительного образования,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Помощь в работе с родителями, организация деятельности «Родительского клуба» и т.д.,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Поиск необходимой информации, популяризация знаний об инклюзивном образовании и т.д.</a:t>
            </a:r>
          </a:p>
        </p:txBody>
      </p:sp>
    </p:spTree>
    <p:extLst>
      <p:ext uri="{BB962C8B-B14F-4D97-AF65-F5344CB8AC3E}">
        <p14:creationId xmlns:p14="http://schemas.microsoft.com/office/powerpoint/2010/main" val="4533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700" b="1" i="1" cap="none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Основные направления коррекционной работы </a:t>
            </a:r>
            <a:r>
              <a:rPr lang="ru-RU" sz="2700" b="1" i="1" cap="none" dirty="0" err="1" smtClean="0">
                <a:solidFill>
                  <a:srgbClr val="C00000"/>
                </a:solidFill>
                <a:effectLst/>
                <a:latin typeface="Georgia" pitchFamily="18" charset="0"/>
              </a:rPr>
              <a:t>тьютора</a:t>
            </a:r>
            <a:endParaRPr lang="ru-RU" sz="2700" b="1" i="1" cap="none" dirty="0" smtClean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Коррекция проявлений нежелательного поведения,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Организация деятельности в рамках фронтального урока,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Развитие и генерализация коммуникативных навыков,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Адаптация учебного материала, основанная на рекомендациях учителя,</a:t>
            </a:r>
          </a:p>
          <a:p>
            <a:r>
              <a:rPr lang="ru-RU" altLang="ru-RU" sz="2400" smtClean="0">
                <a:solidFill>
                  <a:srgbClr val="002060"/>
                </a:solidFill>
                <a:latin typeface="Georgia" pitchFamily="18" charset="0"/>
              </a:rPr>
              <a:t>Развитие социально-бытовых навыков (переодевание, прием пищи, туалет и т.д.)</a:t>
            </a:r>
          </a:p>
          <a:p>
            <a:endParaRPr lang="ru-RU" altLang="ru-RU" sz="2400" b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Статистические  данные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о количестве детей с РАС в ОО СО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МОУ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ГОУ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Уровень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начального образования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Уровень дошкольного образования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Количество ОО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27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71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37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Численность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детей с РАС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36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163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265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6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 flipV="1">
            <a:off x="304800" y="381000"/>
            <a:ext cx="8686800" cy="7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ru-RU" sz="3200" cap="none" smtClean="0"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533400"/>
            <a:ext cx="8686800" cy="55467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  <a:defRPr/>
            </a:pPr>
            <a:endParaRPr lang="ru-RU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внимание!</a:t>
            </a:r>
          </a:p>
          <a:p>
            <a:pPr>
              <a:buFont typeface="Wingdings 2" pitchFamily="18" charset="2"/>
              <a:buNone/>
              <a:defRPr/>
            </a:pPr>
            <a:endParaRPr lang="ru-RU" sz="3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Статистические  данные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о количестве детей с РАС в ОО СО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52736"/>
          <a:ext cx="40679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707904" y="1196752"/>
          <a:ext cx="484820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27584" y="3717032"/>
          <a:ext cx="504056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47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Выводы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>
                <a:latin typeface="Georgia" pitchFamily="18" charset="0"/>
              </a:rPr>
              <a:t>. Дети с РАС посещают и дошкольные ОО (2% ОО), и получают образование в общеобразовательных школах- инклюзивно (3% ОО), но больше всего их количество насчитывается в ОО, реализующих адаптированные общеобразовательные программы для обучающихся с ОВЗ (более 55% ОО)</a:t>
            </a:r>
          </a:p>
          <a:p>
            <a:r>
              <a:rPr lang="ru-RU" dirty="0" smtClean="0">
                <a:latin typeface="Georgia" pitchFamily="18" charset="0"/>
              </a:rPr>
              <a:t>2. Численность детей с РАС в ДОУ СУЩЕСТВЕННО ПРЕВЫШАЕТ ЧИСЛЕННОСТЬ МЛАДШИХ ШКОЛЬНИКОВ, ЧТО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24355D"/>
                </a:solidFill>
                <a:latin typeface="Georgia" pitchFamily="18" charset="0"/>
                <a:ea typeface="Times New Roman"/>
              </a:rPr>
              <a:t>10 фактов про аутизм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Times New Roman"/>
                <a:cs typeface="Arial"/>
              </a:rPr>
              <a:t>1.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 </a:t>
            </a:r>
            <a:r>
              <a:rPr lang="ru-RU" sz="3200" u="sng" dirty="0">
                <a:solidFill>
                  <a:srgbClr val="C00000"/>
                </a:solidFill>
                <a:latin typeface="Georgia" pitchFamily="18" charset="0"/>
                <a:ea typeface="Times New Roman"/>
                <a:cs typeface="Arial"/>
                <a:hlinkClick r:id="rId2"/>
              </a:rPr>
              <a:t>Аутизм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> – это один из видов инвалидности или ограниченных возможностей здоровья. </a:t>
            </a:r>
            <a:r>
              <a:rPr lang="ru-RU" dirty="0">
                <a:solidFill>
                  <a:srgbClr val="C00000"/>
                </a:solidFill>
                <a:latin typeface="Georgia" pitchFamily="18" charset="0"/>
                <a:ea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itchFamily="18" charset="0"/>
                <a:ea typeface="Times New Roman"/>
              </a:rPr>
            </a:b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23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2. Человек с аутизмом видит мир не так, как все остальные. Он иначе воспринимает практически все: звуки, цвета, запахи или прикосновения.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</a:b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</a:br>
            <a:endParaRPr lang="ru-RU" sz="22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Arial"/>
                <a:ea typeface="Times New Roman"/>
              </a:rPr>
              <a:t/>
            </a:r>
            <a:br>
              <a:rPr lang="ru-RU" sz="2200" dirty="0" smtClean="0">
                <a:latin typeface="Arial"/>
                <a:ea typeface="Times New Roman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.</a:t>
            </a:r>
            <a:r>
              <a:rPr lang="ru-RU" sz="3200" dirty="0">
                <a:latin typeface="Arial"/>
                <a:ea typeface="Times New Roman"/>
              </a:rPr>
              <a:t/>
            </a:r>
            <a:br>
              <a:rPr lang="ru-RU" sz="3200" dirty="0">
                <a:latin typeface="Arial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90117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small" dirty="0">
                <a:solidFill>
                  <a:srgbClr val="C00000"/>
                </a:solidFill>
                <a:latin typeface="Georgia" pitchFamily="18" charset="0"/>
                <a:ea typeface="Times New Roman"/>
                <a:cs typeface="+mj-cs"/>
              </a:rPr>
              <a:t>3. Некоторые дети с аутизмом не говорят, или говорят совсем мало, но это не значит, что они ничего не понимают.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80TGp_general_light_ani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580TGp_general_light_ani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8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9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506</TotalTime>
  <Words>1512</Words>
  <Application>Microsoft Office PowerPoint</Application>
  <PresentationFormat>Экран (4:3)</PresentationFormat>
  <Paragraphs>246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40</vt:i4>
      </vt:variant>
    </vt:vector>
  </HeadingPairs>
  <TitlesOfParts>
    <vt:vector size="67" baseType="lpstr">
      <vt:lpstr>Эркер</vt:lpstr>
      <vt:lpstr>Трек</vt:lpstr>
      <vt:lpstr>1_Трек</vt:lpstr>
      <vt:lpstr>580TGp_general_light_ani</vt:lpstr>
      <vt:lpstr>1_Эркер</vt:lpstr>
      <vt:lpstr>1_580TGp_general_light_ani</vt:lpstr>
      <vt:lpstr>2_Эркер</vt:lpstr>
      <vt:lpstr>2_Трек</vt:lpstr>
      <vt:lpstr>3_Трек</vt:lpstr>
      <vt:lpstr>4_Трек</vt:lpstr>
      <vt:lpstr>5_Трек</vt:lpstr>
      <vt:lpstr>6_Трек</vt:lpstr>
      <vt:lpstr>7_Трек</vt:lpstr>
      <vt:lpstr>8_Трек</vt:lpstr>
      <vt:lpstr>9_Трек</vt:lpstr>
      <vt:lpstr>10_Трек</vt:lpstr>
      <vt:lpstr>11_Трек</vt:lpstr>
      <vt:lpstr>12_Трек</vt:lpstr>
      <vt:lpstr>13_Трек</vt:lpstr>
      <vt:lpstr>14_Трек</vt:lpstr>
      <vt:lpstr>15_Трек</vt:lpstr>
      <vt:lpstr>16_Трек</vt:lpstr>
      <vt:lpstr>17_Трек</vt:lpstr>
      <vt:lpstr>18_Трек</vt:lpstr>
      <vt:lpstr>19_Трек</vt:lpstr>
      <vt:lpstr>20_Трек</vt:lpstr>
      <vt:lpstr>21_Трек</vt:lpstr>
      <vt:lpstr>        </vt:lpstr>
      <vt:lpstr>шеринг</vt:lpstr>
      <vt:lpstr>Если раньше считалось, что аутизмом страдает каждый 90-й ребенок, то теперь ученые утверждают, что это заболевание есть у одного из 68 учеников младших классов. Причем среди мальчиков распространенность еще выше – 1 случай аутизма на 42 человека.</vt:lpstr>
      <vt:lpstr>Статистические  данные  о количестве детей с РАС в ОО СО</vt:lpstr>
      <vt:lpstr>Статистические  данные  о количестве детей с РАС в ОО СО</vt:lpstr>
      <vt:lpstr>Выводы</vt:lpstr>
      <vt:lpstr>10 фактов про аутизм</vt:lpstr>
      <vt:lpstr>2. Человек с аутизмом видит мир не так, как все остальные. Он иначе воспринимает практически все: звуки, цвета, запахи или прикосновения.  </vt:lpstr>
      <vt:lpstr> . </vt:lpstr>
      <vt:lpstr>4. У детей с аутизмом, которым сложно разговаривать, могут быть свои способы общения.</vt:lpstr>
      <vt:lpstr>5. Дети с аутизмом могут делать странные движения или издавать необычные звуки.</vt:lpstr>
      <vt:lpstr>6. Если некоторые дети с аутизмом почти не говорят, то другие могут рассказывать без умолку про то, что им интересно.</vt:lpstr>
      <vt:lpstr>7. Не смотрят в глаза во время разговора</vt:lpstr>
      <vt:lpstr>8. Людям с аутизмом бывает очень трудно понять ваши чувства по выражению лица и другим привычным нам признакам</vt:lpstr>
      <vt:lpstr>9. При аутизме эмоции совсем иначе выражаются в голосе или на лице.</vt:lpstr>
      <vt:lpstr>10. Иногда может показаться, что аутичный человек совсем не интересуется другими</vt:lpstr>
      <vt:lpstr>Особые образовательные потребностиОсо</vt:lpstr>
      <vt:lpstr>доступное качественное  образование,  коррекцию нарушений развития,  социальную адаптацию</vt:lpstr>
      <vt:lpstr>Приказ МИНИСТЕРСТВА ОБЩЕГО И ПРОФЕССИОНАЛЬНОГО ОБРАЗОВАНИЯ Свердловской области № 219-о от 20.07.2014 об организации стажировочной площадки</vt:lpstr>
      <vt:lpstr>Презентация PowerPoint</vt:lpstr>
      <vt:lpstr>В Федеральном государственном образовательном стандарте начального общего образования обучающихся с ограниченными возможностями здоровья (ФГОС НОО ОВЗ) отмечается, что для организации образовательного процесса обучающихся с РАС предусмотрено четыре варианта адаптированной основной общеобразовательной программы начального общего образования </vt:lpstr>
      <vt:lpstr>Особые образовательные потребности</vt:lpstr>
      <vt:lpstr>Специальные условия</vt:lpstr>
      <vt:lpstr> 2. Особенности организации образования  </vt:lpstr>
      <vt:lpstr>Охранительный режим</vt:lpstr>
      <vt:lpstr>Выбор места в классе</vt:lpstr>
      <vt:lpstr>Индивидуальная маркировка мебели и личных вещей</vt:lpstr>
      <vt:lpstr>Создание внешних маркеров и правил жизни в школе и классе</vt:lpstr>
      <vt:lpstr>Специальная организация работы в классе</vt:lpstr>
      <vt:lpstr>  В соответствии с рекомендациями специалистов  </vt:lpstr>
      <vt:lpstr>  Специальный дидактический материал  </vt:lpstr>
      <vt:lpstr>Технические средства обучения</vt:lpstr>
      <vt:lpstr>Форма и условия оценки достижений</vt:lpstr>
      <vt:lpstr>Презентация PowerPoint</vt:lpstr>
      <vt:lpstr>Основные направления коррекционной работы педагога-психолога</vt:lpstr>
      <vt:lpstr>Основные направления коррекционной работы учителя-дефектолога</vt:lpstr>
      <vt:lpstr>Основные направления коррекционной работы учителя-логопеда</vt:lpstr>
      <vt:lpstr>Основные направления коррекционной работы социального педагога</vt:lpstr>
      <vt:lpstr>Основные направления коррекционной работы тьютора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реч</dc:creator>
  <cp:lastModifiedBy>Ирина</cp:lastModifiedBy>
  <cp:revision>35</cp:revision>
  <dcterms:created xsi:type="dcterms:W3CDTF">2017-11-16T07:58:48Z</dcterms:created>
  <dcterms:modified xsi:type="dcterms:W3CDTF">2018-10-08T17:32:47Z</dcterms:modified>
</cp:coreProperties>
</file>