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8" r:id="rId6"/>
    <p:sldId id="267" r:id="rId7"/>
    <p:sldId id="265" r:id="rId8"/>
    <p:sldId id="266" r:id="rId9"/>
    <p:sldId id="259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4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4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5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5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8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8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8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8DD7-D4D9-4561-8642-945A2137619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A039-60CC-45E1-BE8C-C2FBF5F6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cityekb.r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facebook.com/nolimitekb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opencityekb@yandex.ru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5249"/>
          </a:xfrm>
          <a:prstGeom prst="rect">
            <a:avLst/>
          </a:prstGeom>
        </p:spPr>
      </p:pic>
      <p:pic>
        <p:nvPicPr>
          <p:cNvPr id="7" name="Picture 2" descr="https://scontent.fhen2-1.fna.fbcdn.net/v/t1.15752-9/46107039_1015957351939261_7047584326740869120_n.png?_nc_cat=108&amp;_nc_ht=scontent.fhen2-1.fna&amp;oh=6dcc59d5e5de71399f41b5a778f189b9&amp;oe=5C7881C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07" y="5185249"/>
            <a:ext cx="2523749" cy="6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7206" y="6122946"/>
            <a:ext cx="194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26 ноября </a:t>
            </a:r>
            <a:r>
              <a:rPr lang="ru-RU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2018 </a:t>
            </a:r>
            <a:r>
              <a:rPr lang="ru-RU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г.</a:t>
            </a:r>
            <a:endParaRPr lang="ru-RU" sz="2800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38197" y="26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C000"/>
                </a:solidFill>
              </a:rPr>
              <a:t>С</a:t>
            </a:r>
            <a:r>
              <a:rPr lang="ru-RU" dirty="0" smtClean="0">
                <a:solidFill>
                  <a:srgbClr val="00B0F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А</a:t>
            </a:r>
            <a:r>
              <a:rPr lang="ru-RU" dirty="0" smtClean="0">
                <a:solidFill>
                  <a:srgbClr val="92D05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B0F0"/>
                </a:solidFill>
              </a:rPr>
              <a:t>И</a:t>
            </a:r>
            <a:r>
              <a:rPr lang="ru-RU" dirty="0" smtClean="0">
                <a:solidFill>
                  <a:srgbClr val="FFC000"/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Н</a:t>
            </a:r>
            <a:r>
              <a:rPr lang="ru-RU" dirty="0" smtClean="0">
                <a:solidFill>
                  <a:srgbClr val="00B0F0"/>
                </a:solidFill>
              </a:rPr>
              <a:t>И</a:t>
            </a:r>
            <a:r>
              <a:rPr lang="ru-RU" dirty="0" smtClean="0">
                <a:solidFill>
                  <a:srgbClr val="92D05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4834122" y="1411063"/>
            <a:ext cx="2523749" cy="1505527"/>
          </a:xfrm>
          <a:prstGeom prst="rect">
            <a:avLst/>
          </a:prstGeom>
          <a:effectLst>
            <a:reflection stA="34000" dist="800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М</a:t>
            </a:r>
            <a:r>
              <a:rPr lang="ru-RU" dirty="0" smtClean="0">
                <a:solidFill>
                  <a:srgbClr val="7030A0"/>
                </a:solidFill>
              </a:rPr>
              <a:t>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9131727" y="365124"/>
            <a:ext cx="2222073" cy="1325564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35034" y="1856630"/>
            <a:ext cx="101187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b="1" dirty="0" smtClean="0"/>
              <a:t>Рост числа детей с РАС </a:t>
            </a:r>
            <a:r>
              <a:rPr lang="ru-RU" sz="2000" dirty="0" smtClean="0"/>
              <a:t>и другими нарушениями развития.  Дефициты в социальном взаимодействии, коммуникации, проблемное поведения.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b="1" dirty="0" smtClean="0"/>
              <a:t>Не только дефициты, но и способности</a:t>
            </a:r>
            <a:r>
              <a:rPr lang="ru-RU" sz="2000" dirty="0" smtClean="0"/>
              <a:t>.  В ряде случаев ярко выраженные способности в одной или нескольких областях знаний, контрастирующие с общей картиной дефицитов. 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 smtClean="0"/>
              <a:t>Из-за имеющихся дефицитов и </a:t>
            </a:r>
            <a:r>
              <a:rPr lang="ru-RU" sz="2000" b="1" dirty="0" smtClean="0"/>
              <a:t>проблемного поведения детей с РАС не готовы принять </a:t>
            </a:r>
            <a:r>
              <a:rPr lang="ru-RU" sz="2000" dirty="0" smtClean="0"/>
              <a:t>образовательные организации. Даже тех, кто имеет высокий уровень академических знаний и</a:t>
            </a:r>
            <a:r>
              <a:rPr lang="en-US" sz="2000" dirty="0" smtClean="0"/>
              <a:t>/</a:t>
            </a:r>
            <a:r>
              <a:rPr lang="ru-RU" sz="2000" dirty="0" smtClean="0"/>
              <a:t>или определенные способности.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92052" y="5494623"/>
            <a:ext cx="64219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2000" dirty="0" smtClean="0"/>
              <a:t>Решение проблемы мы видим в обеспечении эффективной поддержки ребенка, </a:t>
            </a:r>
            <a:r>
              <a:rPr lang="ru-RU" sz="2000" b="1" dirty="0" smtClean="0"/>
              <a:t>создании особых образовательных условий  </a:t>
            </a:r>
            <a:endParaRPr lang="ru-RU" sz="2000" b="1" dirty="0"/>
          </a:p>
        </p:txBody>
      </p:sp>
      <p:pic>
        <p:nvPicPr>
          <p:cNvPr id="8" name="Рисунок 7" descr="Картинки по запросу справедливость и равенств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9055" y="4553528"/>
            <a:ext cx="3380509" cy="21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4" y="5419852"/>
            <a:ext cx="749335" cy="9241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27" y="1605457"/>
            <a:ext cx="623017" cy="11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Л</a:t>
            </a:r>
            <a:r>
              <a:rPr lang="ru-RU" dirty="0" smtClean="0">
                <a:solidFill>
                  <a:srgbClr val="FFC000"/>
                </a:solidFill>
              </a:rPr>
              <a:t>Ь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F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Е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rgbClr val="00B05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9131727" y="365124"/>
            <a:ext cx="2222073" cy="1325564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8200" y="1964388"/>
            <a:ext cx="10515600" cy="1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360000" algn="just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2000" b="1" dirty="0" smtClean="0"/>
              <a:t>Обеспечить возможность развития способностей</a:t>
            </a:r>
            <a:r>
              <a:rPr lang="ru-RU" sz="2000" dirty="0" smtClean="0"/>
              <a:t> детей и подростков с РАС и другими нарушениями развития в системе дополнительного образования и во внеурочной деятельности в условиях инклюзии, создав для этого необходимые </a:t>
            </a:r>
            <a:r>
              <a:rPr lang="ru-RU" sz="2000" b="1" dirty="0" smtClean="0"/>
              <a:t>особые образовательные условия. </a:t>
            </a:r>
          </a:p>
          <a:p>
            <a:pPr lvl="0" indent="360000" algn="just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237" y="4441856"/>
            <a:ext cx="2518490" cy="884620"/>
          </a:xfrm>
          <a:prstGeom prst="rect">
            <a:avLst/>
          </a:prstGeom>
          <a:noFill/>
        </p:spPr>
      </p:pic>
      <p:pic>
        <p:nvPicPr>
          <p:cNvPr id="10" name="Picture 2" descr="https://scontent.fhel6-1.fna.fbcdn.net/v/t1.15752-9/46151047_187513198831880_2900942884494639104_n.jpg?_nc_cat=102&amp;_nc_ht=scontent.fhel6-1.fna&amp;oh=cd2b11e00e5a35f36a1e08d628c101f5&amp;oe=5C6CB7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662" y="4257963"/>
            <a:ext cx="1743593" cy="1627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1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H="1">
            <a:off x="4239491" y="3592935"/>
            <a:ext cx="1856509" cy="655973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95999" y="3593407"/>
            <a:ext cx="1872344" cy="655501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096000" y="4367658"/>
            <a:ext cx="52578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3000" b="1" dirty="0" smtClean="0">
                <a:ea typeface="Tahoma" pitchFamily="34" charset="0"/>
                <a:cs typeface="Tahoma" pitchFamily="34" charset="0"/>
              </a:rPr>
              <a:t>СПОСОБНОСТИ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Шанс в жизни. 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(Выбор дисциплин и направлений работы).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31031" y="4391408"/>
            <a:ext cx="52578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3000" b="1" dirty="0" smtClean="0">
                <a:ea typeface="Tahoma" pitchFamily="34" charset="0"/>
                <a:cs typeface="Tahoma" pitchFamily="34" charset="0"/>
              </a:rPr>
              <a:t>ИНКЛЮЗИЯ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tabLst>
                <a:tab pos="360000" algn="l"/>
              </a:tabLst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Алгоритм и ресурс поддержки.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7030A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Г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C000"/>
                </a:solidFill>
              </a:rPr>
              <a:t>Ч</a:t>
            </a:r>
            <a:r>
              <a:rPr lang="ru-RU" dirty="0" smtClean="0">
                <a:solidFill>
                  <a:srgbClr val="92D05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Е </a:t>
            </a:r>
            <a:r>
              <a:rPr lang="ru-RU" dirty="0" smtClean="0">
                <a:solidFill>
                  <a:srgbClr val="FFC000"/>
                </a:solidFill>
              </a:rPr>
              <a:t>Н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00B0F0"/>
                </a:solidFill>
              </a:rPr>
              <a:t>Л</a:t>
            </a:r>
            <a:r>
              <a:rPr lang="ru-RU" dirty="0" smtClean="0">
                <a:solidFill>
                  <a:srgbClr val="FFC00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00B0F0"/>
                </a:solidFill>
              </a:rPr>
              <a:t>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53" y="1460967"/>
            <a:ext cx="3371093" cy="2325651"/>
          </a:xfrm>
        </p:spPr>
      </p:pic>
    </p:spTree>
    <p:extLst>
      <p:ext uri="{BB962C8B-B14F-4D97-AF65-F5344CB8AC3E}">
        <p14:creationId xmlns:p14="http://schemas.microsoft.com/office/powerpoint/2010/main" val="9273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55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92D05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Е</a:t>
            </a:r>
            <a:r>
              <a:rPr lang="ru-RU" dirty="0" smtClean="0">
                <a:solidFill>
                  <a:srgbClr val="92D05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556" y="1164215"/>
            <a:ext cx="3397331" cy="150782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КОМПЕТЕНЦИИ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48404" y="1714437"/>
            <a:ext cx="3397331" cy="1507823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СОПРОВОЖДЕНИЕ </a:t>
            </a:r>
            <a:r>
              <a:rPr lang="ru-RU" sz="2000" dirty="0" smtClean="0">
                <a:solidFill>
                  <a:schemeClr val="tx1"/>
                </a:solidFill>
              </a:rPr>
              <a:t>процесса обучения педагогом-психологом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210" y="4165437"/>
            <a:ext cx="3397331" cy="1507823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Организация занятий. Создание особых ОБРАЗОВАТЕЛЬНЫХ УСЛОВИЙ</a:t>
            </a:r>
          </a:p>
        </p:txBody>
      </p:sp>
      <p:cxnSp>
        <p:nvCxnSpPr>
          <p:cNvPr id="17" name="Прямая со стрелкой 16"/>
          <p:cNvCxnSpPr>
            <a:endCxn id="13" idx="3"/>
          </p:cNvCxnSpPr>
          <p:nvPr/>
        </p:nvCxnSpPr>
        <p:spPr>
          <a:xfrm flipH="1" flipV="1">
            <a:off x="3915887" y="1918127"/>
            <a:ext cx="2152406" cy="1148336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5" idx="1"/>
          </p:cNvCxnSpPr>
          <p:nvPr/>
        </p:nvCxnSpPr>
        <p:spPr>
          <a:xfrm flipV="1">
            <a:off x="6095999" y="2468349"/>
            <a:ext cx="2152405" cy="1148808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3"/>
          </p:cNvCxnSpPr>
          <p:nvPr/>
        </p:nvCxnSpPr>
        <p:spPr>
          <a:xfrm flipH="1">
            <a:off x="3980541" y="3870026"/>
            <a:ext cx="2152403" cy="1049323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53" y="2147711"/>
            <a:ext cx="3371093" cy="23256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96511" y="3253641"/>
            <a:ext cx="3314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284400" lvl="1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консультирование</a:t>
            </a:r>
            <a:r>
              <a:rPr lang="ru-RU" dirty="0">
                <a:latin typeface="+mj-lt"/>
              </a:rPr>
              <a:t> педагога, работающего с </a:t>
            </a:r>
            <a:r>
              <a:rPr lang="ru-RU" dirty="0" smtClean="0">
                <a:latin typeface="+mj-lt"/>
              </a:rPr>
              <a:t>ребенком</a:t>
            </a:r>
          </a:p>
          <a:p>
            <a:pPr marL="28440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коррекционно-развивающие </a:t>
            </a:r>
            <a:r>
              <a:rPr lang="ru-RU" b="1" dirty="0" smtClean="0">
                <a:latin typeface="+mj-lt"/>
              </a:rPr>
              <a:t>занятия</a:t>
            </a:r>
          </a:p>
          <a:p>
            <a:pPr marL="284400" lvl="1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+mj-lt"/>
              </a:rPr>
              <a:t>тьюторское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сопровождение</a:t>
            </a:r>
            <a:r>
              <a:rPr lang="ru-RU" dirty="0">
                <a:latin typeface="+mj-lt"/>
              </a:rPr>
              <a:t> на групповых занятиях.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9800" y="5680434"/>
            <a:ext cx="298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переход от индивидуальных занятий к </a:t>
            </a:r>
            <a:r>
              <a:rPr lang="ru-RU" b="1" dirty="0" smtClean="0">
                <a:latin typeface="+mj-lt"/>
              </a:rPr>
              <a:t>групповым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000" y="2877198"/>
            <a:ext cx="298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как </a:t>
            </a:r>
            <a:r>
              <a:rPr lang="ru-RU" b="1" dirty="0" smtClean="0">
                <a:latin typeface="+mj-lt"/>
              </a:rPr>
              <a:t>учить</a:t>
            </a:r>
            <a:r>
              <a:rPr lang="ru-RU" dirty="0" smtClean="0">
                <a:latin typeface="+mj-lt"/>
              </a:rPr>
              <a:t> ребенка с РАС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как </a:t>
            </a:r>
            <a:r>
              <a:rPr lang="ru-RU" b="1" dirty="0" smtClean="0">
                <a:latin typeface="+mj-lt"/>
              </a:rPr>
              <a:t>организовать обучение </a:t>
            </a:r>
            <a:r>
              <a:rPr lang="ru-RU" dirty="0" smtClean="0">
                <a:latin typeface="+mj-lt"/>
              </a:rPr>
              <a:t>детей с РАС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Картинки по запросу группа людей работает над проектом клипарт"/>
          <p:cNvPicPr>
            <a:picLocks noChangeAspect="1" noChangeArrowheads="1"/>
          </p:cNvPicPr>
          <p:nvPr/>
        </p:nvPicPr>
        <p:blipFill rotWithShape="1">
          <a:blip r:embed="rId2" cstate="print"/>
          <a:srcRect l="4610" t="11215" r="4858"/>
          <a:stretch/>
        </p:blipFill>
        <p:spPr bwMode="auto">
          <a:xfrm flipH="1">
            <a:off x="9581288" y="4941455"/>
            <a:ext cx="2103819" cy="14648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00B0F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0070C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Ы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FFC000"/>
                </a:solidFill>
              </a:rPr>
              <a:t>Т</a:t>
            </a:r>
            <a:r>
              <a:rPr lang="ru-RU" dirty="0" smtClean="0">
                <a:solidFill>
                  <a:srgbClr val="7030A0"/>
                </a:solidFill>
              </a:rPr>
              <a:t>А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9131727" y="365124"/>
            <a:ext cx="2222073" cy="1325564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4181" y="1644507"/>
            <a:ext cx="10039927" cy="465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ФГАОУ ВО «Уральский федеральный университет имени первого Президента России Б.Н. Ельцина» 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Министерство общего и профессионального образования Свердловской области 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Екатеринбургская академия современного искусства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Управление культуры Администрации города Екатеринбурга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ГБОУ «Речевой центр» 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Коррекционно-развивающий центр «Аврора» Екатеринбург 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МАУ ДО Дом детства и юношества, Екатеринбург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Муниципальное бюджетное учреждение культуры дополнительного образования "Екатеринбургская детская музыкальная школа №17 имени М.П. Мусоргского«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dirty="0" smtClean="0"/>
              <a:t>Семейный </a:t>
            </a:r>
            <a:r>
              <a:rPr lang="ru-RU" dirty="0" err="1" smtClean="0"/>
              <a:t>досуговый</a:t>
            </a:r>
            <a:r>
              <a:rPr lang="ru-RU" dirty="0" smtClean="0"/>
              <a:t> центр «Интеллект»   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5960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О</a:t>
            </a:r>
            <a:r>
              <a:rPr lang="ru-RU" dirty="0" smtClean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92D050"/>
                </a:solidFill>
              </a:rPr>
              <a:t>И</a:t>
            </a:r>
            <a:r>
              <a:rPr lang="ru-RU" dirty="0" smtClean="0">
                <a:solidFill>
                  <a:srgbClr val="7030A0"/>
                </a:solidFill>
              </a:rPr>
              <a:t>Я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Р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У</a:t>
            </a:r>
            <a:r>
              <a:rPr lang="ru-RU" dirty="0" smtClean="0">
                <a:solidFill>
                  <a:srgbClr val="00B050"/>
                </a:solidFill>
              </a:rPr>
              <a:t>Л</a:t>
            </a:r>
            <a:r>
              <a:rPr lang="ru-RU" dirty="0" smtClean="0">
                <a:solidFill>
                  <a:srgbClr val="FF0000"/>
                </a:solidFill>
              </a:rPr>
              <a:t>ЬТ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FFC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9131727" y="365124"/>
            <a:ext cx="2222073" cy="1325564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8200" y="1750063"/>
            <a:ext cx="5372595" cy="39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numCol="1">
            <a:spAutoFit/>
          </a:bodyPr>
          <a:lstStyle/>
          <a:p>
            <a:pPr marL="284400" lvl="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Анкетирование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родителей.</a:t>
            </a:r>
            <a:endParaRPr lang="ru-RU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4400" lvl="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Встреча с родителями и специалистами.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Условия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участия в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проекте.</a:t>
            </a:r>
            <a:endParaRPr lang="ru-RU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4400" lvl="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Музыка – одно из направлений проекта.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Круглый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стол.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Учреждения дополнительного образования – площадки проекта.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Соглашения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о сотрудничестве.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Лекции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для специалистов.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Психолого-педагогическая поддержка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консультирование, сопровождение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5429" y="1750063"/>
            <a:ext cx="537259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numCol="1">
            <a:spAutoFit/>
          </a:bodyPr>
          <a:lstStyle/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Презентация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проекта.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Семинар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в </a:t>
            </a:r>
            <a:r>
              <a:rPr lang="ru-RU" sz="2000" dirty="0" err="1">
                <a:latin typeface="+mj-lt"/>
                <a:ea typeface="Tahoma" pitchFamily="34" charset="0"/>
                <a:cs typeface="Tahoma" pitchFamily="34" charset="0"/>
              </a:rPr>
              <a:t>УрФУ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Способности 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детей и молодых людей – лучший </a:t>
            </a:r>
            <a:r>
              <a:rPr lang="ru-RU" sz="2000" dirty="0" err="1">
                <a:latin typeface="+mj-lt"/>
                <a:ea typeface="Tahoma" pitchFamily="34" charset="0"/>
                <a:cs typeface="Tahoma" pitchFamily="34" charset="0"/>
              </a:rPr>
              <a:t>мотиватор</a:t>
            </a: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 проекта.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Курсы повышения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квалификации.</a:t>
            </a:r>
            <a:endParaRPr lang="ru-RU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Семинары,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лекции.</a:t>
            </a:r>
            <a:endParaRPr lang="ru-RU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>
                <a:latin typeface="+mj-lt"/>
                <a:ea typeface="Tahoma" pitchFamily="34" charset="0"/>
                <a:cs typeface="Tahoma" pitchFamily="34" charset="0"/>
              </a:rPr>
              <a:t>Конференция </a:t>
            </a: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26.11.2018.</a:t>
            </a:r>
          </a:p>
          <a:p>
            <a:pPr marL="284400" indent="28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0000" algn="l"/>
              </a:tabLst>
            </a:pPr>
            <a:r>
              <a:rPr lang="ru-RU" sz="2000" dirty="0" smtClean="0">
                <a:latin typeface="+mj-lt"/>
                <a:ea typeface="Tahoma" pitchFamily="34" charset="0"/>
                <a:cs typeface="Tahoma" pitchFamily="34" charset="0"/>
              </a:rPr>
              <a:t>Методические материалы по проекту</a:t>
            </a:r>
            <a:endParaRPr lang="ru-RU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" y="-39926"/>
            <a:ext cx="11516578" cy="6907162"/>
          </a:xfrm>
        </p:spPr>
      </p:pic>
      <p:sp>
        <p:nvSpPr>
          <p:cNvPr id="9" name="Прямоугольник 8"/>
          <p:cNvSpPr/>
          <p:nvPr/>
        </p:nvSpPr>
        <p:spPr>
          <a:xfrm>
            <a:off x="2541318" y="2717216"/>
            <a:ext cx="733895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600"/>
              </a:spcBef>
              <a:tabLst>
                <a:tab pos="360000" algn="l"/>
              </a:tabLst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Создание </a:t>
            </a:r>
            <a:r>
              <a:rPr lang="ru-RU" b="1" dirty="0">
                <a:ea typeface="Tahoma" pitchFamily="34" charset="0"/>
                <a:cs typeface="Tahoma" pitchFamily="34" charset="0"/>
              </a:rPr>
              <a:t>условий</a:t>
            </a:r>
            <a:r>
              <a:rPr lang="ru-RU" dirty="0"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для </a:t>
            </a:r>
            <a:r>
              <a:rPr lang="ru-RU" dirty="0">
                <a:ea typeface="Tahoma" pitchFamily="34" charset="0"/>
                <a:cs typeface="Tahoma" pitchFamily="34" charset="0"/>
              </a:rPr>
              <a:t>развития 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способностей</a:t>
            </a: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6956" y="2517568"/>
            <a:ext cx="6507676" cy="800644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3193" y="3891290"/>
            <a:ext cx="733895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600"/>
              </a:spcBef>
              <a:tabLst>
                <a:tab pos="360000" algn="l"/>
              </a:tabLst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Доступность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 образовательной </a:t>
            </a:r>
            <a:r>
              <a:rPr lang="ru-RU" b="1" dirty="0" smtClean="0">
                <a:ea typeface="Tahoma" pitchFamily="34" charset="0"/>
                <a:cs typeface="Tahoma" pitchFamily="34" charset="0"/>
              </a:rPr>
              <a:t>инфраструктуры</a:t>
            </a:r>
            <a:endParaRPr lang="ru-RU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9443" y="5092552"/>
            <a:ext cx="736270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600"/>
              </a:spcBef>
              <a:tabLst>
                <a:tab pos="360000" algn="l"/>
              </a:tabLst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Доступность нормальной жизни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 для ребенка с РАС и его семьи</a:t>
            </a: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56956" y="3689484"/>
            <a:ext cx="6507676" cy="800644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6956" y="4896046"/>
            <a:ext cx="6507676" cy="800644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6210794" y="3318212"/>
            <a:ext cx="0" cy="371272"/>
          </a:xfrm>
          <a:prstGeom prst="straightConnector1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22669" y="4513878"/>
            <a:ext cx="0" cy="371272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22669" y="2132640"/>
            <a:ext cx="0" cy="37127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6" y="-269248"/>
            <a:ext cx="3230442" cy="22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11212"/>
            <a:ext cx="11356517" cy="6811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</a:t>
            </a:r>
            <a:r>
              <a:rPr lang="ru-RU" dirty="0" smtClean="0">
                <a:solidFill>
                  <a:srgbClr val="00B0F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rgbClr val="00B0F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6382" y="1866476"/>
            <a:ext cx="236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+mj-lt"/>
                <a:cs typeface="Tahoma" pitchFamily="34" charset="0"/>
              </a:rPr>
              <a:t>Руководитель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1833" y="4504435"/>
            <a:ext cx="2237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Пономарева 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+mj-lt"/>
                <a:cs typeface="Tahoma" pitchFamily="34" charset="0"/>
              </a:rPr>
              <a:t>Марина </a:t>
            </a:r>
            <a:r>
              <a:rPr lang="ru-RU" b="1" dirty="0">
                <a:solidFill>
                  <a:prstClr val="black"/>
                </a:solidFill>
                <a:latin typeface="+mj-lt"/>
                <a:cs typeface="Tahoma" pitchFamily="34" charset="0"/>
              </a:rPr>
              <a:t>Викторовна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89" y="2371340"/>
            <a:ext cx="1950724" cy="19507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10189" y="2747379"/>
            <a:ext cx="3588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  <a:cs typeface="Tahoma" pitchFamily="34" charset="0"/>
              </a:rPr>
              <a:t>8 </a:t>
            </a:r>
            <a:r>
              <a:rPr lang="ru-RU" dirty="0">
                <a:latin typeface="+mj-lt"/>
                <a:cs typeface="Tahoma" pitchFamily="34" charset="0"/>
              </a:rPr>
              <a:t>(992) 001 1902</a:t>
            </a:r>
            <a:endParaRPr lang="en-US" dirty="0">
              <a:latin typeface="+mj-lt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cs typeface="Tahoma" pitchFamily="34" charset="0"/>
                <a:hlinkClick r:id="rId4"/>
              </a:rPr>
              <a:t>nolimitekb@yandex.ru</a:t>
            </a:r>
            <a:endParaRPr lang="en-US" dirty="0" smtClean="0">
              <a:latin typeface="+mj-lt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hlinkClick r:id="rId5"/>
              </a:rPr>
              <a:t>www.facebook.com/nolimitekb</a:t>
            </a:r>
            <a:r>
              <a:rPr lang="en-US" b="1" dirty="0" smtClean="0"/>
              <a:t> </a:t>
            </a:r>
            <a:endParaRPr lang="ru-RU" b="1" dirty="0">
              <a:latin typeface="+mj-lt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Tahoma" pitchFamily="34" charset="0"/>
                <a:hlinkClick r:id="rId6"/>
              </a:rPr>
              <a:t>www.opencityekb.ru</a:t>
            </a:r>
            <a:endParaRPr lang="ru-RU" dirty="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026" name="Picture 2" descr="http://image.flaticon.com/icons/png/512/260/2603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90" y="3274727"/>
            <a:ext cx="326065" cy="3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xcdn.icons8.com/iOS7/PNG/100/Messaging/link_filled-1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1" y="4093584"/>
            <a:ext cx="325894" cy="3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flaticon.com/icons/png/128/116/1166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90" y="2841786"/>
            <a:ext cx="326066" cy="3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.flaticon.com/icons/png/128/59/591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0" y="3678414"/>
            <a:ext cx="415170" cy="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бъект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>
          <a:xfrm>
            <a:off x="9131727" y="365124"/>
            <a:ext cx="2222073" cy="1325564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0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356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 Semilight</vt:lpstr>
      <vt:lpstr>Tahoma</vt:lpstr>
      <vt:lpstr>Тема Office</vt:lpstr>
      <vt:lpstr>Презентация PowerPoint</vt:lpstr>
      <vt:lpstr>ПРОБЛЕМА </vt:lpstr>
      <vt:lpstr>ЦЕЛЬ ПРОЕКТА</vt:lpstr>
      <vt:lpstr>СТРАТЕГИЧЕСКИЕ НАПРАВЛЕНИЯ</vt:lpstr>
      <vt:lpstr>ЗАДАЧИ ПРОЕКТА</vt:lpstr>
      <vt:lpstr>ПАРТНЕРЫ ПРОЕКТА</vt:lpstr>
      <vt:lpstr>МЕРОПРИЯТИЯ И РЕЗУЛЬТАТЫ</vt:lpstr>
      <vt:lpstr>Презентация PowerPoint</vt:lpstr>
      <vt:lpstr>КОНТАКТЫ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strekosa@yandex.ru</dc:creator>
  <cp:lastModifiedBy>игорь веснин</cp:lastModifiedBy>
  <cp:revision>27</cp:revision>
  <dcterms:created xsi:type="dcterms:W3CDTF">2018-11-14T13:02:31Z</dcterms:created>
  <dcterms:modified xsi:type="dcterms:W3CDTF">2018-12-04T08:42:23Z</dcterms:modified>
</cp:coreProperties>
</file>