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0" r:id="rId5"/>
    <p:sldId id="268" r:id="rId6"/>
    <p:sldId id="267" r:id="rId7"/>
    <p:sldId id="265" r:id="rId8"/>
    <p:sldId id="266" r:id="rId9"/>
    <p:sldId id="259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8DD7-D4D9-4561-8642-945A2137619E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0A039-60CC-45E1-BE8C-C2FBF5F667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40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8DD7-D4D9-4561-8642-945A2137619E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0A039-60CC-45E1-BE8C-C2FBF5F667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34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8DD7-D4D9-4561-8642-945A2137619E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0A039-60CC-45E1-BE8C-C2FBF5F667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39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8DD7-D4D9-4561-8642-945A2137619E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0A039-60CC-45E1-BE8C-C2FBF5F667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95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8DD7-D4D9-4561-8642-945A2137619E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0A039-60CC-45E1-BE8C-C2FBF5F667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05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8DD7-D4D9-4561-8642-945A2137619E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0A039-60CC-45E1-BE8C-C2FBF5F667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69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8DD7-D4D9-4561-8642-945A2137619E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0A039-60CC-45E1-BE8C-C2FBF5F667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485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8DD7-D4D9-4561-8642-945A2137619E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0A039-60CC-45E1-BE8C-C2FBF5F667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988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8DD7-D4D9-4561-8642-945A2137619E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0A039-60CC-45E1-BE8C-C2FBF5F667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312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8DD7-D4D9-4561-8642-945A2137619E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0A039-60CC-45E1-BE8C-C2FBF5F667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75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8DD7-D4D9-4561-8642-945A2137619E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0A039-60CC-45E1-BE8C-C2FBF5F667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88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28DD7-D4D9-4561-8642-945A2137619E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0A039-60CC-45E1-BE8C-C2FBF5F667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045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opencityekb.ru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://www.facebook.com/nolimitekb" TargetMode="External"/><Relationship Id="rId10" Type="http://schemas.openxmlformats.org/officeDocument/2006/relationships/image" Target="../media/image18.png"/><Relationship Id="rId4" Type="http://schemas.openxmlformats.org/officeDocument/2006/relationships/hyperlink" Target="mailto:opencityekb@yandex.ru" TargetMode="External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185249"/>
          </a:xfrm>
          <a:prstGeom prst="rect">
            <a:avLst/>
          </a:prstGeom>
        </p:spPr>
      </p:pic>
      <p:pic>
        <p:nvPicPr>
          <p:cNvPr id="7" name="Picture 2" descr="https://scontent.fhen2-1.fna.fbcdn.net/v/t1.15752-9/46107039_1015957351939261_7047584326740869120_n.png?_nc_cat=108&amp;_nc_ht=scontent.fhen2-1.fna&amp;oh=6dcc59d5e5de71399f41b5a778f189b9&amp;oe=5C7881C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707" y="5185249"/>
            <a:ext cx="2523749" cy="63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67206" y="6122946"/>
            <a:ext cx="1946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Segoe UI Semilight" panose="020B0402040204020203" pitchFamily="34" charset="0"/>
                <a:ea typeface="Tahoma" pitchFamily="34" charset="0"/>
                <a:cs typeface="Segoe UI Semilight" panose="020B0402040204020203" pitchFamily="34" charset="0"/>
              </a:rPr>
              <a:t>26 ноября </a:t>
            </a:r>
            <a:r>
              <a:rPr lang="ru-RU" dirty="0">
                <a:latin typeface="Segoe UI Semilight" panose="020B0402040204020203" pitchFamily="34" charset="0"/>
                <a:ea typeface="Tahoma" pitchFamily="34" charset="0"/>
                <a:cs typeface="Segoe UI Semilight" panose="020B0402040204020203" pitchFamily="34" charset="0"/>
              </a:rPr>
              <a:t>2018 </a:t>
            </a:r>
            <a:r>
              <a:rPr lang="ru-RU" dirty="0" smtClean="0">
                <a:latin typeface="Segoe UI Semilight" panose="020B0402040204020203" pitchFamily="34" charset="0"/>
                <a:ea typeface="Tahoma" pitchFamily="34" charset="0"/>
                <a:cs typeface="Segoe UI Semilight" panose="020B0402040204020203" pitchFamily="34" charset="0"/>
              </a:rPr>
              <a:t>г.</a:t>
            </a:r>
            <a:endParaRPr lang="ru-RU" sz="2800" dirty="0">
              <a:latin typeface="Segoe UI Semilight" panose="020B0402040204020203" pitchFamily="34" charset="0"/>
              <a:ea typeface="Tahoma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8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838197" y="26517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>
                <a:solidFill>
                  <a:srgbClr val="FFC000"/>
                </a:solidFill>
              </a:rPr>
              <a:t>С</a:t>
            </a:r>
            <a:r>
              <a:rPr lang="ru-RU" dirty="0" smtClean="0">
                <a:solidFill>
                  <a:srgbClr val="00B0F0"/>
                </a:solidFill>
              </a:rPr>
              <a:t>П</a:t>
            </a:r>
            <a:r>
              <a:rPr lang="ru-RU" dirty="0" smtClean="0">
                <a:solidFill>
                  <a:srgbClr val="7030A0"/>
                </a:solidFill>
              </a:rPr>
              <a:t>А</a:t>
            </a:r>
            <a:r>
              <a:rPr lang="ru-RU" dirty="0" smtClean="0">
                <a:solidFill>
                  <a:srgbClr val="92D050"/>
                </a:solidFill>
              </a:rPr>
              <a:t>С</a:t>
            </a:r>
            <a:r>
              <a:rPr lang="ru-RU" dirty="0" smtClean="0">
                <a:solidFill>
                  <a:srgbClr val="0070C0"/>
                </a:solidFill>
              </a:rPr>
              <a:t>И</a:t>
            </a:r>
            <a:r>
              <a:rPr lang="ru-RU" dirty="0" smtClean="0">
                <a:solidFill>
                  <a:srgbClr val="FF0000"/>
                </a:solidFill>
              </a:rPr>
              <a:t>Б</a:t>
            </a:r>
            <a:r>
              <a:rPr lang="ru-RU" dirty="0" smtClean="0">
                <a:solidFill>
                  <a:srgbClr val="00B050"/>
                </a:solidFill>
              </a:rPr>
              <a:t>О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B0F0"/>
                </a:solidFill>
              </a:rPr>
              <a:t>З</a:t>
            </a:r>
            <a:r>
              <a:rPr lang="ru-RU" dirty="0" smtClean="0">
                <a:solidFill>
                  <a:srgbClr val="FFC000"/>
                </a:solidFill>
              </a:rPr>
              <a:t>А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B050"/>
                </a:solidFill>
              </a:rPr>
              <a:t>В</a:t>
            </a:r>
            <a:r>
              <a:rPr lang="ru-RU" dirty="0" smtClean="0">
                <a:solidFill>
                  <a:srgbClr val="FF0000"/>
                </a:solidFill>
              </a:rPr>
              <a:t>Н</a:t>
            </a:r>
            <a:r>
              <a:rPr lang="ru-RU" dirty="0" smtClean="0">
                <a:solidFill>
                  <a:srgbClr val="00B0F0"/>
                </a:solidFill>
              </a:rPr>
              <a:t>И</a:t>
            </a:r>
            <a:r>
              <a:rPr lang="ru-RU" dirty="0" smtClean="0">
                <a:solidFill>
                  <a:srgbClr val="FFC000"/>
                </a:solidFill>
              </a:rPr>
              <a:t>М</a:t>
            </a:r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dirty="0" smtClean="0">
                <a:solidFill>
                  <a:srgbClr val="7030A0"/>
                </a:solidFill>
              </a:rPr>
              <a:t>Н</a:t>
            </a:r>
            <a:r>
              <a:rPr lang="ru-RU" dirty="0" smtClean="0">
                <a:solidFill>
                  <a:srgbClr val="00B0F0"/>
                </a:solidFill>
              </a:rPr>
              <a:t>И</a:t>
            </a:r>
            <a:r>
              <a:rPr lang="ru-RU" dirty="0" smtClean="0">
                <a:solidFill>
                  <a:srgbClr val="92D050"/>
                </a:solidFill>
              </a:rPr>
              <a:t>Е</a:t>
            </a:r>
            <a:r>
              <a:rPr lang="ru-RU" dirty="0" smtClean="0">
                <a:solidFill>
                  <a:srgbClr val="FF0000"/>
                </a:solidFill>
              </a:rPr>
              <a:t>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16"/>
          <a:stretch/>
        </p:blipFill>
        <p:spPr>
          <a:xfrm>
            <a:off x="4834122" y="1411063"/>
            <a:ext cx="2523749" cy="1505527"/>
          </a:xfrm>
          <a:prstGeom prst="rect">
            <a:avLst/>
          </a:prstGeom>
          <a:effectLst>
            <a:reflection stA="34000" dist="8001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1830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</a:t>
            </a:r>
            <a:r>
              <a:rPr lang="ru-RU" dirty="0" smtClean="0">
                <a:solidFill>
                  <a:srgbClr val="00B0F0"/>
                </a:solidFill>
              </a:rPr>
              <a:t>Р</a:t>
            </a:r>
            <a:r>
              <a:rPr lang="ru-RU" dirty="0" smtClean="0">
                <a:solidFill>
                  <a:srgbClr val="7030A0"/>
                </a:solidFill>
              </a:rPr>
              <a:t>О</a:t>
            </a:r>
            <a:r>
              <a:rPr lang="ru-RU" dirty="0" smtClean="0">
                <a:solidFill>
                  <a:srgbClr val="FFC000"/>
                </a:solidFill>
              </a:rPr>
              <a:t>Б</a:t>
            </a:r>
            <a:r>
              <a:rPr lang="ru-RU" dirty="0" smtClean="0">
                <a:solidFill>
                  <a:srgbClr val="FF0000"/>
                </a:solidFill>
              </a:rPr>
              <a:t>Л</a:t>
            </a:r>
            <a:r>
              <a:rPr lang="ru-RU" dirty="0" smtClean="0">
                <a:solidFill>
                  <a:srgbClr val="00B050"/>
                </a:solidFill>
              </a:rPr>
              <a:t>Е</a:t>
            </a:r>
            <a:r>
              <a:rPr lang="ru-RU" dirty="0" smtClean="0">
                <a:solidFill>
                  <a:srgbClr val="00B0F0"/>
                </a:solidFill>
              </a:rPr>
              <a:t>М</a:t>
            </a:r>
            <a:r>
              <a:rPr lang="ru-RU" dirty="0" smtClean="0">
                <a:solidFill>
                  <a:srgbClr val="7030A0"/>
                </a:solidFill>
              </a:rPr>
              <a:t>А 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16"/>
          <a:stretch/>
        </p:blipFill>
        <p:spPr>
          <a:xfrm>
            <a:off x="9131727" y="365124"/>
            <a:ext cx="2222073" cy="1325564"/>
          </a:xfrm>
          <a:prstGeom prst="rect">
            <a:avLst/>
          </a:prstGeom>
          <a:effectLst>
            <a:reflection stA="20000" endPos="65000" dist="50800" dir="5400000" sy="-100000" algn="bl" rotWithShape="0"/>
          </a:effectLst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1235034" y="1856630"/>
            <a:ext cx="10118766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sz="2000" b="1" dirty="0" smtClean="0"/>
              <a:t>Рост числа детей с РАС </a:t>
            </a:r>
            <a:r>
              <a:rPr lang="ru-RU" sz="2000" dirty="0" smtClean="0"/>
              <a:t>и другими нарушениями развития.  Дефициты в социальном взаимодействии, коммуникации, проблемное поведения.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sz="2000" b="1" dirty="0" smtClean="0"/>
              <a:t>Не только дефициты, но и способности</a:t>
            </a:r>
            <a:r>
              <a:rPr lang="ru-RU" sz="2000" dirty="0" smtClean="0"/>
              <a:t>.  В ряде случаев ярко выраженные способности в одной или нескольких областях знаний, контрастирующие с общей картиной дефицитов. 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sz="2000" dirty="0" smtClean="0"/>
              <a:t>Из-за имеющихся дефицитов и </a:t>
            </a:r>
            <a:r>
              <a:rPr lang="ru-RU" sz="2000" b="1" dirty="0" smtClean="0"/>
              <a:t>проблемного поведения детей с РАС не готовы принять </a:t>
            </a:r>
            <a:r>
              <a:rPr lang="ru-RU" sz="2000" dirty="0" smtClean="0"/>
              <a:t>образовательные организации. Даже тех, кто имеет высокий уровень академических знаний и</a:t>
            </a:r>
            <a:r>
              <a:rPr lang="en-US" sz="2000" dirty="0" smtClean="0"/>
              <a:t>/</a:t>
            </a:r>
            <a:r>
              <a:rPr lang="ru-RU" sz="2000" dirty="0" smtClean="0"/>
              <a:t>или определенные способности.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92052" y="5494623"/>
            <a:ext cx="64219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tabLst>
                <a:tab pos="360000" algn="l"/>
              </a:tabLst>
            </a:pPr>
            <a:r>
              <a:rPr lang="ru-RU" sz="2000" dirty="0" smtClean="0"/>
              <a:t>Решение проблемы мы видим в обеспечении эффективной поддержки ребенка, </a:t>
            </a:r>
            <a:r>
              <a:rPr lang="ru-RU" sz="2000" b="1" dirty="0" smtClean="0"/>
              <a:t>создании особых образовательных условий  </a:t>
            </a:r>
            <a:endParaRPr lang="ru-RU" sz="2000" b="1" dirty="0"/>
          </a:p>
        </p:txBody>
      </p:sp>
      <p:pic>
        <p:nvPicPr>
          <p:cNvPr id="8" name="Рисунок 7" descr="Картинки по запросу справедливость и равенство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99055" y="4553528"/>
            <a:ext cx="3380509" cy="214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04" y="5419852"/>
            <a:ext cx="749335" cy="92418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2427" y="1605457"/>
            <a:ext cx="623017" cy="117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3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Ц</a:t>
            </a:r>
            <a:r>
              <a:rPr lang="ru-RU" dirty="0" smtClean="0">
                <a:solidFill>
                  <a:srgbClr val="00B0F0"/>
                </a:solidFill>
              </a:rPr>
              <a:t>Е</a:t>
            </a:r>
            <a:r>
              <a:rPr lang="ru-RU" dirty="0" smtClean="0">
                <a:solidFill>
                  <a:srgbClr val="7030A0"/>
                </a:solidFill>
              </a:rPr>
              <a:t>Л</a:t>
            </a:r>
            <a:r>
              <a:rPr lang="ru-RU" dirty="0" smtClean="0">
                <a:solidFill>
                  <a:srgbClr val="FFC000"/>
                </a:solidFill>
              </a:rPr>
              <a:t>Ь </a:t>
            </a:r>
            <a:r>
              <a:rPr lang="ru-RU" dirty="0" smtClean="0">
                <a:solidFill>
                  <a:srgbClr val="FF0000"/>
                </a:solidFill>
              </a:rPr>
              <a:t>П</a:t>
            </a:r>
            <a:r>
              <a:rPr lang="ru-RU" dirty="0" smtClean="0">
                <a:solidFill>
                  <a:srgbClr val="00B050"/>
                </a:solidFill>
              </a:rPr>
              <a:t>Р</a:t>
            </a:r>
            <a:r>
              <a:rPr lang="ru-RU" dirty="0" smtClean="0">
                <a:solidFill>
                  <a:srgbClr val="00B0F0"/>
                </a:solidFill>
              </a:rPr>
              <a:t>О</a:t>
            </a:r>
            <a:r>
              <a:rPr lang="ru-RU" dirty="0" smtClean="0">
                <a:solidFill>
                  <a:srgbClr val="7030A0"/>
                </a:solidFill>
              </a:rPr>
              <a:t>Е</a:t>
            </a:r>
            <a:r>
              <a:rPr lang="ru-RU" dirty="0" smtClean="0">
                <a:solidFill>
                  <a:srgbClr val="FFC000"/>
                </a:solidFill>
              </a:rPr>
              <a:t>К</a:t>
            </a:r>
            <a:r>
              <a:rPr lang="ru-RU" dirty="0" smtClean="0">
                <a:solidFill>
                  <a:srgbClr val="00B050"/>
                </a:solidFill>
              </a:rPr>
              <a:t>Т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16"/>
          <a:stretch/>
        </p:blipFill>
        <p:spPr>
          <a:xfrm>
            <a:off x="9131727" y="365124"/>
            <a:ext cx="2222073" cy="1325564"/>
          </a:xfrm>
          <a:prstGeom prst="rect">
            <a:avLst/>
          </a:prstGeom>
          <a:effectLst>
            <a:reflection stA="20000" endPos="65000" dist="50800" dir="5400000" sy="-100000" algn="bl" rotWithShape="0"/>
          </a:effectLst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838200" y="1964388"/>
            <a:ext cx="10515600" cy="1491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indent="360000" algn="just">
              <a:lnSpc>
                <a:spcPct val="110000"/>
              </a:lnSpc>
              <a:spcBef>
                <a:spcPts val="1200"/>
              </a:spcBef>
              <a:tabLst>
                <a:tab pos="360000" algn="l"/>
              </a:tabLst>
            </a:pPr>
            <a:r>
              <a:rPr lang="ru-RU" sz="2000" b="1" dirty="0" smtClean="0"/>
              <a:t>Обеспечить возможность развития способностей</a:t>
            </a:r>
            <a:r>
              <a:rPr lang="ru-RU" sz="2000" dirty="0" smtClean="0"/>
              <a:t> детей и подростков с РАС и другими нарушениями развития в системе дополнительного образования и во внеурочной деятельности в условиях инклюзии, создав для этого необходимые </a:t>
            </a:r>
            <a:r>
              <a:rPr lang="ru-RU" sz="2000" b="1" dirty="0" smtClean="0"/>
              <a:t>особые образовательные условия. </a:t>
            </a:r>
          </a:p>
          <a:p>
            <a:pPr lvl="0" indent="360000" algn="just">
              <a:lnSpc>
                <a:spcPct val="110000"/>
              </a:lnSpc>
              <a:spcBef>
                <a:spcPts val="1200"/>
              </a:spcBef>
              <a:tabLst>
                <a:tab pos="360000" algn="l"/>
              </a:tabLst>
            </a:pPr>
            <a:endParaRPr lang="ru-RU" sz="2000" dirty="0" smtClean="0"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Picture 2" descr="E:\Я.Диск\!17_FPG\Бренд\page\pgrants_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3237" y="4441856"/>
            <a:ext cx="2518490" cy="884620"/>
          </a:xfrm>
          <a:prstGeom prst="rect">
            <a:avLst/>
          </a:prstGeom>
          <a:noFill/>
        </p:spPr>
      </p:pic>
      <p:pic>
        <p:nvPicPr>
          <p:cNvPr id="10" name="Picture 2" descr="https://scontent.fhel6-1.fna.fbcdn.net/v/t1.15752-9/46151047_187513198831880_2900942884494639104_n.jpg?_nc_cat=102&amp;_nc_ht=scontent.fhel6-1.fna&amp;oh=cd2b11e00e5a35f36a1e08d628c101f5&amp;oe=5C6CB71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5662" y="4257963"/>
            <a:ext cx="1743593" cy="16273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411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/>
          <p:cNvCxnSpPr/>
          <p:nvPr/>
        </p:nvCxnSpPr>
        <p:spPr>
          <a:xfrm flipH="1">
            <a:off x="4239491" y="3592935"/>
            <a:ext cx="1856509" cy="655973"/>
          </a:xfrm>
          <a:prstGeom prst="straightConnector1">
            <a:avLst/>
          </a:prstGeom>
          <a:ln w="101600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095999" y="3593407"/>
            <a:ext cx="1872344" cy="655501"/>
          </a:xfrm>
          <a:prstGeom prst="straightConnector1">
            <a:avLst/>
          </a:prstGeom>
          <a:ln w="101600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6096000" y="4367658"/>
            <a:ext cx="5257800" cy="1492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Bef>
                <a:spcPts val="1200"/>
              </a:spcBef>
              <a:tabLst>
                <a:tab pos="360000" algn="l"/>
              </a:tabLst>
            </a:pPr>
            <a:r>
              <a:rPr lang="ru-RU" sz="3000" b="1" dirty="0" smtClean="0">
                <a:ea typeface="Tahoma" pitchFamily="34" charset="0"/>
                <a:cs typeface="Tahoma" pitchFamily="34" charset="0"/>
              </a:rPr>
              <a:t>СПОСОБНОСТИ</a:t>
            </a:r>
          </a:p>
          <a:p>
            <a:pPr algn="ctr">
              <a:lnSpc>
                <a:spcPct val="110000"/>
              </a:lnSpc>
              <a:spcBef>
                <a:spcPts val="1200"/>
              </a:spcBef>
              <a:tabLst>
                <a:tab pos="360000" algn="l"/>
              </a:tabLst>
            </a:pPr>
            <a:r>
              <a:rPr lang="ru-RU" sz="2000" dirty="0" smtClean="0">
                <a:ea typeface="Tahoma" pitchFamily="34" charset="0"/>
                <a:cs typeface="Tahoma" pitchFamily="34" charset="0"/>
              </a:rPr>
              <a:t>Шанс в жизни. </a:t>
            </a:r>
          </a:p>
          <a:p>
            <a:pPr algn="ctr">
              <a:lnSpc>
                <a:spcPct val="110000"/>
              </a:lnSpc>
              <a:spcBef>
                <a:spcPts val="1200"/>
              </a:spcBef>
              <a:tabLst>
                <a:tab pos="360000" algn="l"/>
              </a:tabLst>
            </a:pPr>
            <a:r>
              <a:rPr lang="ru-RU" sz="2000" dirty="0" smtClean="0">
                <a:ea typeface="Tahoma" pitchFamily="34" charset="0"/>
                <a:cs typeface="Tahoma" pitchFamily="34" charset="0"/>
              </a:rPr>
              <a:t>(Выбор дисциплин и направлений работы). </a:t>
            </a:r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831031" y="4391408"/>
            <a:ext cx="5257800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Bef>
                <a:spcPts val="1200"/>
              </a:spcBef>
              <a:tabLst>
                <a:tab pos="360000" algn="l"/>
              </a:tabLst>
            </a:pPr>
            <a:r>
              <a:rPr lang="ru-RU" sz="3000" b="1" dirty="0" smtClean="0">
                <a:ea typeface="Tahoma" pitchFamily="34" charset="0"/>
                <a:cs typeface="Tahoma" pitchFamily="34" charset="0"/>
              </a:rPr>
              <a:t>ИНКЛЮЗИЯ</a:t>
            </a:r>
          </a:p>
          <a:p>
            <a:pPr algn="ctr">
              <a:lnSpc>
                <a:spcPct val="110000"/>
              </a:lnSpc>
              <a:spcBef>
                <a:spcPts val="1200"/>
              </a:spcBef>
              <a:tabLst>
                <a:tab pos="360000" algn="l"/>
              </a:tabLst>
            </a:pPr>
            <a:r>
              <a:rPr lang="ru-RU" sz="2000" dirty="0" smtClean="0">
                <a:ea typeface="Tahoma" pitchFamily="34" charset="0"/>
                <a:cs typeface="Tahoma" pitchFamily="34" charset="0"/>
              </a:rPr>
              <a:t>Алгоритм и ресурс поддержки.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С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>
                <a:solidFill>
                  <a:srgbClr val="00B0F0"/>
                </a:solidFill>
              </a:rPr>
              <a:t>Р</a:t>
            </a:r>
            <a:r>
              <a:rPr lang="ru-RU" dirty="0" smtClean="0">
                <a:solidFill>
                  <a:srgbClr val="FFC000"/>
                </a:solidFill>
              </a:rPr>
              <a:t>А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>
                <a:solidFill>
                  <a:srgbClr val="7030A0"/>
                </a:solidFill>
              </a:rPr>
              <a:t>Е</a:t>
            </a:r>
            <a:r>
              <a:rPr lang="ru-RU" dirty="0" smtClean="0">
                <a:solidFill>
                  <a:srgbClr val="00B0F0"/>
                </a:solidFill>
              </a:rPr>
              <a:t>Г</a:t>
            </a:r>
            <a:r>
              <a:rPr lang="ru-RU" dirty="0" smtClean="0">
                <a:solidFill>
                  <a:srgbClr val="00B050"/>
                </a:solidFill>
              </a:rPr>
              <a:t>И</a:t>
            </a:r>
            <a:r>
              <a:rPr lang="ru-RU" dirty="0" smtClean="0">
                <a:solidFill>
                  <a:srgbClr val="FFC000"/>
                </a:solidFill>
              </a:rPr>
              <a:t>Ч</a:t>
            </a:r>
            <a:r>
              <a:rPr lang="ru-RU" dirty="0" smtClean="0">
                <a:solidFill>
                  <a:srgbClr val="92D050"/>
                </a:solidFill>
              </a:rPr>
              <a:t>Е</a:t>
            </a:r>
            <a:r>
              <a:rPr lang="ru-RU" dirty="0" smtClean="0">
                <a:solidFill>
                  <a:srgbClr val="7030A0"/>
                </a:solidFill>
              </a:rPr>
              <a:t>С</a:t>
            </a:r>
            <a:r>
              <a:rPr lang="ru-RU" dirty="0" smtClean="0">
                <a:solidFill>
                  <a:srgbClr val="FF0000"/>
                </a:solidFill>
              </a:rPr>
              <a:t>К</a:t>
            </a:r>
            <a:r>
              <a:rPr lang="ru-RU" dirty="0" smtClean="0">
                <a:solidFill>
                  <a:srgbClr val="00B050"/>
                </a:solidFill>
              </a:rPr>
              <a:t>И</a:t>
            </a:r>
            <a:r>
              <a:rPr lang="ru-RU" dirty="0" smtClean="0">
                <a:solidFill>
                  <a:srgbClr val="FF0000"/>
                </a:solidFill>
              </a:rPr>
              <a:t>Е </a:t>
            </a:r>
            <a:r>
              <a:rPr lang="ru-RU" dirty="0" smtClean="0">
                <a:solidFill>
                  <a:srgbClr val="FFC000"/>
                </a:solidFill>
              </a:rPr>
              <a:t>Н</a:t>
            </a:r>
            <a:r>
              <a:rPr lang="ru-RU" dirty="0" smtClean="0">
                <a:solidFill>
                  <a:srgbClr val="00B0F0"/>
                </a:solidFill>
              </a:rPr>
              <a:t>А</a:t>
            </a:r>
            <a:r>
              <a:rPr lang="ru-RU" dirty="0" smtClean="0">
                <a:solidFill>
                  <a:srgbClr val="7030A0"/>
                </a:solidFill>
              </a:rPr>
              <a:t>П</a:t>
            </a:r>
            <a:r>
              <a:rPr lang="ru-RU" dirty="0" smtClean="0">
                <a:solidFill>
                  <a:srgbClr val="FF0000"/>
                </a:solidFill>
              </a:rPr>
              <a:t>Р</a:t>
            </a:r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dirty="0" smtClean="0">
                <a:solidFill>
                  <a:srgbClr val="7030A0"/>
                </a:solidFill>
              </a:rPr>
              <a:t>В</a:t>
            </a:r>
            <a:r>
              <a:rPr lang="ru-RU" dirty="0" smtClean="0">
                <a:solidFill>
                  <a:srgbClr val="00B0F0"/>
                </a:solidFill>
              </a:rPr>
              <a:t>Л</a:t>
            </a:r>
            <a:r>
              <a:rPr lang="ru-RU" dirty="0" smtClean="0">
                <a:solidFill>
                  <a:srgbClr val="FFC000"/>
                </a:solidFill>
              </a:rPr>
              <a:t>Е</a:t>
            </a:r>
            <a:r>
              <a:rPr lang="ru-RU" dirty="0" smtClean="0">
                <a:solidFill>
                  <a:srgbClr val="FF0000"/>
                </a:solidFill>
              </a:rPr>
              <a:t>Н</a:t>
            </a:r>
            <a:r>
              <a:rPr lang="ru-RU" dirty="0" smtClean="0">
                <a:solidFill>
                  <a:srgbClr val="00B050"/>
                </a:solidFill>
              </a:rPr>
              <a:t>И</a:t>
            </a:r>
            <a:r>
              <a:rPr lang="ru-RU" dirty="0" smtClean="0">
                <a:solidFill>
                  <a:srgbClr val="00B0F0"/>
                </a:solidFill>
              </a:rPr>
              <a:t>Я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453" y="1460967"/>
            <a:ext cx="3371093" cy="2325651"/>
          </a:xfrm>
        </p:spPr>
      </p:pic>
    </p:spTree>
    <p:extLst>
      <p:ext uri="{BB962C8B-B14F-4D97-AF65-F5344CB8AC3E}">
        <p14:creationId xmlns:p14="http://schemas.microsoft.com/office/powerpoint/2010/main" val="92736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7655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З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r>
              <a:rPr lang="ru-RU" dirty="0" smtClean="0">
                <a:solidFill>
                  <a:srgbClr val="00B0F0"/>
                </a:solidFill>
              </a:rPr>
              <a:t>Д</a:t>
            </a:r>
            <a:r>
              <a:rPr lang="ru-RU" dirty="0" smtClean="0">
                <a:solidFill>
                  <a:srgbClr val="FFC000"/>
                </a:solidFill>
              </a:rPr>
              <a:t>А</a:t>
            </a:r>
            <a:r>
              <a:rPr lang="ru-RU" dirty="0" smtClean="0">
                <a:solidFill>
                  <a:srgbClr val="FF0000"/>
                </a:solidFill>
              </a:rPr>
              <a:t>Ч</a:t>
            </a:r>
            <a:r>
              <a:rPr lang="ru-RU" dirty="0" smtClean="0">
                <a:solidFill>
                  <a:srgbClr val="7030A0"/>
                </a:solidFill>
              </a:rPr>
              <a:t>И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П</a:t>
            </a:r>
            <a:r>
              <a:rPr lang="ru-RU" dirty="0" smtClean="0">
                <a:solidFill>
                  <a:srgbClr val="FFC000"/>
                </a:solidFill>
              </a:rPr>
              <a:t>Р</a:t>
            </a:r>
            <a:r>
              <a:rPr lang="ru-RU" dirty="0" smtClean="0">
                <a:solidFill>
                  <a:srgbClr val="92D050"/>
                </a:solidFill>
              </a:rPr>
              <a:t>О</a:t>
            </a:r>
            <a:r>
              <a:rPr lang="ru-RU" dirty="0" smtClean="0">
                <a:solidFill>
                  <a:srgbClr val="0070C0"/>
                </a:solidFill>
              </a:rPr>
              <a:t>Е</a:t>
            </a:r>
            <a:r>
              <a:rPr lang="ru-RU" dirty="0" smtClean="0">
                <a:solidFill>
                  <a:srgbClr val="92D050"/>
                </a:solidFill>
              </a:rPr>
              <a:t>К</a:t>
            </a:r>
            <a:r>
              <a:rPr lang="ru-RU" dirty="0" smtClean="0">
                <a:solidFill>
                  <a:srgbClr val="7030A0"/>
                </a:solidFill>
              </a:rPr>
              <a:t>Т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18556" y="1164215"/>
            <a:ext cx="3397331" cy="1507823"/>
          </a:xfrm>
          <a:prstGeom prst="round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dirty="0" smtClean="0">
                <a:solidFill>
                  <a:schemeClr val="tx1"/>
                </a:solidFill>
              </a:rPr>
              <a:t>КОМПЕТЕНЦИИ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248404" y="1714437"/>
            <a:ext cx="3397331" cy="1507823"/>
          </a:xfrm>
          <a:prstGeom prst="round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dirty="0" smtClean="0">
                <a:solidFill>
                  <a:schemeClr val="tx1"/>
                </a:solidFill>
              </a:rPr>
              <a:t>СОПРОВОЖДЕНИЕ </a:t>
            </a:r>
            <a:r>
              <a:rPr lang="ru-RU" sz="2000" dirty="0" smtClean="0">
                <a:solidFill>
                  <a:schemeClr val="tx1"/>
                </a:solidFill>
              </a:rPr>
              <a:t>процесса обучения педагогом-психологом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83210" y="4165437"/>
            <a:ext cx="3397331" cy="1507823"/>
          </a:xfrm>
          <a:prstGeom prst="round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Организация занятий. Создание особых ОБРАЗОВАТЕЛЬНЫХ УСЛОВИЙ</a:t>
            </a:r>
          </a:p>
        </p:txBody>
      </p:sp>
      <p:cxnSp>
        <p:nvCxnSpPr>
          <p:cNvPr id="17" name="Прямая со стрелкой 16"/>
          <p:cNvCxnSpPr>
            <a:endCxn id="13" idx="3"/>
          </p:cNvCxnSpPr>
          <p:nvPr/>
        </p:nvCxnSpPr>
        <p:spPr>
          <a:xfrm flipH="1" flipV="1">
            <a:off x="3915887" y="1918127"/>
            <a:ext cx="2152406" cy="1148336"/>
          </a:xfrm>
          <a:prstGeom prst="straightConnector1">
            <a:avLst/>
          </a:prstGeom>
          <a:ln w="101600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15" idx="1"/>
          </p:cNvCxnSpPr>
          <p:nvPr/>
        </p:nvCxnSpPr>
        <p:spPr>
          <a:xfrm flipV="1">
            <a:off x="6095999" y="2468349"/>
            <a:ext cx="2152405" cy="1148808"/>
          </a:xfrm>
          <a:prstGeom prst="straightConnector1">
            <a:avLst/>
          </a:prstGeom>
          <a:ln w="101600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16" idx="3"/>
          </p:cNvCxnSpPr>
          <p:nvPr/>
        </p:nvCxnSpPr>
        <p:spPr>
          <a:xfrm flipH="1">
            <a:off x="3980541" y="3870026"/>
            <a:ext cx="2152403" cy="1049323"/>
          </a:xfrm>
          <a:prstGeom prst="straightConnector1">
            <a:avLst/>
          </a:prstGeom>
          <a:ln w="101600" cap="rnd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453" y="2147711"/>
            <a:ext cx="3371093" cy="232565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596511" y="3253641"/>
            <a:ext cx="3314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285750" indent="-285750">
              <a:buFont typeface="Arial" panose="020B0604020202020204" pitchFamily="34" charset="0"/>
              <a:buChar char="•"/>
            </a:lvl1pPr>
          </a:lstStyle>
          <a:p>
            <a:pPr marL="284400" lvl="1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+mj-lt"/>
              </a:rPr>
              <a:t>консультирование</a:t>
            </a:r>
            <a:r>
              <a:rPr lang="ru-RU" dirty="0">
                <a:latin typeface="+mj-lt"/>
              </a:rPr>
              <a:t> педагога, работающего с </a:t>
            </a:r>
            <a:r>
              <a:rPr lang="ru-RU" dirty="0" smtClean="0">
                <a:latin typeface="+mj-lt"/>
              </a:rPr>
              <a:t>ребенком</a:t>
            </a:r>
          </a:p>
          <a:p>
            <a:pPr marL="284400" lvl="1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j-lt"/>
              </a:rPr>
              <a:t>коррекционно-развивающие </a:t>
            </a:r>
            <a:r>
              <a:rPr lang="ru-RU" b="1" dirty="0" smtClean="0">
                <a:latin typeface="+mj-lt"/>
              </a:rPr>
              <a:t>занятия</a:t>
            </a:r>
          </a:p>
          <a:p>
            <a:pPr marL="284400" lvl="1" indent="-285750">
              <a:buFont typeface="Arial" panose="020B0604020202020204" pitchFamily="34" charset="0"/>
              <a:buChar char="•"/>
            </a:pPr>
            <a:r>
              <a:rPr lang="ru-RU" dirty="0" err="1" smtClean="0">
                <a:latin typeface="+mj-lt"/>
              </a:rPr>
              <a:t>тьюторское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>
                <a:latin typeface="+mj-lt"/>
              </a:rPr>
              <a:t>сопровождение</a:t>
            </a:r>
            <a:r>
              <a:rPr lang="ru-RU" dirty="0">
                <a:latin typeface="+mj-lt"/>
              </a:rPr>
              <a:t> на групповых занятиях.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9800" y="5680434"/>
            <a:ext cx="2985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j-lt"/>
              </a:rPr>
              <a:t>переход от индивидуальных занятий к </a:t>
            </a:r>
            <a:r>
              <a:rPr lang="ru-RU" b="1" dirty="0" smtClean="0">
                <a:latin typeface="+mj-lt"/>
              </a:rPr>
              <a:t>групповым</a:t>
            </a:r>
            <a:endParaRPr lang="ru-RU" b="1" dirty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9000" y="2877198"/>
            <a:ext cx="2985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j-lt"/>
              </a:rPr>
              <a:t>как </a:t>
            </a:r>
            <a:r>
              <a:rPr lang="ru-RU" b="1" dirty="0" smtClean="0">
                <a:latin typeface="+mj-lt"/>
              </a:rPr>
              <a:t>учить</a:t>
            </a:r>
            <a:r>
              <a:rPr lang="ru-RU" dirty="0" smtClean="0">
                <a:latin typeface="+mj-lt"/>
              </a:rPr>
              <a:t> ребенка с РАС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j-lt"/>
              </a:rPr>
              <a:t>как </a:t>
            </a:r>
            <a:r>
              <a:rPr lang="ru-RU" b="1" dirty="0" smtClean="0">
                <a:latin typeface="+mj-lt"/>
              </a:rPr>
              <a:t>организовать обучение </a:t>
            </a:r>
            <a:r>
              <a:rPr lang="ru-RU" dirty="0" smtClean="0">
                <a:latin typeface="+mj-lt"/>
              </a:rPr>
              <a:t>детей с РАС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936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Картинки по запросу группа людей работает над проектом клипарт"/>
          <p:cNvPicPr>
            <a:picLocks noChangeAspect="1" noChangeArrowheads="1"/>
          </p:cNvPicPr>
          <p:nvPr/>
        </p:nvPicPr>
        <p:blipFill rotWithShape="1">
          <a:blip r:embed="rId2" cstate="print"/>
          <a:srcRect l="4610" t="11215" r="4858"/>
          <a:stretch/>
        </p:blipFill>
        <p:spPr bwMode="auto">
          <a:xfrm flipH="1">
            <a:off x="9581288" y="4941455"/>
            <a:ext cx="2103819" cy="146489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П</a:t>
            </a:r>
            <a:r>
              <a:rPr lang="ru-RU" dirty="0" smtClean="0">
                <a:solidFill>
                  <a:srgbClr val="FFC000"/>
                </a:solidFill>
              </a:rPr>
              <a:t>А</a:t>
            </a:r>
            <a:r>
              <a:rPr lang="ru-RU" dirty="0" smtClean="0">
                <a:solidFill>
                  <a:srgbClr val="FF0000"/>
                </a:solidFill>
              </a:rPr>
              <a:t>Р</a:t>
            </a:r>
            <a:r>
              <a:rPr lang="ru-RU" dirty="0" smtClean="0">
                <a:solidFill>
                  <a:srgbClr val="7030A0"/>
                </a:solidFill>
              </a:rPr>
              <a:t>Т</a:t>
            </a:r>
            <a:r>
              <a:rPr lang="ru-RU" dirty="0" smtClean="0">
                <a:solidFill>
                  <a:srgbClr val="00B0F0"/>
                </a:solidFill>
              </a:rPr>
              <a:t>Н</a:t>
            </a:r>
            <a:r>
              <a:rPr lang="ru-RU" dirty="0" smtClean="0">
                <a:solidFill>
                  <a:srgbClr val="00B050"/>
                </a:solidFill>
              </a:rPr>
              <a:t>Е</a:t>
            </a:r>
            <a:r>
              <a:rPr lang="ru-RU" dirty="0" smtClean="0">
                <a:solidFill>
                  <a:srgbClr val="0070C0"/>
                </a:solidFill>
              </a:rPr>
              <a:t>Р</a:t>
            </a:r>
            <a:r>
              <a:rPr lang="ru-RU" dirty="0" smtClean="0">
                <a:solidFill>
                  <a:srgbClr val="7030A0"/>
                </a:solidFill>
              </a:rPr>
              <a:t>Ы </a:t>
            </a:r>
            <a:r>
              <a:rPr lang="ru-RU" dirty="0" smtClean="0">
                <a:solidFill>
                  <a:srgbClr val="FF0000"/>
                </a:solidFill>
              </a:rPr>
              <a:t>П</a:t>
            </a:r>
            <a:r>
              <a:rPr lang="ru-RU" dirty="0" smtClean="0">
                <a:solidFill>
                  <a:srgbClr val="00B050"/>
                </a:solidFill>
              </a:rPr>
              <a:t>Р</a:t>
            </a:r>
            <a:r>
              <a:rPr lang="ru-RU" dirty="0" smtClean="0">
                <a:solidFill>
                  <a:srgbClr val="FF0000"/>
                </a:solidFill>
              </a:rPr>
              <a:t>О</a:t>
            </a:r>
            <a:r>
              <a:rPr lang="ru-RU" dirty="0" smtClean="0">
                <a:solidFill>
                  <a:srgbClr val="00B0F0"/>
                </a:solidFill>
              </a:rPr>
              <a:t>Е</a:t>
            </a:r>
            <a:r>
              <a:rPr lang="ru-RU" dirty="0" smtClean="0">
                <a:solidFill>
                  <a:srgbClr val="7030A0"/>
                </a:solidFill>
              </a:rPr>
              <a:t>К</a:t>
            </a:r>
            <a:r>
              <a:rPr lang="ru-RU" dirty="0" smtClean="0">
                <a:solidFill>
                  <a:srgbClr val="FFC000"/>
                </a:solidFill>
              </a:rPr>
              <a:t>Т</a:t>
            </a:r>
            <a:r>
              <a:rPr lang="ru-RU" dirty="0" smtClean="0">
                <a:solidFill>
                  <a:srgbClr val="7030A0"/>
                </a:solidFill>
              </a:rPr>
              <a:t>А</a:t>
            </a:r>
            <a:endParaRPr lang="ru-RU" dirty="0" smtClean="0">
              <a:solidFill>
                <a:srgbClr val="FF0000"/>
              </a:solidFill>
            </a:endParaRPr>
          </a:p>
        </p:txBody>
      </p:sp>
      <p:pic>
        <p:nvPicPr>
          <p:cNvPr id="14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16"/>
          <a:stretch/>
        </p:blipFill>
        <p:spPr>
          <a:xfrm>
            <a:off x="9131727" y="365124"/>
            <a:ext cx="2222073" cy="1325564"/>
          </a:xfrm>
          <a:prstGeom prst="rect">
            <a:avLst/>
          </a:prstGeom>
          <a:effectLst>
            <a:reflection stA="20000" endPos="65000" dist="508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54181" y="1644507"/>
            <a:ext cx="10039927" cy="465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dirty="0" smtClean="0"/>
              <a:t>ФГАОУ ВО «Уральский федеральный университет имени первого Президента России Б.Н. Ельцина» 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dirty="0" smtClean="0"/>
              <a:t>Министерство общего и профессионального образования Свердловской области 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dirty="0" smtClean="0"/>
              <a:t>Екатеринбургская академия современного искусства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dirty="0" smtClean="0"/>
              <a:t>Управление культуры Администрации города Екатеринбурга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dirty="0" smtClean="0"/>
              <a:t>ГБОУ «Речевой центр» 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dirty="0" smtClean="0"/>
              <a:t>Коррекционно-развивающий центр «Аврора» Екатеринбург 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dirty="0" smtClean="0"/>
              <a:t>МАУ ДО Дом детства и юношества, Екатеринбург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dirty="0" smtClean="0"/>
              <a:t>Муниципальное бюджетное учреждение культуры дополнительного образования "Екатеринбургская детская музыкальная школа №17 имени М.П. Мусоргского«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dirty="0" smtClean="0"/>
              <a:t>Семейный </a:t>
            </a:r>
            <a:r>
              <a:rPr lang="ru-RU" dirty="0" err="1" smtClean="0"/>
              <a:t>досуговый</a:t>
            </a:r>
            <a:r>
              <a:rPr lang="ru-RU" dirty="0" smtClean="0"/>
              <a:t> центр «Интеллект»    и другие.</a:t>
            </a:r>
          </a:p>
        </p:txBody>
      </p:sp>
    </p:spTree>
    <p:extLst>
      <p:ext uri="{BB962C8B-B14F-4D97-AF65-F5344CB8AC3E}">
        <p14:creationId xmlns:p14="http://schemas.microsoft.com/office/powerpoint/2010/main" val="159605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</a:t>
            </a:r>
            <a:r>
              <a:rPr lang="ru-RU" dirty="0" smtClean="0">
                <a:solidFill>
                  <a:srgbClr val="00B0F0"/>
                </a:solidFill>
              </a:rPr>
              <a:t>Е</a:t>
            </a:r>
            <a:r>
              <a:rPr lang="ru-RU" dirty="0" smtClean="0">
                <a:solidFill>
                  <a:srgbClr val="7030A0"/>
                </a:solidFill>
              </a:rPr>
              <a:t>Р</a:t>
            </a:r>
            <a:r>
              <a:rPr lang="ru-RU" dirty="0" smtClean="0">
                <a:solidFill>
                  <a:srgbClr val="FFC000"/>
                </a:solidFill>
              </a:rPr>
              <a:t>О</a:t>
            </a:r>
            <a:r>
              <a:rPr lang="ru-RU" dirty="0" smtClean="0">
                <a:solidFill>
                  <a:srgbClr val="00B050"/>
                </a:solidFill>
              </a:rPr>
              <a:t>П</a:t>
            </a:r>
            <a:r>
              <a:rPr lang="ru-RU" dirty="0" smtClean="0">
                <a:solidFill>
                  <a:srgbClr val="FFC000"/>
                </a:solidFill>
              </a:rPr>
              <a:t>Р</a:t>
            </a:r>
            <a:r>
              <a:rPr lang="ru-RU" dirty="0" smtClean="0">
                <a:solidFill>
                  <a:srgbClr val="92D050"/>
                </a:solidFill>
              </a:rPr>
              <a:t>И</a:t>
            </a:r>
            <a:r>
              <a:rPr lang="ru-RU" dirty="0" smtClean="0">
                <a:solidFill>
                  <a:srgbClr val="7030A0"/>
                </a:solidFill>
              </a:rPr>
              <a:t>Я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>
                <a:solidFill>
                  <a:srgbClr val="00B050"/>
                </a:solidFill>
              </a:rPr>
              <a:t>И</a:t>
            </a:r>
            <a:r>
              <a:rPr lang="ru-RU" dirty="0" smtClean="0">
                <a:solidFill>
                  <a:srgbClr val="FF0000"/>
                </a:solidFill>
              </a:rPr>
              <a:t>Я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И Р</a:t>
            </a:r>
            <a:r>
              <a:rPr lang="ru-RU" dirty="0" smtClean="0">
                <a:solidFill>
                  <a:srgbClr val="00B050"/>
                </a:solidFill>
              </a:rPr>
              <a:t>Е</a:t>
            </a:r>
            <a:r>
              <a:rPr lang="ru-RU" dirty="0" smtClean="0">
                <a:solidFill>
                  <a:srgbClr val="7030A0"/>
                </a:solidFill>
              </a:rPr>
              <a:t>З</a:t>
            </a:r>
            <a:r>
              <a:rPr lang="ru-RU" dirty="0" smtClean="0">
                <a:solidFill>
                  <a:srgbClr val="FFC000"/>
                </a:solidFill>
              </a:rPr>
              <a:t>У</a:t>
            </a:r>
            <a:r>
              <a:rPr lang="ru-RU" dirty="0" smtClean="0">
                <a:solidFill>
                  <a:srgbClr val="00B050"/>
                </a:solidFill>
              </a:rPr>
              <a:t>Л</a:t>
            </a:r>
            <a:r>
              <a:rPr lang="ru-RU" dirty="0" smtClean="0">
                <a:solidFill>
                  <a:srgbClr val="FF0000"/>
                </a:solidFill>
              </a:rPr>
              <a:t>ЬТ</a:t>
            </a:r>
            <a:r>
              <a:rPr lang="ru-RU" dirty="0" smtClean="0">
                <a:solidFill>
                  <a:srgbClr val="00B0F0"/>
                </a:solidFill>
              </a:rPr>
              <a:t>А</a:t>
            </a:r>
            <a:r>
              <a:rPr lang="ru-RU" dirty="0" smtClean="0">
                <a:solidFill>
                  <a:srgbClr val="7030A0"/>
                </a:solidFill>
              </a:rPr>
              <a:t>Т</a:t>
            </a:r>
            <a:r>
              <a:rPr lang="ru-RU" dirty="0" smtClean="0">
                <a:solidFill>
                  <a:srgbClr val="FFC000"/>
                </a:solidFill>
              </a:rPr>
              <a:t>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16"/>
          <a:stretch/>
        </p:blipFill>
        <p:spPr>
          <a:xfrm>
            <a:off x="9131727" y="365124"/>
            <a:ext cx="2222073" cy="1325564"/>
          </a:xfrm>
          <a:prstGeom prst="rect">
            <a:avLst/>
          </a:prstGeom>
          <a:effectLst>
            <a:reflection stA="20000" endPos="65000" dist="50800" dir="5400000" sy="-100000" algn="bl" rotWithShape="0"/>
          </a:effectLst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838200" y="1750063"/>
            <a:ext cx="5372595" cy="3984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numCol="1">
            <a:spAutoFit/>
          </a:bodyPr>
          <a:lstStyle/>
          <a:p>
            <a:pPr marL="284400" lvl="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Анкетирование </a:t>
            </a: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родителей.</a:t>
            </a:r>
            <a:endParaRPr lang="ru-RU" sz="2000" dirty="0">
              <a:latin typeface="+mj-lt"/>
              <a:ea typeface="Tahoma" pitchFamily="34" charset="0"/>
              <a:cs typeface="Tahoma" pitchFamily="34" charset="0"/>
            </a:endParaRPr>
          </a:p>
          <a:p>
            <a:pPr marL="284400" lvl="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Встреча с родителями и специалистами. </a:t>
            </a: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/>
            </a:r>
            <a:b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</a:b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Условия </a:t>
            </a: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участия в </a:t>
            </a: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проекте.</a:t>
            </a:r>
            <a:endParaRPr lang="ru-RU" sz="2000" dirty="0">
              <a:latin typeface="+mj-lt"/>
              <a:ea typeface="Tahoma" pitchFamily="34" charset="0"/>
              <a:cs typeface="Tahoma" pitchFamily="34" charset="0"/>
            </a:endParaRPr>
          </a:p>
          <a:p>
            <a:pPr marL="284400" lvl="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Музыка – одно из направлений проекта. </a:t>
            </a: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/>
            </a:r>
            <a:b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</a:b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Круглый </a:t>
            </a: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стол.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Учреждения дополнительного образования – площадки проекта. </a:t>
            </a: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Соглашения </a:t>
            </a: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о сотрудничестве. </a:t>
            </a: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Лекции </a:t>
            </a: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для специалистов.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Психолого-педагогическая поддержка </a:t>
            </a: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/>
            </a:r>
            <a:b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</a:b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(</a:t>
            </a: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консультирование, сопровождение</a:t>
            </a: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).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445429" y="1750063"/>
            <a:ext cx="5372595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numCol="1">
            <a:spAutoFit/>
          </a:bodyPr>
          <a:lstStyle/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Презентация </a:t>
            </a: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проекта. </a:t>
            </a: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Семинар </a:t>
            </a: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в </a:t>
            </a:r>
            <a:r>
              <a:rPr lang="ru-RU" sz="2000" dirty="0" err="1">
                <a:latin typeface="+mj-lt"/>
                <a:ea typeface="Tahoma" pitchFamily="34" charset="0"/>
                <a:cs typeface="Tahoma" pitchFamily="34" charset="0"/>
              </a:rPr>
              <a:t>УрФУ</a:t>
            </a: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. </a:t>
            </a: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Способности </a:t>
            </a: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детей и молодых людей – лучший </a:t>
            </a:r>
            <a:r>
              <a:rPr lang="ru-RU" sz="2000" dirty="0" err="1">
                <a:latin typeface="+mj-lt"/>
                <a:ea typeface="Tahoma" pitchFamily="34" charset="0"/>
                <a:cs typeface="Tahoma" pitchFamily="34" charset="0"/>
              </a:rPr>
              <a:t>мотиватор</a:t>
            </a: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 проекта.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Курсы повышения </a:t>
            </a: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квалификации.</a:t>
            </a:r>
            <a:endParaRPr lang="ru-RU" sz="2000" dirty="0">
              <a:latin typeface="+mj-lt"/>
              <a:ea typeface="Tahoma" pitchFamily="34" charset="0"/>
              <a:cs typeface="Tahoma" pitchFamily="34" charset="0"/>
            </a:endParaRP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Семинары, </a:t>
            </a: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лекции.</a:t>
            </a:r>
            <a:endParaRPr lang="ru-RU" sz="2000" dirty="0">
              <a:latin typeface="+mj-lt"/>
              <a:ea typeface="Tahoma" pitchFamily="34" charset="0"/>
              <a:cs typeface="Tahoma" pitchFamily="34" charset="0"/>
            </a:endParaRP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sz="2000" dirty="0">
                <a:latin typeface="+mj-lt"/>
                <a:ea typeface="Tahoma" pitchFamily="34" charset="0"/>
                <a:cs typeface="Tahoma" pitchFamily="34" charset="0"/>
              </a:rPr>
              <a:t>Конференция </a:t>
            </a: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26.11.2018.</a:t>
            </a:r>
          </a:p>
          <a:p>
            <a:pPr marL="284400" indent="284400">
              <a:lnSpc>
                <a:spcPct val="110000"/>
              </a:lnSpc>
              <a:spcBef>
                <a:spcPts val="1200"/>
              </a:spcBef>
              <a:buFont typeface="Arial" pitchFamily="34" charset="0"/>
              <a:buChar char="•"/>
              <a:tabLst>
                <a:tab pos="360000" algn="l"/>
              </a:tabLst>
            </a:pPr>
            <a:r>
              <a:rPr lang="ru-RU" sz="2000" dirty="0" smtClean="0">
                <a:latin typeface="+mj-lt"/>
                <a:ea typeface="Tahoma" pitchFamily="34" charset="0"/>
                <a:cs typeface="Tahoma" pitchFamily="34" charset="0"/>
              </a:rPr>
              <a:t>Методические материалы по проекту</a:t>
            </a:r>
            <a:endParaRPr lang="ru-RU" sz="2000" dirty="0">
              <a:latin typeface="+mj-lt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28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2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05" y="-39926"/>
            <a:ext cx="11516578" cy="6907162"/>
          </a:xfrm>
        </p:spPr>
      </p:pic>
      <p:sp>
        <p:nvSpPr>
          <p:cNvPr id="9" name="Прямоугольник 8"/>
          <p:cNvSpPr/>
          <p:nvPr/>
        </p:nvSpPr>
        <p:spPr>
          <a:xfrm>
            <a:off x="2541318" y="2717216"/>
            <a:ext cx="7338952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  <a:spcBef>
                <a:spcPts val="600"/>
              </a:spcBef>
              <a:tabLst>
                <a:tab pos="360000" algn="l"/>
              </a:tabLst>
            </a:pPr>
            <a:r>
              <a:rPr lang="ru-RU" b="1" dirty="0" smtClean="0">
                <a:ea typeface="Tahoma" pitchFamily="34" charset="0"/>
                <a:cs typeface="Tahoma" pitchFamily="34" charset="0"/>
              </a:rPr>
              <a:t>Создание </a:t>
            </a:r>
            <a:r>
              <a:rPr lang="ru-RU" b="1" dirty="0">
                <a:ea typeface="Tahoma" pitchFamily="34" charset="0"/>
                <a:cs typeface="Tahoma" pitchFamily="34" charset="0"/>
              </a:rPr>
              <a:t>условий</a:t>
            </a:r>
            <a:r>
              <a:rPr lang="ru-RU" dirty="0">
                <a:ea typeface="Tahoma" pitchFamily="34" charset="0"/>
                <a:cs typeface="Tahoma" pitchFamily="34" charset="0"/>
              </a:rPr>
              <a:t> </a:t>
            </a:r>
            <a:r>
              <a:rPr lang="ru-RU" dirty="0" smtClean="0">
                <a:ea typeface="Tahoma" pitchFamily="34" charset="0"/>
                <a:cs typeface="Tahoma" pitchFamily="34" charset="0"/>
              </a:rPr>
              <a:t>для </a:t>
            </a:r>
            <a:r>
              <a:rPr lang="ru-RU" dirty="0">
                <a:ea typeface="Tahoma" pitchFamily="34" charset="0"/>
                <a:cs typeface="Tahoma" pitchFamily="34" charset="0"/>
              </a:rPr>
              <a:t>развития </a:t>
            </a:r>
            <a:r>
              <a:rPr lang="ru-RU" dirty="0" smtClean="0">
                <a:ea typeface="Tahoma" pitchFamily="34" charset="0"/>
                <a:cs typeface="Tahoma" pitchFamily="34" charset="0"/>
              </a:rPr>
              <a:t>способностей</a:t>
            </a:r>
            <a:endParaRPr lang="ru-RU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56956" y="2517568"/>
            <a:ext cx="6507676" cy="800644"/>
          </a:xfrm>
          <a:prstGeom prst="roundRect">
            <a:avLst/>
          </a:prstGeom>
          <a:noFill/>
          <a:ln w="635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53193" y="3891290"/>
            <a:ext cx="7338952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  <a:spcBef>
                <a:spcPts val="600"/>
              </a:spcBef>
              <a:tabLst>
                <a:tab pos="360000" algn="l"/>
              </a:tabLst>
            </a:pPr>
            <a:r>
              <a:rPr lang="ru-RU" b="1" dirty="0" smtClean="0">
                <a:ea typeface="Tahoma" pitchFamily="34" charset="0"/>
                <a:cs typeface="Tahoma" pitchFamily="34" charset="0"/>
              </a:rPr>
              <a:t>Доступность</a:t>
            </a:r>
            <a:r>
              <a:rPr lang="ru-RU" dirty="0" smtClean="0">
                <a:ea typeface="Tahoma" pitchFamily="34" charset="0"/>
                <a:cs typeface="Tahoma" pitchFamily="34" charset="0"/>
              </a:rPr>
              <a:t> образовательной </a:t>
            </a:r>
            <a:r>
              <a:rPr lang="ru-RU" b="1" dirty="0" smtClean="0">
                <a:ea typeface="Tahoma" pitchFamily="34" charset="0"/>
                <a:cs typeface="Tahoma" pitchFamily="34" charset="0"/>
              </a:rPr>
              <a:t>инфраструктуры</a:t>
            </a:r>
            <a:endParaRPr lang="ru-RU" b="1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29443" y="5092552"/>
            <a:ext cx="7362702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  <a:spcBef>
                <a:spcPts val="600"/>
              </a:spcBef>
              <a:tabLst>
                <a:tab pos="360000" algn="l"/>
              </a:tabLst>
            </a:pPr>
            <a:r>
              <a:rPr lang="ru-RU" b="1" dirty="0" smtClean="0">
                <a:ea typeface="Tahoma" pitchFamily="34" charset="0"/>
                <a:cs typeface="Tahoma" pitchFamily="34" charset="0"/>
              </a:rPr>
              <a:t>Доступность нормальной жизни</a:t>
            </a:r>
            <a:r>
              <a:rPr lang="ru-RU" dirty="0" smtClean="0">
                <a:ea typeface="Tahoma" pitchFamily="34" charset="0"/>
                <a:cs typeface="Tahoma" pitchFamily="34" charset="0"/>
              </a:rPr>
              <a:t> для ребенка с РАС и его семьи</a:t>
            </a:r>
            <a:endParaRPr lang="ru-RU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56956" y="3689484"/>
            <a:ext cx="6507676" cy="800644"/>
          </a:xfrm>
          <a:prstGeom prst="round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56956" y="4896046"/>
            <a:ext cx="6507676" cy="800644"/>
          </a:xfrm>
          <a:prstGeom prst="round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>
            <a:stCxn id="10" idx="2"/>
          </p:cNvCxnSpPr>
          <p:nvPr/>
        </p:nvCxnSpPr>
        <p:spPr>
          <a:xfrm>
            <a:off x="6210794" y="3318212"/>
            <a:ext cx="0" cy="371272"/>
          </a:xfrm>
          <a:prstGeom prst="straightConnector1">
            <a:avLst/>
          </a:prstGeom>
          <a:ln w="1270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222669" y="4513878"/>
            <a:ext cx="0" cy="371272"/>
          </a:xfrm>
          <a:prstGeom prst="straightConnector1">
            <a:avLst/>
          </a:prstGeom>
          <a:ln w="1270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222669" y="2132640"/>
            <a:ext cx="0" cy="371272"/>
          </a:xfrm>
          <a:prstGeom prst="straightConnector1">
            <a:avLst/>
          </a:prstGeom>
          <a:ln w="1270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946" y="-269248"/>
            <a:ext cx="3230442" cy="221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66" y="11212"/>
            <a:ext cx="11356517" cy="68111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К</a:t>
            </a:r>
            <a:r>
              <a:rPr lang="ru-RU" dirty="0" smtClean="0">
                <a:solidFill>
                  <a:srgbClr val="00B0F0"/>
                </a:solidFill>
              </a:rPr>
              <a:t>О</a:t>
            </a:r>
            <a:r>
              <a:rPr lang="ru-RU" dirty="0" smtClean="0">
                <a:solidFill>
                  <a:srgbClr val="7030A0"/>
                </a:solidFill>
              </a:rPr>
              <a:t>Н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dirty="0" smtClean="0">
                <a:solidFill>
                  <a:srgbClr val="FFC000"/>
                </a:solidFill>
              </a:rPr>
              <a:t>К</a:t>
            </a:r>
            <a:r>
              <a:rPr lang="ru-RU" dirty="0" smtClean="0">
                <a:solidFill>
                  <a:srgbClr val="00B0F0"/>
                </a:solidFill>
              </a:rPr>
              <a:t>Т</a:t>
            </a:r>
            <a:r>
              <a:rPr lang="ru-RU" dirty="0" smtClean="0">
                <a:solidFill>
                  <a:srgbClr val="FF0000"/>
                </a:solidFill>
              </a:rPr>
              <a:t>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6382" y="1866476"/>
            <a:ext cx="23681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  <a:latin typeface="+mj-lt"/>
                <a:cs typeface="Tahoma" pitchFamily="34" charset="0"/>
              </a:rPr>
              <a:t>Руководитель </a:t>
            </a:r>
            <a:r>
              <a:rPr lang="ru-RU" b="1" dirty="0" smtClean="0">
                <a:solidFill>
                  <a:prstClr val="black"/>
                </a:solidFill>
                <a:latin typeface="+mj-lt"/>
                <a:cs typeface="Tahoma" pitchFamily="34" charset="0"/>
              </a:rPr>
              <a:t>проекта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81833" y="4504435"/>
            <a:ext cx="22372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latin typeface="+mj-lt"/>
                <a:cs typeface="Tahoma" pitchFamily="34" charset="0"/>
              </a:rPr>
              <a:t>Пономарева </a:t>
            </a: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+mj-lt"/>
                <a:cs typeface="Tahoma" pitchFamily="34" charset="0"/>
              </a:rPr>
              <a:t>Марина </a:t>
            </a:r>
            <a:r>
              <a:rPr lang="ru-RU" b="1" dirty="0">
                <a:solidFill>
                  <a:prstClr val="black"/>
                </a:solidFill>
                <a:latin typeface="+mj-lt"/>
                <a:cs typeface="Tahoma" pitchFamily="34" charset="0"/>
              </a:rPr>
              <a:t>Викторовна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089" y="2371340"/>
            <a:ext cx="1950724" cy="19507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410189" y="2747379"/>
            <a:ext cx="35888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+mj-lt"/>
                <a:cs typeface="Tahoma" pitchFamily="34" charset="0"/>
              </a:rPr>
              <a:t>8 </a:t>
            </a:r>
            <a:r>
              <a:rPr lang="ru-RU" dirty="0">
                <a:latin typeface="+mj-lt"/>
                <a:cs typeface="Tahoma" pitchFamily="34" charset="0"/>
              </a:rPr>
              <a:t>(992) 001 1902</a:t>
            </a:r>
            <a:endParaRPr lang="en-US" dirty="0">
              <a:latin typeface="+mj-lt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+mj-lt"/>
                <a:cs typeface="Tahoma" pitchFamily="34" charset="0"/>
                <a:hlinkClick r:id="rId4"/>
              </a:rPr>
              <a:t>nolimitekb@yandex.ru</a:t>
            </a:r>
            <a:endParaRPr lang="en-US" dirty="0" smtClean="0">
              <a:latin typeface="+mj-lt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ru-RU" b="1" dirty="0" smtClean="0">
                <a:hlinkClick r:id="rId5"/>
              </a:rPr>
              <a:t>www.facebook.com/nolimitekb</a:t>
            </a:r>
            <a:r>
              <a:rPr lang="en-US" b="1" dirty="0" smtClean="0"/>
              <a:t> </a:t>
            </a:r>
            <a:endParaRPr lang="ru-RU" b="1" dirty="0">
              <a:latin typeface="+mj-lt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tx2"/>
                </a:solidFill>
                <a:latin typeface="+mj-lt"/>
                <a:cs typeface="Tahoma" pitchFamily="34" charset="0"/>
                <a:hlinkClick r:id="rId6"/>
              </a:rPr>
              <a:t>www.opencityekb.ru</a:t>
            </a:r>
            <a:endParaRPr lang="ru-RU" dirty="0">
              <a:solidFill>
                <a:schemeClr val="tx2"/>
              </a:solidFill>
              <a:latin typeface="+mj-lt"/>
              <a:cs typeface="Tahoma" pitchFamily="34" charset="0"/>
            </a:endParaRPr>
          </a:p>
        </p:txBody>
      </p:sp>
      <p:pic>
        <p:nvPicPr>
          <p:cNvPr id="1026" name="Picture 2" descr="http://image.flaticon.com/icons/png/512/260/26035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890" y="3274727"/>
            <a:ext cx="326065" cy="32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maxcdn.icons8.com/iOS7/PNG/100/Messaging/link_filled-10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061" y="4093584"/>
            <a:ext cx="325894" cy="32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age.flaticon.com/icons/png/128/116/116674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890" y="2841786"/>
            <a:ext cx="326066" cy="32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image.flaticon.com/icons/png/128/59/5918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40" y="3678414"/>
            <a:ext cx="415170" cy="41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Объект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16"/>
          <a:stretch/>
        </p:blipFill>
        <p:spPr>
          <a:xfrm>
            <a:off x="9131727" y="365124"/>
            <a:ext cx="2222073" cy="1325564"/>
          </a:xfrm>
          <a:prstGeom prst="rect">
            <a:avLst/>
          </a:prstGeom>
          <a:effectLst>
            <a:reflection stA="20000" endPos="65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9014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356</Words>
  <Application>Microsoft Office PowerPoint</Application>
  <PresentationFormat>Широкоэкранный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Segoe UI Semilight</vt:lpstr>
      <vt:lpstr>Tahoma</vt:lpstr>
      <vt:lpstr>Тема Office</vt:lpstr>
      <vt:lpstr>Презентация PowerPoint</vt:lpstr>
      <vt:lpstr>ПРОБЛЕМА </vt:lpstr>
      <vt:lpstr>ЦЕЛЬ ПРОЕКТА</vt:lpstr>
      <vt:lpstr>СТРАТЕГИЧЕСКИЕ НАПРАВЛЕНИЯ</vt:lpstr>
      <vt:lpstr>ЗАДАЧИ ПРОЕКТА</vt:lpstr>
      <vt:lpstr>ПАРТНЕРЫ ПРОЕКТА</vt:lpstr>
      <vt:lpstr>МЕРОПРИЯТИЯ И РЕЗУЛЬТАТЫ</vt:lpstr>
      <vt:lpstr>Презентация PowerPoint</vt:lpstr>
      <vt:lpstr>КОНТАКТЫ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strekosa@yandex.ru</dc:creator>
  <cp:lastModifiedBy>игорь веснин</cp:lastModifiedBy>
  <cp:revision>27</cp:revision>
  <dcterms:created xsi:type="dcterms:W3CDTF">2018-11-14T13:02:31Z</dcterms:created>
  <dcterms:modified xsi:type="dcterms:W3CDTF">2018-12-04T08:42:23Z</dcterms:modified>
</cp:coreProperties>
</file>