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7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4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музыка</c:v>
                </c:pt>
                <c:pt idx="1">
                  <c:v>рисование и лепка</c:v>
                </c:pt>
                <c:pt idx="2">
                  <c:v>математика и конструирование</c:v>
                </c:pt>
                <c:pt idx="3">
                  <c:v>спорт</c:v>
                </c:pt>
                <c:pt idx="4">
                  <c:v>театральная деятельность</c:v>
                </c:pt>
                <c:pt idx="5">
                  <c:v>мультипликация</c:v>
                </c:pt>
                <c:pt idx="6">
                  <c:v>филология</c:v>
                </c:pt>
                <c:pt idx="7">
                  <c:v>хорошая механическая память</c:v>
                </c:pt>
                <c:pt idx="8">
                  <c:v>работа на компьютере</c:v>
                </c:pt>
                <c:pt idx="9">
                  <c:v>мультипликация и анимация</c:v>
                </c:pt>
                <c:pt idx="10">
                  <c:v>рукоделие</c:v>
                </c:pt>
                <c:pt idx="11">
                  <c:v>биология и география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56.25</c:v>
                </c:pt>
                <c:pt idx="1">
                  <c:v>56.25</c:v>
                </c:pt>
                <c:pt idx="2">
                  <c:v>25</c:v>
                </c:pt>
                <c:pt idx="3">
                  <c:v>25</c:v>
                </c:pt>
                <c:pt idx="4">
                  <c:v>6.25</c:v>
                </c:pt>
                <c:pt idx="5">
                  <c:v>6.25</c:v>
                </c:pt>
                <c:pt idx="6">
                  <c:v>6.25</c:v>
                </c:pt>
                <c:pt idx="7">
                  <c:v>0</c:v>
                </c:pt>
                <c:pt idx="8">
                  <c:v>0</c:v>
                </c:pt>
                <c:pt idx="9">
                  <c:v>6.25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E-4CA9-9D99-C5FD1A2BCD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музыка</c:v>
                </c:pt>
                <c:pt idx="1">
                  <c:v>рисование и лепка</c:v>
                </c:pt>
                <c:pt idx="2">
                  <c:v>математика и конструирование</c:v>
                </c:pt>
                <c:pt idx="3">
                  <c:v>спорт</c:v>
                </c:pt>
                <c:pt idx="4">
                  <c:v>театральная деятельность</c:v>
                </c:pt>
                <c:pt idx="5">
                  <c:v>мультипликация</c:v>
                </c:pt>
                <c:pt idx="6">
                  <c:v>филология</c:v>
                </c:pt>
                <c:pt idx="7">
                  <c:v>хорошая механическая память</c:v>
                </c:pt>
                <c:pt idx="8">
                  <c:v>работа на компьютере</c:v>
                </c:pt>
                <c:pt idx="9">
                  <c:v>мультипликация и анимация</c:v>
                </c:pt>
                <c:pt idx="10">
                  <c:v>рукоделие</c:v>
                </c:pt>
                <c:pt idx="11">
                  <c:v>биология и география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30</c:v>
                </c:pt>
                <c:pt idx="1">
                  <c:v>50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40</c:v>
                </c:pt>
                <c:pt idx="8">
                  <c:v>30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7E-4CA9-9D99-C5FD1A2BC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86112"/>
        <c:axId val="209762168"/>
      </c:barChart>
      <c:catAx>
        <c:axId val="21008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762168"/>
        <c:crosses val="autoZero"/>
        <c:auto val="1"/>
        <c:lblAlgn val="ctr"/>
        <c:lblOffset val="100"/>
        <c:noMultiLvlLbl val="0"/>
      </c:catAx>
      <c:valAx>
        <c:axId val="209762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086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нашего опроса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You Tube</c:v>
                </c:pt>
                <c:pt idx="1">
                  <c:v>транспорт</c:v>
                </c:pt>
                <c:pt idx="2">
                  <c:v>компьютерные игры</c:v>
                </c:pt>
                <c:pt idx="3">
                  <c:v>музыка</c:v>
                </c:pt>
                <c:pt idx="4">
                  <c:v>рисование и лепка</c:v>
                </c:pt>
                <c:pt idx="5">
                  <c:v>математика и конструирование</c:v>
                </c:pt>
                <c:pt idx="6">
                  <c:v>филология</c:v>
                </c:pt>
                <c:pt idx="7">
                  <c:v>спорт</c:v>
                </c:pt>
                <c:pt idx="8">
                  <c:v>биология и география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6.25</c:v>
                </c:pt>
                <c:pt idx="2">
                  <c:v>37.5</c:v>
                </c:pt>
                <c:pt idx="3">
                  <c:v>56.25</c:v>
                </c:pt>
                <c:pt idx="4">
                  <c:v>25</c:v>
                </c:pt>
                <c:pt idx="5">
                  <c:v>18.75</c:v>
                </c:pt>
                <c:pt idx="6">
                  <c:v>18.75</c:v>
                </c:pt>
                <c:pt idx="7">
                  <c:v>12.5</c:v>
                </c:pt>
                <c:pt idx="8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9F-465D-AB6A-2637960EFB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данные И. Сергиенко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You Tube</c:v>
                </c:pt>
                <c:pt idx="1">
                  <c:v>транспорт</c:v>
                </c:pt>
                <c:pt idx="2">
                  <c:v>компьютерные игры</c:v>
                </c:pt>
                <c:pt idx="3">
                  <c:v>музыка</c:v>
                </c:pt>
                <c:pt idx="4">
                  <c:v>рисование и лепка</c:v>
                </c:pt>
                <c:pt idx="5">
                  <c:v>математика и конструирование</c:v>
                </c:pt>
                <c:pt idx="6">
                  <c:v>филология</c:v>
                </c:pt>
                <c:pt idx="7">
                  <c:v>спорт</c:v>
                </c:pt>
                <c:pt idx="8">
                  <c:v>биология и география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16.399999999999999</c:v>
                </c:pt>
                <c:pt idx="1">
                  <c:v>12</c:v>
                </c:pt>
                <c:pt idx="2">
                  <c:v>10</c:v>
                </c:pt>
                <c:pt idx="3">
                  <c:v>3</c:v>
                </c:pt>
                <c:pt idx="4">
                  <c:v>2.9</c:v>
                </c:pt>
                <c:pt idx="5">
                  <c:v>5.7</c:v>
                </c:pt>
                <c:pt idx="6">
                  <c:v>5.6</c:v>
                </c:pt>
                <c:pt idx="7">
                  <c:v>7.7</c:v>
                </c:pt>
                <c:pt idx="8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9F-465D-AB6A-2637960EF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55544"/>
        <c:axId val="210364120"/>
      </c:barChart>
      <c:catAx>
        <c:axId val="210355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364120"/>
        <c:crosses val="autoZero"/>
        <c:auto val="1"/>
        <c:lblAlgn val="ctr"/>
        <c:lblOffset val="100"/>
        <c:noMultiLvlLbl val="0"/>
      </c:catAx>
      <c:valAx>
        <c:axId val="21036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355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9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8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6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1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0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5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B774-83D5-4C4F-B469-B4B154F0D59B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155E-4334-4600-A152-72004AD9C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perger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?term=Happ%C3%A9%20F%5bAuthor%5d&amp;cauthor=true&amp;cauthor_uid=103545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Способности детей и подростков с расстройствами аутистического спектра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6880" y="4310698"/>
            <a:ext cx="9144000" cy="1655762"/>
          </a:xfrm>
        </p:spPr>
        <p:txBody>
          <a:bodyPr/>
          <a:lstStyle/>
          <a:p>
            <a:pPr algn="r"/>
            <a:r>
              <a:rPr lang="ru-RU" dirty="0" err="1" smtClean="0"/>
              <a:t>Токарская</a:t>
            </a:r>
            <a:r>
              <a:rPr lang="ru-RU" dirty="0" smtClean="0"/>
              <a:t> Л.В., </a:t>
            </a:r>
            <a:r>
              <a:rPr lang="ru-RU" dirty="0" err="1" smtClean="0"/>
              <a:t>к.психол.н</a:t>
            </a:r>
            <a:r>
              <a:rPr lang="ru-RU" dirty="0" smtClean="0"/>
              <a:t>., доцент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49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исследовании приняли участие 16 родителей, воспитывающих детей с расстройствами аутистического спектра и 10 специалистов, работающих с данной категорией детей. Опыт работы специалистов с детьми с РАС составил от 5 до 15 лет, среди них – педагоги-психологи, учителя, учителя-логопеды, работающие как в государственных образовательных организациях, так и индивидуально. Кроме того, каждый из них имеет опыт работы с большим количеством детей с РАС – от 20 до 100, среди которых были и дети с </a:t>
            </a:r>
            <a:r>
              <a:rPr lang="ru-RU" dirty="0" err="1"/>
              <a:t>высокофункциональным</a:t>
            </a:r>
            <a:r>
              <a:rPr lang="ru-RU" dirty="0"/>
              <a:t> аутизмом (синдром </a:t>
            </a:r>
            <a:r>
              <a:rPr lang="ru-RU" dirty="0" err="1"/>
              <a:t>Аспергера</a:t>
            </a:r>
            <a:r>
              <a:rPr lang="ru-RU" dirty="0"/>
              <a:t>) и те, у кого диагностирована умственная отсталость различной степени тяжести. </a:t>
            </a:r>
          </a:p>
        </p:txBody>
      </p:sp>
    </p:spTree>
    <p:extLst>
      <p:ext uri="{BB962C8B-B14F-4D97-AF65-F5344CB8AC3E}">
        <p14:creationId xmlns:p14="http://schemas.microsoft.com/office/powerpoint/2010/main" val="390528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Возраст детей с РАС, чьи родители заполнили анкету, составил от 3 до 15 лет, при этом, 7 детей - дошкольного возраста; 6 – младшего школьного и трое подростков. Трое детей посещают общеразвивающий детский сад, четверо – коррекционную группу или сад; семеро – школу, реализующую адаптированные основные общеобразовательные программы, один ребенок обучается на дому, один – не посещает образовательные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84984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Спецификой данной выборки родителей стало то, что они сами отнесли себя к данной категории, поскольку, в настоящее время установление подобного диагноза имеет свои особенности и пока недостаточно распространено на территории Свердловской области и Российской Федерации в целом. По данным Министерства общего и профессионального образования Свердловской области, представленным на круглом столе 04.04.2017 года, посвященном 2 апреля – Всемирному дню распространения информации об аутизме, в дошкольных образовательных организациях на территории области, получают помощь 163 ребенка с РАС; в начальных классах общеобразовательных школ – 36; в школах, реализующих адаптированные основные общеобразовательные программы – 265. </a:t>
            </a:r>
          </a:p>
        </p:txBody>
      </p:sp>
    </p:spTree>
    <p:extLst>
      <p:ext uri="{BB962C8B-B14F-4D97-AF65-F5344CB8AC3E}">
        <p14:creationId xmlns:p14="http://schemas.microsoft.com/office/powerpoint/2010/main" val="404667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Родителям </a:t>
            </a:r>
            <a:r>
              <a:rPr lang="ru-RU" dirty="0"/>
              <a:t>предлагалось выбрать, область, в которой проявляются </a:t>
            </a:r>
            <a:r>
              <a:rPr lang="ru-RU" b="1" dirty="0"/>
              <a:t>способности</a:t>
            </a:r>
            <a:r>
              <a:rPr lang="ru-RU" dirty="0"/>
              <a:t> их ребенка и в качестве примеров предлагались: музыка, живопись и рисунок, лепка, рукоделие, математика, конструирование, филология (в том числе, иностранные языки), география и биология, а также свой вариант ответа.</a:t>
            </a:r>
          </a:p>
        </p:txBody>
      </p:sp>
    </p:spTree>
    <p:extLst>
      <p:ext uri="{BB962C8B-B14F-4D97-AF65-F5344CB8AC3E}">
        <p14:creationId xmlns:p14="http://schemas.microsoft.com/office/powerpoint/2010/main" val="308270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Способности детей с расстройствами аутистического спектра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9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Специалисты </a:t>
            </a:r>
            <a:r>
              <a:rPr lang="ru-RU" dirty="0"/>
              <a:t>указывали, в основном, на те же способности детей, что и родители, однако, частота указаний отличалась, так педагоги чаще родителей отмечали наличие математических способностей и указали на наличие языковых способностей детей, что было отмечено у родителей лишь в виде «декламации стихов и умения выстраивать ряды из полных и уменьшительно-ласкательных имен». Эксперты отмечали наличие парциальных способностей у детей с РАС, в тех областях, которые не упоминались родителями, определяя их, как «языковое чутье и интересный способ выражения мыслей», «хорошая механическая память, чаще на зрительные образы», «умение работать на компьютере» и др. Родители указали на «театральные способности» в виде «записывания и рассказывания историй, любви к выступлениям на сцене, знания ФИО писателей, поэтов и ученых». Кроме того, родителям предлагалось охарактеризовать конкретные проявления способностей их детей, и они отмечали наличие хорошего слуха, чувства ритма; придумывание сценариев, соединяя несколько сюжетов в один и добавляя своих героев; способность копировать при огромном внимании к деталям; рисование и лепка в огромных количествах персонажей сказок и мультфильмов, передает позы, эмоции, действия. </a:t>
            </a:r>
          </a:p>
          <a:p>
            <a:pPr algn="just"/>
            <a:r>
              <a:rPr lang="ru-RU" dirty="0"/>
              <a:t>Эксперты характеризовали способности детей с РАС как: умение с ювелирной точностью вылеплять изделия; или повторять рисунки; выполнять упражнения по русскому языку на любое правило; складывать в уме трехзначные числа; умножать и делить, хотя в программе школы обучение этому не предусмотрено и др. Эксперты также отмечали, что ребенок, как правило, демонстрирует способности только в тех областях, которые ему интересны.</a:t>
            </a:r>
          </a:p>
          <a:p>
            <a:pPr algn="just"/>
            <a:r>
              <a:rPr lang="ru-RU" dirty="0"/>
              <a:t>Полученные данные в целом совпадают с результатами исследований </a:t>
            </a:r>
            <a:r>
              <a:rPr lang="en-US" dirty="0" err="1"/>
              <a:t>Happ</a:t>
            </a:r>
            <a:r>
              <a:rPr lang="ru-RU" dirty="0"/>
              <a:t>é, </a:t>
            </a:r>
            <a:r>
              <a:rPr lang="en-US" dirty="0"/>
              <a:t>F</a:t>
            </a:r>
            <a:r>
              <a:rPr lang="ru-RU" dirty="0"/>
              <a:t>., согласно которым у лиц с РАС отмечаются </a:t>
            </a:r>
            <a:r>
              <a:rPr lang="ru-RU" dirty="0" err="1"/>
              <a:t>савантические</a:t>
            </a:r>
            <a:r>
              <a:rPr lang="ru-RU" dirty="0"/>
              <a:t> навыки в таких областях, как </a:t>
            </a:r>
            <a:r>
              <a:rPr lang="ru-RU" u="sng" dirty="0"/>
              <a:t>музыка, изобразительное искусство, вычисления и память, «удивительно хорошее собирание паззлов»</a:t>
            </a:r>
            <a:r>
              <a:rPr lang="ru-RU" dirty="0"/>
              <a:t>. Интересным остается факт объяснения природы этих способностей, отражения этого в современных клинических и психолого-педагогических классификациях, а также учет данных при проведении обследований данной категории лиц. </a:t>
            </a:r>
          </a:p>
        </p:txBody>
      </p:sp>
    </p:spTree>
    <p:extLst>
      <p:ext uri="{BB962C8B-B14F-4D97-AF65-F5344CB8AC3E}">
        <p14:creationId xmlns:p14="http://schemas.microsoft.com/office/powerpoint/2010/main" val="4770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Интересы детей с расстройствами аутистического спектра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81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7220"/>
            <a:ext cx="10515600" cy="55597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 первое место нами определен интерес детей к </a:t>
            </a:r>
            <a:r>
              <a:rPr lang="en-US" dirty="0"/>
              <a:t>You Tube</a:t>
            </a:r>
            <a:r>
              <a:rPr lang="ru-RU" dirty="0"/>
              <a:t>, поскольку ему было отдано 307 выборов в опросе И. Сергиенко, транспорт выбрали 226 раз, а компьютерные игры – 189, однако, на наш взгляд, интересным является тот факт, что родители, принимавшие участие в нашем исследовании ни разу не выбрали этих позиций. К интересам детей с РАС, родители, принимавшие участие в нашем исследовании, отнесли пение песен, игру на музыкальном инструменте и прослушивание музыки, рисование, танцы, лепку, построение планов домов и подбор строительных материалов.</a:t>
            </a:r>
          </a:p>
          <a:p>
            <a:pPr algn="just"/>
            <a:r>
              <a:rPr lang="ru-RU" dirty="0"/>
              <a:t>В исследовании И. Сергиенко, на наш взгляд, были названы крайне специфические интересы детей с РАС, такие как: пылесосы, стиральные машины и белье, титры перед и после фильмов, голуби, огонь, веревки и шнурки, ноги в колготках и коленки, уборка мусора, девушки с длинными волосами, молоток невролога, фото мимики людей, научные журналы, </a:t>
            </a:r>
            <a:r>
              <a:rPr lang="ru-RU" dirty="0" err="1"/>
              <a:t>начитывание</a:t>
            </a:r>
            <a:r>
              <a:rPr lang="ru-RU" dirty="0"/>
              <a:t> текста в качестве диктора, штопор, </a:t>
            </a:r>
            <a:r>
              <a:rPr lang="ru-RU" dirty="0" err="1"/>
              <a:t>чеснокодавка</a:t>
            </a:r>
            <a:r>
              <a:rPr lang="ru-RU" dirty="0"/>
              <a:t>, молоток для отбивания мяса.</a:t>
            </a:r>
          </a:p>
        </p:txBody>
      </p:sp>
    </p:spTree>
    <p:extLst>
      <p:ext uri="{BB962C8B-B14F-4D97-AF65-F5344CB8AC3E}">
        <p14:creationId xmlns:p14="http://schemas.microsoft.com/office/powerpoint/2010/main" val="320075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19" y="-1642574"/>
            <a:ext cx="4989481" cy="8879768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73891" y="1052945"/>
            <a:ext cx="7128628" cy="26693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dirty="0" smtClean="0"/>
              <a:t>Повышенные способности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3200" dirty="0"/>
              <a:t>к</a:t>
            </a:r>
            <a:r>
              <a:rPr lang="ru-RU" sz="3200" dirty="0" smtClean="0"/>
              <a:t> какой-либо деятельности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3200" b="1" dirty="0" smtClean="0"/>
              <a:t>+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dirty="0" smtClean="0"/>
              <a:t>   функциональные или органические нарушения,  в том  числе - </a:t>
            </a:r>
            <a:r>
              <a:rPr lang="ru-RU" sz="3200" b="1" dirty="0" smtClean="0"/>
              <a:t>РАС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3891" y="147782"/>
            <a:ext cx="737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ДВАЖДЫ   ОСОБЕННЫЕ» дети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5660" r="14892" b="9220"/>
          <a:stretch/>
        </p:blipFill>
        <p:spPr>
          <a:xfrm>
            <a:off x="0" y="3625294"/>
            <a:ext cx="4690378" cy="3232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34180" r="28505" b="12413"/>
          <a:stretch/>
        </p:blipFill>
        <p:spPr>
          <a:xfrm>
            <a:off x="4690378" y="4723147"/>
            <a:ext cx="2929622" cy="21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422583"/>
          </a:xfrm>
        </p:spPr>
        <p:txBody>
          <a:bodyPr/>
          <a:lstStyle/>
          <a:p>
            <a:pPr algn="just"/>
            <a:r>
              <a:rPr lang="ru-RU" dirty="0" smtClean="0"/>
              <a:t>Исследование </a:t>
            </a:r>
            <a:r>
              <a:rPr lang="ru-RU" dirty="0"/>
              <a:t>должно быть продолжено в части увеличения выборки родителей и специалистов и включения в работу самих детей и подростков с РАС. </a:t>
            </a:r>
            <a:endParaRPr lang="ru-RU" dirty="0" smtClean="0"/>
          </a:p>
          <a:p>
            <a:pPr algn="just"/>
            <a:r>
              <a:rPr lang="ru-RU" dirty="0" smtClean="0"/>
              <a:t>Перспективой </a:t>
            </a:r>
            <a:r>
              <a:rPr lang="ru-RU" dirty="0"/>
              <a:t>работы в данном направлении может стать развитие системы помощи детям с РАС в рамках внеурочной деятельности и учреждений дополнительного образования, а в дальнейшем – проектирование системы получения предпрофессионального и профессионального образования лицами с РАС.</a:t>
            </a:r>
          </a:p>
        </p:txBody>
      </p:sp>
    </p:spTree>
    <p:extLst>
      <p:ext uri="{BB962C8B-B14F-4D97-AF65-F5344CB8AC3E}">
        <p14:creationId xmlns:p14="http://schemas.microsoft.com/office/powerpoint/2010/main" val="38289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469816"/>
            <a:ext cx="5046712" cy="3672408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>
                <a:latin typeface="Arial Black" pitchFamily="34" charset="0"/>
              </a:rPr>
              <a:t>Расстройства аутистического спектра</a:t>
            </a:r>
            <a:r>
              <a:rPr lang="ru-RU" sz="2800" u="sng" dirty="0">
                <a:latin typeface="Bookman Old Style" pitchFamily="18" charset="0"/>
              </a:rPr>
              <a:t/>
            </a:r>
            <a:br>
              <a:rPr lang="ru-RU" sz="2800" u="sng" dirty="0">
                <a:latin typeface="Bookman Old Style" pitchFamily="18" charset="0"/>
              </a:rPr>
            </a:br>
            <a:r>
              <a:rPr lang="ru-RU" sz="2800" u="sng" dirty="0">
                <a:latin typeface="Arial Black" pitchFamily="34" charset="0"/>
              </a:rPr>
              <a:t>(РАС) </a:t>
            </a:r>
            <a:r>
              <a:rPr lang="ru-RU" sz="2800" dirty="0">
                <a:latin typeface="Bookman Old Style" pitchFamily="18" charset="0"/>
              </a:rPr>
              <a:t>– термин, используемый для описания группы</a:t>
            </a:r>
            <a:br>
              <a:rPr lang="ru-RU" sz="2800" dirty="0">
                <a:latin typeface="Bookman Old Style" pitchFamily="18" charset="0"/>
              </a:rPr>
            </a:br>
            <a:r>
              <a:rPr lang="ru-RU" sz="2800" dirty="0">
                <a:latin typeface="Bookman Old Style" pitchFamily="18" charset="0"/>
              </a:rPr>
              <a:t>расстройств развития центральной нервной системы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5228" y="3481577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latin typeface="Arial Black" pitchFamily="34" charset="0"/>
              </a:rPr>
              <a:t>«</a:t>
            </a:r>
            <a:r>
              <a:rPr lang="ru-RU" u="sng" dirty="0">
                <a:latin typeface="Arial Black" pitchFamily="34" charset="0"/>
              </a:rPr>
              <a:t>Аутизм</a:t>
            </a:r>
            <a:r>
              <a:rPr lang="ru-RU" dirty="0">
                <a:latin typeface="Arial Black" pitchFamily="34" charset="0"/>
              </a:rPr>
              <a:t>» </a:t>
            </a:r>
            <a:r>
              <a:rPr lang="ru-RU" dirty="0">
                <a:latin typeface="Century Schoolbook" pitchFamily="18" charset="0"/>
              </a:rPr>
              <a:t>– </a:t>
            </a:r>
            <a:r>
              <a:rPr lang="ru-RU" dirty="0">
                <a:latin typeface="Century Gothic" pitchFamily="34" charset="0"/>
              </a:rPr>
              <a:t>явная необщительность, стремление уйти от контактов, действительности с фиксацией на внутреннем мире аффективных переживаний. </a:t>
            </a:r>
          </a:p>
          <a:p>
            <a:pPr algn="just">
              <a:buNone/>
            </a:pPr>
            <a:r>
              <a:rPr lang="ru-RU" dirty="0">
                <a:latin typeface="Century Gothic" pitchFamily="34" charset="0"/>
              </a:rPr>
              <a:t>    </a:t>
            </a:r>
            <a:r>
              <a:rPr lang="ru-RU" b="1" i="1" dirty="0">
                <a:latin typeface="Century Gothic" pitchFamily="34" charset="0"/>
              </a:rPr>
              <a:t>При этом контактность при аутизме может быть разной степени выраженности: от полной отрешенности от окружающего до </a:t>
            </a:r>
            <a:r>
              <a:rPr lang="ru-RU" b="1" i="1" u="sng" dirty="0">
                <a:latin typeface="Century Gothic" pitchFamily="34" charset="0"/>
              </a:rPr>
              <a:t>трудностей в организации общения и взаимодействия</a:t>
            </a:r>
            <a:r>
              <a:rPr lang="ru-RU" b="1" i="1" dirty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2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Симон Р.  </a:t>
            </a:r>
            <a:r>
              <a:rPr lang="ru-RU" dirty="0" err="1" smtClean="0"/>
              <a:t>Аспи</a:t>
            </a:r>
            <a:r>
              <a:rPr lang="ru-RU" dirty="0" smtClean="0"/>
              <a:t>-девочки: Расширяя права и возможности женщин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// </a:t>
            </a:r>
            <a:r>
              <a:rPr lang="en-US" dirty="0" smtClean="0">
                <a:hlinkClick r:id="rId2"/>
              </a:rPr>
              <a:t>www.aspergers.ru</a:t>
            </a:r>
            <a:endParaRPr lang="en-US" dirty="0" smtClean="0"/>
          </a:p>
          <a:p>
            <a:pPr algn="just"/>
            <a:r>
              <a:rPr lang="ru-RU" dirty="0" err="1" smtClean="0"/>
              <a:t>Сегар</a:t>
            </a:r>
            <a:r>
              <a:rPr lang="ru-RU" dirty="0" smtClean="0"/>
              <a:t> М. </a:t>
            </a:r>
            <a:r>
              <a:rPr lang="ru-RU" dirty="0" err="1" smtClean="0"/>
              <a:t>Совладание</a:t>
            </a:r>
            <a:r>
              <a:rPr lang="ru-RU" dirty="0" smtClean="0"/>
              <a:t>: Руководство по выживанию для людей с синдромом </a:t>
            </a:r>
            <a:r>
              <a:rPr lang="ru-RU" dirty="0" err="1" smtClean="0"/>
              <a:t>Аспергера</a:t>
            </a:r>
            <a:r>
              <a:rPr lang="ru-RU" dirty="0" smtClean="0"/>
              <a:t> </a:t>
            </a:r>
            <a:r>
              <a:rPr lang="ru-RU" dirty="0"/>
              <a:t>// </a:t>
            </a:r>
            <a:r>
              <a:rPr lang="en-US" dirty="0">
                <a:hlinkClick r:id="rId2"/>
              </a:rPr>
              <a:t>www.aspergers.ru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6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6000" dirty="0" smtClean="0"/>
          </a:p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1684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3886200"/>
            <a:ext cx="9144000" cy="2667000"/>
          </a:xfrm>
          <a:prstGeom prst="rect">
            <a:avLst/>
          </a:prstGeom>
          <a:solidFill>
            <a:srgbClr val="54D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304800"/>
            <a:ext cx="9144000" cy="3352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381000"/>
            <a:ext cx="91440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Частота встречаемости: 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andara" pitchFamily="34" charset="0"/>
              </a:rPr>
              <a:t>3-6 на 10 000 детей (детский аутизм) или не более чем 0,1% от детского населения,  21-26 на 10 000 детей – аутистические черты.</a:t>
            </a:r>
          </a:p>
          <a:p>
            <a:pPr algn="ctr">
              <a:buNone/>
            </a:pPr>
            <a:r>
              <a:rPr lang="ru-RU" u="sng" dirty="0" smtClean="0"/>
              <a:t>В настоящее время частота РАС</a:t>
            </a:r>
            <a:r>
              <a:rPr lang="ru-RU" u="sng" dirty="0"/>
              <a:t> приближается к 1,5%, а по некоторым данным </a:t>
            </a:r>
            <a:r>
              <a:rPr lang="ru-RU" u="sng" dirty="0" smtClean="0"/>
              <a:t>- наблюдается </a:t>
            </a:r>
            <a:r>
              <a:rPr lang="ru-RU" u="sng" dirty="0"/>
              <a:t>у 1 из 68 детей (</a:t>
            </a:r>
            <a:r>
              <a:rPr lang="en-US" u="sng" dirty="0"/>
              <a:t>Kim Y</a:t>
            </a:r>
            <a:r>
              <a:rPr lang="ru-RU" u="sng" dirty="0"/>
              <a:t>. </a:t>
            </a:r>
            <a:r>
              <a:rPr lang="en-US" u="sng" dirty="0"/>
              <a:t>S</a:t>
            </a:r>
            <a:r>
              <a:rPr lang="ru-RU" u="sng" dirty="0"/>
              <a:t>., </a:t>
            </a:r>
            <a:r>
              <a:rPr lang="en-US" u="sng" dirty="0"/>
              <a:t>Leventhal B</a:t>
            </a:r>
            <a:r>
              <a:rPr lang="ru-RU" u="sng" dirty="0"/>
              <a:t>. </a:t>
            </a:r>
            <a:r>
              <a:rPr lang="en-US" u="sng" dirty="0"/>
              <a:t>L</a:t>
            </a:r>
            <a:r>
              <a:rPr lang="ru-RU" u="sng" dirty="0"/>
              <a:t>., </a:t>
            </a:r>
            <a:r>
              <a:rPr lang="en-US" u="sng" dirty="0" err="1"/>
              <a:t>Koh</a:t>
            </a:r>
            <a:r>
              <a:rPr lang="en-US" u="sng" dirty="0"/>
              <a:t> Y</a:t>
            </a:r>
            <a:r>
              <a:rPr lang="ru-RU" u="sng" dirty="0"/>
              <a:t>. </a:t>
            </a:r>
            <a:r>
              <a:rPr lang="en-US" u="sng" dirty="0"/>
              <a:t>J</a:t>
            </a:r>
            <a:r>
              <a:rPr lang="ru-RU" u="sng" dirty="0"/>
              <a:t>. </a:t>
            </a:r>
            <a:r>
              <a:rPr lang="en-US" u="sng" dirty="0"/>
              <a:t>et al</a:t>
            </a:r>
            <a:r>
              <a:rPr lang="ru-RU" u="sng" dirty="0"/>
              <a:t>., 2011). </a:t>
            </a:r>
            <a:endParaRPr lang="ru-RU" u="sng" dirty="0" smtClean="0"/>
          </a:p>
          <a:p>
            <a:pPr>
              <a:buNone/>
            </a:pPr>
            <a:endParaRPr lang="ru-RU" b="1" u="sng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dirty="0" smtClean="0">
              <a:latin typeface="Candara" pitchFamily="34" charset="0"/>
            </a:endParaRPr>
          </a:p>
          <a:p>
            <a:pPr marL="0" indent="0">
              <a:buNone/>
            </a:pPr>
            <a:endParaRPr lang="ru-RU" dirty="0">
              <a:latin typeface="Candara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ndara" pitchFamily="34" charset="0"/>
              </a:rPr>
              <a:t>У мальчиков встречается в 4-5 раз чаще, чем у девочек.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0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8" y="472227"/>
            <a:ext cx="7939415" cy="5954562"/>
          </a:xfrm>
        </p:spPr>
      </p:pic>
    </p:spTree>
    <p:extLst>
      <p:ext uri="{BB962C8B-B14F-4D97-AF65-F5344CB8AC3E}">
        <p14:creationId xmlns:p14="http://schemas.microsoft.com/office/powerpoint/2010/main" val="231439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М. </a:t>
            </a:r>
            <a:r>
              <a:rPr lang="ru-RU" dirty="0" err="1"/>
              <a:t>Доусон</a:t>
            </a:r>
            <a:r>
              <a:rPr lang="ru-RU" dirty="0"/>
              <a:t>, И. </a:t>
            </a:r>
            <a:r>
              <a:rPr lang="ru-RU" dirty="0" err="1"/>
              <a:t>Сульер</a:t>
            </a:r>
            <a:r>
              <a:rPr lang="ru-RU" dirty="0"/>
              <a:t>, М.Э. </a:t>
            </a:r>
            <a:r>
              <a:rPr lang="ru-RU" dirty="0" err="1"/>
              <a:t>Гернсбахер</a:t>
            </a:r>
            <a:r>
              <a:rPr lang="ru-RU" dirty="0"/>
              <a:t>, Л. </a:t>
            </a:r>
            <a:r>
              <a:rPr lang="ru-RU" dirty="0" err="1"/>
              <a:t>Моттрон</a:t>
            </a:r>
            <a:r>
              <a:rPr lang="ru-RU" dirty="0"/>
              <a:t> указывают на то, что интеллект </a:t>
            </a:r>
            <a:r>
              <a:rPr lang="ru-RU" dirty="0" err="1"/>
              <a:t>аутистов</a:t>
            </a:r>
            <a:r>
              <a:rPr lang="ru-RU" dirty="0"/>
              <a:t> </a:t>
            </a:r>
            <a:r>
              <a:rPr lang="ru-RU" dirty="0" smtClean="0"/>
              <a:t>недооценивается. </a:t>
            </a:r>
          </a:p>
          <a:p>
            <a:pPr algn="just"/>
            <a:r>
              <a:rPr lang="en-US" dirty="0" err="1" smtClean="0"/>
              <a:t>Scheuffgen</a:t>
            </a:r>
            <a:r>
              <a:rPr lang="ru-RU" dirty="0"/>
              <a:t>, </a:t>
            </a:r>
            <a:r>
              <a:rPr lang="en-US" dirty="0"/>
              <a:t>K</a:t>
            </a:r>
            <a:r>
              <a:rPr lang="ru-RU" dirty="0"/>
              <a:t>., </a:t>
            </a:r>
            <a:r>
              <a:rPr lang="en-US" dirty="0" err="1"/>
              <a:t>Happ</a:t>
            </a:r>
            <a:r>
              <a:rPr lang="ru-RU" dirty="0"/>
              <a:t>é, </a:t>
            </a:r>
            <a:r>
              <a:rPr lang="en-US" dirty="0"/>
              <a:t>F</a:t>
            </a:r>
            <a:r>
              <a:rPr lang="ru-RU" dirty="0"/>
              <a:t>., </a:t>
            </a:r>
            <a:r>
              <a:rPr lang="en-US" dirty="0"/>
              <a:t>Anderson</a:t>
            </a:r>
            <a:r>
              <a:rPr lang="ru-RU" dirty="0"/>
              <a:t>, </a:t>
            </a:r>
            <a:r>
              <a:rPr lang="en-US" dirty="0"/>
              <a:t>M</a:t>
            </a:r>
            <a:r>
              <a:rPr lang="ru-RU" dirty="0"/>
              <a:t>., &amp; </a:t>
            </a:r>
            <a:r>
              <a:rPr lang="en-US" dirty="0" err="1"/>
              <a:t>Frith</a:t>
            </a:r>
            <a:r>
              <a:rPr lang="ru-RU" dirty="0"/>
              <a:t>, </a:t>
            </a:r>
            <a:r>
              <a:rPr lang="en-US" dirty="0"/>
              <a:t>U</a:t>
            </a:r>
            <a:r>
              <a:rPr lang="ru-RU" dirty="0" smtClean="0"/>
              <a:t>., </a:t>
            </a:r>
            <a:r>
              <a:rPr lang="ru-RU" dirty="0"/>
              <a:t>отмечали, что скорость обработки информации и реагирования у детей с РАС, имеющих коэффициент интеллекта «ниже среднего», соответствует скорости нормативно развивающихся сверстников. При этом, задания в виде компьютерной игры, направленные на определение длины линий, предлагались также детям с умственной отсталостью. </a:t>
            </a:r>
          </a:p>
        </p:txBody>
      </p:sp>
    </p:spTree>
    <p:extLst>
      <p:ext uri="{BB962C8B-B14F-4D97-AF65-F5344CB8AC3E}">
        <p14:creationId xmlns:p14="http://schemas.microsoft.com/office/powerpoint/2010/main" val="331702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571500"/>
            <a:ext cx="11338560" cy="60121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 детей </a:t>
            </a:r>
            <a:r>
              <a:rPr lang="ru-RU" dirty="0"/>
              <a:t>с РАС </a:t>
            </a:r>
            <a:r>
              <a:rPr lang="ru-RU" dirty="0" smtClean="0"/>
              <a:t>выявляются так называемые </a:t>
            </a:r>
            <a:r>
              <a:rPr lang="ru-RU" dirty="0"/>
              <a:t>«</a:t>
            </a:r>
            <a:r>
              <a:rPr lang="ru-RU" dirty="0" err="1" smtClean="0"/>
              <a:t>савантические</a:t>
            </a:r>
            <a:r>
              <a:rPr lang="ru-RU" dirty="0" smtClean="0"/>
              <a:t> навыки» </a:t>
            </a:r>
            <a:r>
              <a:rPr lang="ru-RU" dirty="0" err="1">
                <a:hlinkClick r:id="rId2"/>
              </a:rPr>
              <a:t>Happé</a:t>
            </a:r>
            <a:r>
              <a:rPr lang="ru-RU" dirty="0">
                <a:hlinkClick r:id="rId2"/>
              </a:rPr>
              <a:t> F</a:t>
            </a:r>
            <a:r>
              <a:rPr lang="ru-RU" baseline="30000" dirty="0"/>
              <a:t> </a:t>
            </a:r>
            <a:r>
              <a:rPr lang="ru-RU" dirty="0"/>
              <a:t>(1999); </a:t>
            </a:r>
            <a:r>
              <a:rPr lang="en-US" dirty="0" err="1"/>
              <a:t>Scheuffgen</a:t>
            </a:r>
            <a:r>
              <a:rPr lang="ru-RU" dirty="0"/>
              <a:t>, </a:t>
            </a:r>
            <a:r>
              <a:rPr lang="en-US" dirty="0"/>
              <a:t>K</a:t>
            </a:r>
            <a:r>
              <a:rPr lang="ru-RU" dirty="0"/>
              <a:t>., </a:t>
            </a:r>
            <a:r>
              <a:rPr lang="en-US" dirty="0" err="1"/>
              <a:t>Happ</a:t>
            </a:r>
            <a:r>
              <a:rPr lang="ru-RU" dirty="0"/>
              <a:t>é, </a:t>
            </a:r>
            <a:r>
              <a:rPr lang="en-US" dirty="0"/>
              <a:t>F</a:t>
            </a:r>
            <a:r>
              <a:rPr lang="ru-RU" dirty="0"/>
              <a:t>., </a:t>
            </a:r>
            <a:r>
              <a:rPr lang="en-US" dirty="0"/>
              <a:t>Anderson</a:t>
            </a:r>
            <a:r>
              <a:rPr lang="ru-RU" dirty="0"/>
              <a:t>, </a:t>
            </a:r>
            <a:r>
              <a:rPr lang="en-US" dirty="0"/>
              <a:t>M</a:t>
            </a:r>
            <a:r>
              <a:rPr lang="ru-RU" dirty="0"/>
              <a:t>., &amp; </a:t>
            </a:r>
            <a:r>
              <a:rPr lang="en-US" dirty="0" err="1"/>
              <a:t>Frith</a:t>
            </a:r>
            <a:r>
              <a:rPr lang="ru-RU" dirty="0"/>
              <a:t>, </a:t>
            </a:r>
            <a:r>
              <a:rPr lang="en-US" dirty="0"/>
              <a:t>U</a:t>
            </a:r>
            <a:r>
              <a:rPr lang="ru-RU" dirty="0"/>
              <a:t>. (2000); </a:t>
            </a:r>
            <a:r>
              <a:rPr lang="en-US" dirty="0" err="1"/>
              <a:t>Treffert</a:t>
            </a:r>
            <a:r>
              <a:rPr lang="ru-RU" dirty="0"/>
              <a:t>, </a:t>
            </a:r>
            <a:r>
              <a:rPr lang="en-US" dirty="0"/>
              <a:t>D</a:t>
            </a:r>
            <a:r>
              <a:rPr lang="ru-RU" dirty="0"/>
              <a:t>.</a:t>
            </a:r>
            <a:r>
              <a:rPr lang="en-US" dirty="0"/>
              <a:t>A</a:t>
            </a:r>
            <a:r>
              <a:rPr lang="ru-RU" dirty="0"/>
              <a:t>. (1988), </a:t>
            </a:r>
            <a:r>
              <a:rPr lang="en-US" dirty="0" err="1"/>
              <a:t>Frith</a:t>
            </a:r>
            <a:r>
              <a:rPr lang="ru-RU" dirty="0"/>
              <a:t>, </a:t>
            </a:r>
            <a:r>
              <a:rPr lang="en-US" dirty="0"/>
              <a:t>U</a:t>
            </a:r>
            <a:r>
              <a:rPr lang="ru-RU" dirty="0"/>
              <a:t>. (1989</a:t>
            </a:r>
            <a:r>
              <a:rPr lang="en-US" dirty="0"/>
              <a:t>a</a:t>
            </a:r>
            <a:r>
              <a:rPr lang="ru-RU" dirty="0"/>
              <a:t>, 1989 </a:t>
            </a:r>
            <a:r>
              <a:rPr lang="en-US" dirty="0"/>
              <a:t>b</a:t>
            </a:r>
            <a:r>
              <a:rPr lang="ru-RU" dirty="0"/>
              <a:t>), которые проявляются в виде выдающихся способностей в одной или нескольких областях знаний, контрастирующих с «общей ограниченностью личности». </a:t>
            </a:r>
            <a:endParaRPr lang="ru-RU" dirty="0" smtClean="0"/>
          </a:p>
          <a:p>
            <a:pPr algn="just"/>
            <a:r>
              <a:rPr lang="ru-RU" dirty="0" smtClean="0"/>
              <a:t>Такие </a:t>
            </a:r>
            <a:r>
              <a:rPr lang="ru-RU" dirty="0"/>
              <a:t>парциальные способности, или </a:t>
            </a:r>
            <a:r>
              <a:rPr lang="ru-RU" dirty="0" err="1"/>
              <a:t>савантические</a:t>
            </a:r>
            <a:r>
              <a:rPr lang="ru-RU" dirty="0"/>
              <a:t> навыки дети могут демонстрировать в математике, музыке, рисовании, визуально-пространственных тестах, возможностях механической памяти, что, может быть объяснено, тем, что аутизм характеризуется таким когнитивным стилем, который смещен в сторону локальной, а не глобальной обработки информации и обозначается термином «</a:t>
            </a:r>
            <a:r>
              <a:rPr lang="ru-RU" dirty="0" err="1"/>
              <a:t>weak</a:t>
            </a:r>
            <a:r>
              <a:rPr lang="ru-RU" dirty="0"/>
              <a:t> </a:t>
            </a:r>
            <a:r>
              <a:rPr lang="ru-RU" dirty="0" err="1"/>
              <a:t>central</a:t>
            </a:r>
            <a:r>
              <a:rPr lang="ru-RU" dirty="0"/>
              <a:t> </a:t>
            </a:r>
            <a:r>
              <a:rPr lang="ru-RU" dirty="0" err="1"/>
              <a:t>coherence</a:t>
            </a:r>
            <a:r>
              <a:rPr lang="ru-RU" dirty="0"/>
              <a:t>» (слабость центрального согласования) (Ф. </a:t>
            </a:r>
            <a:r>
              <a:rPr lang="ru-RU" dirty="0" err="1"/>
              <a:t>Хаппе</a:t>
            </a:r>
            <a:r>
              <a:rPr lang="ru-RU" dirty="0"/>
              <a:t>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742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Гипотеза слабого центрального согласования предсказывает, по мнению Ф </a:t>
            </a:r>
            <a:r>
              <a:rPr lang="ru-RU" dirty="0" err="1"/>
              <a:t>Хаппе</a:t>
            </a:r>
            <a:r>
              <a:rPr lang="ru-RU" dirty="0"/>
              <a:t>, что «люди с аутизмом и их родственники будут характеризоваться искусностью только в тех механических системах, в которых даёт преимущество фокусировка на деталях. Слабость центрального согласования также простирается за пределы визуально-пространственной области и предсказывает </a:t>
            </a:r>
            <a:r>
              <a:rPr lang="ru-RU" dirty="0" err="1"/>
              <a:t>кусочную</a:t>
            </a:r>
            <a:r>
              <a:rPr lang="ru-RU" dirty="0"/>
              <a:t> обработку информации в вербальных задачах, не описываемую просто превосходной "народной физикой"» (интуитивным пониманием физических систем), о которой говорит Барон-Коэн. В работах Ф. </a:t>
            </a:r>
            <a:r>
              <a:rPr lang="ru-RU" dirty="0" err="1"/>
              <a:t>Хаппе</a:t>
            </a:r>
            <a:r>
              <a:rPr lang="ru-RU" dirty="0"/>
              <a:t> отмечается, что </a:t>
            </a:r>
            <a:r>
              <a:rPr lang="ru-RU" dirty="0" err="1"/>
              <a:t>савантические</a:t>
            </a:r>
            <a:r>
              <a:rPr lang="ru-RU" dirty="0"/>
              <a:t> навыки распространены у людей с аутизмом в десять раз чаще, чем у людей с другими ментальными дисфункциями, и встречаются в одном случае из десяти, а «если включить навыки за пределами этих областей, такие как удивительно хорошее собирание паззлов, то подавляющее большинство людей с аутизмом могут быть классифицированы как демонстрирующие некоторые специфические таланты».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18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Количество </a:t>
            </a:r>
            <a:r>
              <a:rPr lang="ru-RU" dirty="0"/>
              <a:t>исследований, посвященных изучению данного феномена крайне недостаточно, и в основном, это зарубежные </a:t>
            </a:r>
            <a:r>
              <a:rPr lang="ru-RU" dirty="0" smtClean="0"/>
              <a:t>работы. Очевидно, </a:t>
            </a:r>
            <a:r>
              <a:rPr lang="ru-RU" dirty="0"/>
              <a:t>что развитие </a:t>
            </a:r>
            <a:r>
              <a:rPr lang="ru-RU" dirty="0" smtClean="0"/>
              <a:t>даже </a:t>
            </a:r>
            <a:r>
              <a:rPr lang="ru-RU" dirty="0"/>
              <a:t>крайне </a:t>
            </a:r>
            <a:r>
              <a:rPr lang="ru-RU" dirty="0" smtClean="0"/>
              <a:t>узких </a:t>
            </a:r>
            <a:r>
              <a:rPr lang="ru-RU" dirty="0"/>
              <a:t>способностей и интересов могло бы открыть возможность для определения наиболее эффективных путей обучения данной категории детей, определения профиля подготовки, а в дальнейшем – могло бы определить </a:t>
            </a:r>
            <a:r>
              <a:rPr lang="ru-RU" u="sng" dirty="0"/>
              <a:t>выбор профессии и возможность трудоустройства, социализации и адаптации их в общество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Многие </a:t>
            </a:r>
            <a:r>
              <a:rPr lang="ru-RU" dirty="0"/>
              <a:t>лица с РАС будут крайне ограничены в выборе места работы, не смогут быть мобильными (своевременно проходить </a:t>
            </a:r>
            <a:r>
              <a:rPr lang="ru-RU" dirty="0" smtClean="0"/>
              <a:t>переобучение, осваивать </a:t>
            </a:r>
            <a:r>
              <a:rPr lang="ru-RU" dirty="0"/>
              <a:t>что-то новое, менять направление, род деятельности, место работы), как этого требует современный рынок </a:t>
            </a:r>
            <a:r>
              <a:rPr lang="ru-RU" dirty="0" smtClean="0"/>
              <a:t>труда. </a:t>
            </a:r>
            <a:r>
              <a:rPr lang="ru-RU" dirty="0"/>
              <a:t>О</a:t>
            </a:r>
            <a:r>
              <a:rPr lang="ru-RU" dirty="0" smtClean="0"/>
              <a:t>днако</a:t>
            </a:r>
            <a:r>
              <a:rPr lang="ru-RU" dirty="0"/>
              <a:t>, и в настоящее время остается необходимость в людях, способных качественно решать какие-то конкретные, возможно, узкие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378521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Цель работы: </a:t>
            </a:r>
            <a:r>
              <a:rPr lang="ru-RU" dirty="0"/>
              <a:t>исследование представлений родителей и специалистов о способностях и интересах детей с РАС.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11780"/>
            <a:ext cx="10515600" cy="3680459"/>
          </a:xfrm>
        </p:spPr>
        <p:txBody>
          <a:bodyPr/>
          <a:lstStyle/>
          <a:p>
            <a:pPr algn="just"/>
            <a:r>
              <a:rPr lang="ru-RU" dirty="0"/>
              <a:t>Для проведения исследования была разработана </a:t>
            </a:r>
            <a:r>
              <a:rPr lang="ru-RU" b="1" dirty="0"/>
              <a:t>анкета </a:t>
            </a:r>
            <a:r>
              <a:rPr lang="ru-RU" dirty="0"/>
              <a:t>для родителей, включающая 13 вопросов и </a:t>
            </a:r>
            <a:r>
              <a:rPr lang="ru-RU" b="1" dirty="0"/>
              <a:t>опросник</a:t>
            </a:r>
            <a:r>
              <a:rPr lang="ru-RU" dirty="0"/>
              <a:t> для специалистов, в который были включены вопросы о том, отмечали ли они наличие способностей (возможно, крайне узких) у детей с РАС, при положительном ответе их просили уточнить, в чем именно проявляются эти способности. </a:t>
            </a:r>
          </a:p>
        </p:txBody>
      </p:sp>
    </p:spTree>
    <p:extLst>
      <p:ext uri="{BB962C8B-B14F-4D97-AF65-F5344CB8AC3E}">
        <p14:creationId xmlns:p14="http://schemas.microsoft.com/office/powerpoint/2010/main" val="2469625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1625</Words>
  <Application>Microsoft Office PowerPoint</Application>
  <PresentationFormat>Широкоэкранный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Bookman Old Style</vt:lpstr>
      <vt:lpstr>Calibri</vt:lpstr>
      <vt:lpstr>Calibri Light</vt:lpstr>
      <vt:lpstr>Candara</vt:lpstr>
      <vt:lpstr>Century Gothic</vt:lpstr>
      <vt:lpstr>Century Schoolbook</vt:lpstr>
      <vt:lpstr>Тема Office</vt:lpstr>
      <vt:lpstr>Способности детей и подростков с расстройствами аутистического спектра </vt:lpstr>
      <vt:lpstr>Расстройства аутистического спектра (РАС) – термин, используемый для описания группы расстройств развития центральной нервной системы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работы: исследование представлений родителей и специалистов о способностях и интересах детей с РАС. </vt:lpstr>
      <vt:lpstr>Презентация PowerPoint</vt:lpstr>
      <vt:lpstr>Презентация PowerPoint</vt:lpstr>
      <vt:lpstr>Презентация PowerPoint</vt:lpstr>
      <vt:lpstr>Результаты исследования</vt:lpstr>
      <vt:lpstr>Способности детей с расстройствами аутистического спектра</vt:lpstr>
      <vt:lpstr>Презентация PowerPoint</vt:lpstr>
      <vt:lpstr>Интересы детей с расстройствами аутистического спектра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Способности детей и подростков с расстройствами аутистического спектра</dc:title>
  <dc:creator>Lenovo</dc:creator>
  <cp:lastModifiedBy>игорь веснин</cp:lastModifiedBy>
  <cp:revision>11</cp:revision>
  <dcterms:created xsi:type="dcterms:W3CDTF">2018-04-06T09:31:26Z</dcterms:created>
  <dcterms:modified xsi:type="dcterms:W3CDTF">2018-12-04T08:38:52Z</dcterms:modified>
</cp:coreProperties>
</file>