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256" r:id="rId2"/>
    <p:sldId id="257" r:id="rId3"/>
    <p:sldId id="260" r:id="rId4"/>
    <p:sldId id="269" r:id="rId5"/>
    <p:sldId id="270" r:id="rId6"/>
    <p:sldId id="271" r:id="rId7"/>
    <p:sldId id="261" r:id="rId8"/>
    <p:sldId id="272" r:id="rId9"/>
    <p:sldId id="287" r:id="rId10"/>
    <p:sldId id="279" r:id="rId11"/>
    <p:sldId id="273" r:id="rId12"/>
    <p:sldId id="280" r:id="rId13"/>
    <p:sldId id="284" r:id="rId14"/>
    <p:sldId id="274" r:id="rId15"/>
    <p:sldId id="281" r:id="rId16"/>
    <p:sldId id="285" r:id="rId17"/>
    <p:sldId id="275" r:id="rId18"/>
    <p:sldId id="282" r:id="rId19"/>
    <p:sldId id="276" r:id="rId20"/>
    <p:sldId id="283" r:id="rId21"/>
    <p:sldId id="264" r:id="rId22"/>
    <p:sldId id="25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94660"/>
  </p:normalViewPr>
  <p:slideViewPr>
    <p:cSldViewPr>
      <p:cViewPr varScale="1">
        <p:scale>
          <a:sx n="106" d="100"/>
          <a:sy n="106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98EF4-0A36-4A63-AE35-6979BAB6CC57}" type="datetimeFigureOut">
              <a:rPr lang="ru-RU" smtClean="0"/>
              <a:t>09.02.2017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66497-0491-4145-89C8-814D1C366B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755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6497-0491-4145-89C8-814D1C366B5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6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hyperlink" Target="http://interneshka.org/preparing-for-the-olympics-online/1288/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0003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 </a:t>
            </a:r>
            <a:br>
              <a:rPr lang="ru-RU" sz="5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мире информатики»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4429132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Руководитель: Фогель Лариса Васильевна, учитель высшей категории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214291"/>
            <a:ext cx="4038600" cy="15716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Учимся программировать. Всероссийский урок «Час кода»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14876" y="142853"/>
            <a:ext cx="4038600" cy="171451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Компьютер –помощник в учебе. Создаем презентации, доклады, рисунки на компьютере.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7" descr="I:\7 а класс фото\WP_20160526_010.jpg"/>
          <p:cNvPicPr>
            <a:picLocks noChangeAspect="1" noChangeArrowheads="1"/>
          </p:cNvPicPr>
          <p:nvPr/>
        </p:nvPicPr>
        <p:blipFill>
          <a:blip r:embed="rId2"/>
          <a:srcRect l="19966" t="10500" r="31175" b="7001"/>
          <a:stretch>
            <a:fillRect/>
          </a:stretch>
        </p:blipFill>
        <p:spPr bwMode="auto">
          <a:xfrm>
            <a:off x="4860032" y="1928802"/>
            <a:ext cx="3934200" cy="428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857364"/>
            <a:ext cx="3374167" cy="4343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     </a:t>
            </a:r>
            <a:r>
              <a:rPr lang="ru-RU" dirty="0" smtClean="0">
                <a:solidFill>
                  <a:srgbClr val="C00000"/>
                </a:solidFill>
              </a:rPr>
              <a:t>Воспитательное: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Формирование потребности в саморазвитии</a:t>
            </a:r>
          </a:p>
          <a:p>
            <a:pPr lvl="0"/>
            <a:r>
              <a:rPr lang="ru-RU" dirty="0" smtClean="0"/>
              <a:t>Формирование активной жизненной позиции</a:t>
            </a:r>
          </a:p>
          <a:p>
            <a:pPr lvl="0"/>
            <a:r>
              <a:rPr lang="ru-RU" dirty="0" smtClean="0"/>
              <a:t>Развитие культуры общения</a:t>
            </a:r>
          </a:p>
          <a:p>
            <a:pPr lvl="0"/>
            <a:r>
              <a:rPr lang="ru-RU" dirty="0" smtClean="0"/>
              <a:t>Развитие навыков сотрудничества</a:t>
            </a:r>
          </a:p>
          <a:p>
            <a:pPr lvl="0"/>
            <a:r>
              <a:rPr lang="ru-RU" dirty="0" smtClean="0"/>
              <a:t>Формирование интереса к изучению профессии, связанной с использованием компьютера.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28596" y="357167"/>
            <a:ext cx="4038600" cy="1000131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Военно-патриотическое направление. Создание дипломов к праздникам.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14876" y="214291"/>
            <a:ext cx="4038600" cy="135732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«Учусь быть другом».Работа в группах. Помощь одноклассникам в объяснении новой темы.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357298"/>
            <a:ext cx="2460466" cy="3462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18572" t="35147" r="30466"/>
          <a:stretch>
            <a:fillRect/>
          </a:stretch>
        </p:blipFill>
        <p:spPr bwMode="auto">
          <a:xfrm>
            <a:off x="5330132" y="1860237"/>
            <a:ext cx="3429024" cy="2456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 descr="диплом жуков 2 - Wor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16232" r="30832" b="6937"/>
          <a:stretch/>
        </p:blipFill>
        <p:spPr>
          <a:xfrm>
            <a:off x="2450560" y="2947967"/>
            <a:ext cx="2636913" cy="374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Профессиональное </a:t>
            </a:r>
            <a:r>
              <a:rPr lang="ru-RU" sz="3200" smtClean="0">
                <a:solidFill>
                  <a:schemeClr val="accent5">
                    <a:lumMod val="50000"/>
                  </a:schemeClr>
                </a:solidFill>
              </a:rPr>
              <a:t>самоопределение. Старшеклассники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рассказывают о профессии программиста.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/>
          <a:srcRect l="16341" r="16340"/>
          <a:stretch>
            <a:fillRect/>
          </a:stretch>
        </p:blipFill>
        <p:spPr bwMode="auto">
          <a:xfrm>
            <a:off x="928662" y="2000240"/>
            <a:ext cx="33575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4" descr="&amp;Kcy;&amp;acy;&amp;rcy;&amp;tcy;&amp;icy;&amp;ncy;&amp;kcy;&amp;icy; &amp;pcy;&amp;ocy; &amp;zcy;&amp;acy;&amp;pcy;&amp;rcy;&amp;ocy;&amp;scy;&amp;ucy; &amp;vcy;&amp;ycy;&amp;pcy;&amp;ucy;&amp;scy;&amp;kcy;&amp;ncy;&amp;icy;&amp;kcy; &amp;rcy;&amp;acy;&amp;scy;&amp;scy;&amp;kcy;&amp;acy;&amp;zcy;&amp;ycy;&amp;vcy;&amp;acy;&amp;iecy;&amp;tcy; &amp;ocy; &amp;pcy;&amp;rcy;&amp;ocy;&amp;fcy;&amp;iecy;&amp;scy;&amp;scy;&amp;icy;&amp;icy; &amp;pcy;&amp;rcy;&amp;ocy;&amp;gcy;&amp;rcy;&amp;acy;&amp;mcy;&amp;mcy;&amp;icy;&amp;scy;&amp;tcy;&amp;acy;"/>
          <p:cNvSpPr>
            <a:spLocks noChangeAspect="1" noChangeArrowheads="1"/>
          </p:cNvSpPr>
          <p:nvPr/>
        </p:nvSpPr>
        <p:spPr bwMode="auto">
          <a:xfrm>
            <a:off x="155575" y="-2011363"/>
            <a:ext cx="7600950" cy="4200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Dima\Desktop\information_items_38097.jpg"/>
          <p:cNvPicPr>
            <a:picLocks noChangeAspect="1" noChangeArrowheads="1"/>
          </p:cNvPicPr>
          <p:nvPr/>
        </p:nvPicPr>
        <p:blipFill>
          <a:blip r:embed="rId3"/>
          <a:srcRect l="10345" r="23538" b="1379"/>
          <a:stretch>
            <a:fillRect/>
          </a:stretch>
        </p:blipFill>
        <p:spPr bwMode="auto">
          <a:xfrm>
            <a:off x="4643437" y="2000240"/>
            <a:ext cx="3576559" cy="33575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    </a:t>
            </a:r>
            <a:r>
              <a:rPr lang="ru-RU" dirty="0" smtClean="0">
                <a:solidFill>
                  <a:srgbClr val="C00000"/>
                </a:solidFill>
              </a:rPr>
              <a:t>Развивающее: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Развитие качеств, таких как самостоятельность, ответственность, активность, аккуратность.</a:t>
            </a:r>
          </a:p>
          <a:p>
            <a:pPr lvl="0"/>
            <a:r>
              <a:rPr lang="ru-RU" dirty="0" smtClean="0"/>
              <a:t>Развитие чувства прекрасного</a:t>
            </a:r>
          </a:p>
          <a:p>
            <a:pPr lvl="0"/>
            <a:r>
              <a:rPr lang="ru-RU" dirty="0" smtClean="0"/>
              <a:t>Развитие у учащихся навыков критического мышления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5720" y="214291"/>
            <a:ext cx="4038600" cy="12858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Участие во всероссийских акциях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42853"/>
            <a:ext cx="4286280" cy="14287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Создаем поздравительные открытки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033976" cy="4876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b="1184"/>
          <a:stretch>
            <a:fillRect/>
          </a:stretch>
        </p:blipFill>
        <p:spPr bwMode="auto">
          <a:xfrm>
            <a:off x="4857752" y="1500174"/>
            <a:ext cx="3571868" cy="4945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Задаем вопросы, рассуждаем, оцениваем.  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3" descr="C:\Documents and Settings\Administrator.DM-87E1CA018E27\Desktop\школьные документы\фото 6а\WP_20150129_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7643866" cy="43075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Здоровьесберегающее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сформировать мотивацию на здоровый образ жизни;</a:t>
            </a:r>
          </a:p>
          <a:p>
            <a:pPr lvl="0"/>
            <a:r>
              <a:rPr lang="ru-RU" dirty="0" smtClean="0"/>
              <a:t>научить </a:t>
            </a:r>
            <a:r>
              <a:rPr lang="ru-RU" dirty="0" err="1" smtClean="0"/>
              <a:t>здоровьесберегающим</a:t>
            </a:r>
            <a:r>
              <a:rPr lang="ru-RU" dirty="0" smtClean="0"/>
              <a:t> технологиям (сохранения зрения, правильная посадка во время работы за </a:t>
            </a:r>
            <a:r>
              <a:rPr lang="ru-RU" dirty="0" err="1" smtClean="0"/>
              <a:t>компютером</a:t>
            </a:r>
            <a:r>
              <a:rPr lang="ru-RU" dirty="0" smtClean="0"/>
              <a:t>, правилами техники безопасности и т.д.)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00034" y="1000108"/>
            <a:ext cx="4038600" cy="164307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Изучение основ безопасного использования компьютера.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500043"/>
            <a:ext cx="4038600" cy="100013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Безопасный интернет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357298"/>
            <a:ext cx="3429024" cy="25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500306"/>
            <a:ext cx="331180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://interneshka.org/upload/iblock/11f/0_a16ff_ba830ecb_-1-L.jpg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4286256"/>
            <a:ext cx="23812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3286124"/>
            <a:ext cx="519571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Коррекционное: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расширять словарный запас детей за счет специальной лексики, совершенствовать фразовую речь;</a:t>
            </a:r>
          </a:p>
          <a:p>
            <a:pPr lvl="0"/>
            <a:r>
              <a:rPr lang="ru-RU" dirty="0" smtClean="0"/>
              <a:t>способствовать повышению уверенности в своих возможностях.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Эпиграф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/>
              <a:t>Информация - движущая сила развития общества. Не владеть компьютером - быть безграмотным.</a:t>
            </a:r>
          </a:p>
          <a:p>
            <a:pPr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Б. Дизраэли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5720" y="214291"/>
            <a:ext cx="4038600" cy="164307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Словарная работа на уроке – развитие высших психических функций.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285729"/>
            <a:ext cx="4535934" cy="150019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Речевой самоконтроль. Алгоритмы действий с информацией во время работы за компьютером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3" descr="H:\фото 5а\WP_20140207_005.jpg"/>
          <p:cNvPicPr>
            <a:picLocks noChangeAspect="1" noChangeArrowheads="1"/>
          </p:cNvPicPr>
          <p:nvPr/>
        </p:nvPicPr>
        <p:blipFill>
          <a:blip r:embed="rId2"/>
          <a:srcRect l="16633" t="8055" r="12298"/>
          <a:stretch>
            <a:fillRect/>
          </a:stretch>
        </p:blipFill>
        <p:spPr>
          <a:xfrm>
            <a:off x="428596" y="2214554"/>
            <a:ext cx="4019982" cy="2928958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4688" r="17187"/>
          <a:stretch>
            <a:fillRect/>
          </a:stretch>
        </p:blipFill>
        <p:spPr bwMode="auto">
          <a:xfrm>
            <a:off x="4572000" y="2214554"/>
            <a:ext cx="4071966" cy="293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Достижения и участие в конкурсах и олимпиадах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063782"/>
            <a:ext cx="3609374" cy="2560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9"/>
            <a:ext cx="2200328" cy="3105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3982" y="967508"/>
            <a:ext cx="3707652" cy="224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3" descr="диплом 2016 - Word (Сбой активации продукта)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27460" r="28661" b="17359"/>
          <a:stretch/>
        </p:blipFill>
        <p:spPr>
          <a:xfrm>
            <a:off x="1115616" y="3655584"/>
            <a:ext cx="4062192" cy="2912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Цели курса: 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 smtClean="0"/>
              <a:t>Развитие информационной культуры учащихся и умения ориентироваться в современном информационном пространстве. </a:t>
            </a:r>
          </a:p>
          <a:p>
            <a:pPr lvl="0"/>
            <a:r>
              <a:rPr lang="ru-RU" dirty="0" smtClean="0"/>
              <a:t>Формирование  у учащихся умения владеть компьютером как средством решения практических , обще учебных задач связанных с графикой и мультимедиа. </a:t>
            </a:r>
          </a:p>
          <a:p>
            <a:pPr lvl="0"/>
            <a:r>
              <a:rPr lang="ru-RU" dirty="0" smtClean="0"/>
              <a:t>Подготовка обучающихся к дальнейшему изучению информатики.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 курса: 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формирование </a:t>
            </a:r>
            <a:r>
              <a:rPr lang="ru-RU" dirty="0" err="1" smtClean="0"/>
              <a:t>общеучебных</a:t>
            </a:r>
            <a:r>
              <a:rPr lang="ru-RU" dirty="0" smtClean="0"/>
              <a:t> умений и навыков на основе средств и методов информатики и ИКТ, в том числе  овладение умениями работать с различными видами информации, самостоятельно планировать и осуществлять индивидуальную и коллективную информационную деятельность, представлять и оценивать ее результаты;</a:t>
            </a:r>
          </a:p>
          <a:p>
            <a:pPr lvl="0"/>
            <a:r>
              <a:rPr lang="ru-RU" dirty="0" smtClean="0"/>
              <a:t>пропедевтическое (предварительное, вводное, ознакомительное) изучение понятий основного курса школьной информатики, обеспечивающее целенаправленное формирование </a:t>
            </a:r>
            <a:r>
              <a:rPr lang="ru-RU" dirty="0" err="1" smtClean="0"/>
              <a:t>общеучебных</a:t>
            </a:r>
            <a:r>
              <a:rPr lang="ru-RU" dirty="0" smtClean="0"/>
              <a:t> понятий, таких как «объект», «система», «модель», «алгоритм» и др.;</a:t>
            </a:r>
          </a:p>
          <a:p>
            <a:pPr lvl="0"/>
            <a:r>
              <a:rPr lang="ru-RU" dirty="0" smtClean="0"/>
              <a:t>воспитание ответственного и избирательного отношения к информации; развитие познавательных, интеллектуальных и творческих способностей учащихся.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Учебно-тематический план  первого года обучения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5 класс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572148"/>
              </p:ext>
            </p:extLst>
          </p:nvPr>
        </p:nvGraphicFramePr>
        <p:xfrm>
          <a:off x="1214413" y="2000240"/>
          <a:ext cx="6429422" cy="4270048"/>
        </p:xfrm>
        <a:graphic>
          <a:graphicData uri="http://schemas.openxmlformats.org/drawingml/2006/table">
            <a:tbl>
              <a:tblPr/>
              <a:tblGrid>
                <a:gridCol w="2142876"/>
                <a:gridCol w="2142876"/>
                <a:gridCol w="2143670"/>
              </a:tblGrid>
              <a:tr h="440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Название раздела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Контрольные работы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063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Освоение системной среды 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Windows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677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Простейшая технология работы с текстовым редактором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677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Математическая информация в компьютере.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Контрольная работа за первое полугодие.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677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Компьютерная графика как средство развития творческого потенциала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i="0" dirty="0">
                          <a:latin typeface="Times New Roman"/>
                          <a:ea typeface="Times New Roman"/>
                          <a:cs typeface="Times New Roman"/>
                        </a:rPr>
                        <a:t>Контрольная работа за второе </a:t>
                      </a:r>
                      <a:r>
                        <a:rPr lang="ru-RU" sz="1600" i="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полугодие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65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Резервное время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Учебно-тематический план  второго года обучения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6 класс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987352"/>
              </p:ext>
            </p:extLst>
          </p:nvPr>
        </p:nvGraphicFramePr>
        <p:xfrm>
          <a:off x="1500166" y="2350793"/>
          <a:ext cx="6143669" cy="4007164"/>
        </p:xfrm>
        <a:graphic>
          <a:graphicData uri="http://schemas.openxmlformats.org/drawingml/2006/table">
            <a:tbl>
              <a:tblPr/>
              <a:tblGrid>
                <a:gridCol w="2047660"/>
                <a:gridCol w="2047660"/>
                <a:gridCol w="2048349"/>
              </a:tblGrid>
              <a:tr h="310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Название раздела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Контрольные работы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9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Освоение среды графического редактора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92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Основы алгоритмизации и программирования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8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Знакомство со средой Лого Миры и технологией работы в ней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Контрольная работа за первое полугодие.</a:t>
                      </a:r>
                      <a:endParaRPr lang="ru-RU" sz="12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052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Создание микромира и его обитателей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972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Организация работы в среде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Power point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0" i="0" dirty="0">
                          <a:latin typeface="Times New Roman"/>
                          <a:ea typeface="Times New Roman"/>
                          <a:cs typeface="Times New Roman"/>
                        </a:rPr>
                        <a:t>Контрольная работа за второе полугодие</a:t>
                      </a:r>
                      <a:endParaRPr lang="ru-RU" sz="1200" b="0" i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28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Резервное время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Основные педагогические направления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Образовательное: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Формирование навыков грамотной работы на компьютере.</a:t>
            </a:r>
          </a:p>
          <a:p>
            <a:pPr lvl="0"/>
            <a:r>
              <a:rPr lang="ru-RU" dirty="0" smtClean="0"/>
              <a:t>Научить учащихся структурному решению практических задач на компьютере: создавать, обрабатывать информацию с использованием  мультимедиа технологий</a:t>
            </a:r>
          </a:p>
          <a:p>
            <a:pPr lvl="0"/>
            <a:r>
              <a:rPr lang="ru-RU" dirty="0" smtClean="0"/>
              <a:t>Освоение всевозможных методов решения поставленных задач, реализуемых на компьютере. </a:t>
            </a:r>
          </a:p>
          <a:p>
            <a:pPr lvl="0"/>
            <a:r>
              <a:rPr lang="ru-RU" dirty="0" smtClean="0"/>
              <a:t>Развитие творческого мышления учащихся.</a:t>
            </a:r>
          </a:p>
          <a:p>
            <a:pPr lvl="0"/>
            <a:r>
              <a:rPr lang="ru-RU" dirty="0" smtClean="0"/>
              <a:t>Развитие мотивации к сбору информации.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714356"/>
            <a:ext cx="3571900" cy="71438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Творческие задания.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714356"/>
            <a:ext cx="4038600" cy="78581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Грамотная работа по сбору информации в сети Интернет.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6" descr="I:\7 а класс фото\WP_20160526_006.jpg"/>
          <p:cNvPicPr>
            <a:picLocks noChangeAspect="1" noChangeArrowheads="1"/>
          </p:cNvPicPr>
          <p:nvPr/>
        </p:nvPicPr>
        <p:blipFill>
          <a:blip r:embed="rId2"/>
          <a:srcRect t="23824" r="42554"/>
          <a:stretch>
            <a:fillRect/>
          </a:stretch>
        </p:blipFill>
        <p:spPr bwMode="auto">
          <a:xfrm>
            <a:off x="4929190" y="4071942"/>
            <a:ext cx="3429024" cy="2560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 r="21666"/>
          <a:stretch>
            <a:fillRect/>
          </a:stretch>
        </p:blipFill>
        <p:spPr bwMode="auto">
          <a:xfrm>
            <a:off x="571472" y="4214818"/>
            <a:ext cx="3357585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72" y="1500174"/>
            <a:ext cx="3299548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9"/>
          <a:stretch/>
        </p:blipFill>
        <p:spPr>
          <a:xfrm>
            <a:off x="4929190" y="1500174"/>
            <a:ext cx="3429024" cy="237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429</Words>
  <Application>Microsoft Office PowerPoint</Application>
  <PresentationFormat>Экран (4:3)</PresentationFormat>
  <Paragraphs>95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Кружок  «В мире информатики» </vt:lpstr>
      <vt:lpstr>Эпиграф</vt:lpstr>
      <vt:lpstr>Цели курса:  </vt:lpstr>
      <vt:lpstr>Задачи курса:  </vt:lpstr>
      <vt:lpstr>Учебно-тематический план  первого года обучения 5 класс </vt:lpstr>
      <vt:lpstr>Учебно-тематический план  второго года обучения 6 класс </vt:lpstr>
      <vt:lpstr> Основные педагогические направления </vt:lpstr>
      <vt:lpstr>Образовательное: </vt:lpstr>
      <vt:lpstr>Презентация PowerPoint</vt:lpstr>
      <vt:lpstr>Презентация PowerPoint</vt:lpstr>
      <vt:lpstr>      Воспитательное: </vt:lpstr>
      <vt:lpstr>Презентация PowerPoint</vt:lpstr>
      <vt:lpstr>Профессиональное самоопределение. Старшеклассники рассказывают о профессии программиста.</vt:lpstr>
      <vt:lpstr>     Развивающее: </vt:lpstr>
      <vt:lpstr>Презентация PowerPoint</vt:lpstr>
      <vt:lpstr>Задаем вопросы, рассуждаем, оцениваем.  </vt:lpstr>
      <vt:lpstr>Здоровьесберегающее: </vt:lpstr>
      <vt:lpstr>Презентация PowerPoint</vt:lpstr>
      <vt:lpstr>Коррекционное: </vt:lpstr>
      <vt:lpstr>Презентация PowerPoint</vt:lpstr>
      <vt:lpstr>Достижения и участие в конкурсах и олимпиадах </vt:lpstr>
      <vt:lpstr>Спасибо за внимание.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administrator</cp:lastModifiedBy>
  <cp:revision>28</cp:revision>
  <dcterms:modified xsi:type="dcterms:W3CDTF">2017-02-09T06:51:01Z</dcterms:modified>
</cp:coreProperties>
</file>