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4"/>
  </p:notesMasterIdLst>
  <p:handoutMasterIdLst>
    <p:handoutMasterId r:id="rId15"/>
  </p:handoutMasterIdLst>
  <p:sldIdLst>
    <p:sldId id="294" r:id="rId2"/>
    <p:sldId id="295" r:id="rId3"/>
    <p:sldId id="258" r:id="rId4"/>
    <p:sldId id="303" r:id="rId5"/>
    <p:sldId id="317" r:id="rId6"/>
    <p:sldId id="325" r:id="rId7"/>
    <p:sldId id="329" r:id="rId8"/>
    <p:sldId id="326" r:id="rId9"/>
    <p:sldId id="328" r:id="rId10"/>
    <p:sldId id="327" r:id="rId11"/>
    <p:sldId id="330" r:id="rId12"/>
    <p:sldId id="304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9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EFE2C9-7EA7-4011-9A1E-7B6391B14EA3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42B358-3E78-482B-AFCE-C939507F91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6663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35852B-2FE0-4382-8B2F-07637EB28CA5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1E0974-3927-4B17-8532-52AD4FC01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969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5110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5935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9759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6069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643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101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8766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7944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9150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2223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0365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08E79-D5F6-42EC-B0BC-606080F470DF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345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slow">
    <p:push dir="u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4149080"/>
            <a:ext cx="8712969" cy="2534879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ru-RU" dirty="0" smtClean="0"/>
              <a:t>Логопедическое занятие</a:t>
            </a:r>
          </a:p>
          <a:p>
            <a:pPr algn="r"/>
            <a:r>
              <a:rPr lang="ru-RU" sz="2000" dirty="0" smtClean="0"/>
              <a:t>учитель-логопед: С. В. Захарцева</a:t>
            </a:r>
          </a:p>
          <a:p>
            <a:pPr algn="r"/>
            <a:r>
              <a:rPr lang="ru-RU" sz="2000" dirty="0"/>
              <a:t>ГБОУ «Речевой центр», г</a:t>
            </a:r>
            <a:r>
              <a:rPr lang="ru-RU" sz="2000" dirty="0" smtClean="0"/>
              <a:t>. Екатеринбург, 2022</a:t>
            </a:r>
          </a:p>
          <a:p>
            <a:pPr algn="r"/>
            <a:endParaRPr lang="ru-RU" sz="2000" dirty="0" smtClean="0"/>
          </a:p>
          <a:p>
            <a:pPr algn="l"/>
            <a:r>
              <a:rPr lang="ru-RU" sz="2000" dirty="0">
                <a:solidFill>
                  <a:schemeClr val="tx1"/>
                </a:solidFill>
              </a:rPr>
              <a:t>Использованные ресурсы: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</a:rPr>
              <a:t>Н. Э. </a:t>
            </a:r>
            <a:r>
              <a:rPr lang="ru-RU" sz="2000" dirty="0" err="1">
                <a:solidFill>
                  <a:schemeClr val="tx1"/>
                </a:solidFill>
              </a:rPr>
              <a:t>Теремкова</a:t>
            </a:r>
            <a:r>
              <a:rPr lang="ru-RU" sz="2000" dirty="0">
                <a:solidFill>
                  <a:schemeClr val="tx1"/>
                </a:solidFill>
              </a:rPr>
              <a:t> «Логопедические задания для детей с ОНР», альбом </a:t>
            </a:r>
            <a:r>
              <a:rPr lang="ru-RU" sz="2000" dirty="0" smtClean="0">
                <a:solidFill>
                  <a:schemeClr val="tx1"/>
                </a:solidFill>
              </a:rPr>
              <a:t>3;  О. И. </a:t>
            </a:r>
            <a:r>
              <a:rPr lang="ru-RU" sz="2000" dirty="0" err="1" smtClean="0">
                <a:solidFill>
                  <a:schemeClr val="tx1"/>
                </a:solidFill>
              </a:rPr>
              <a:t>Крупенчук</a:t>
            </a:r>
            <a:r>
              <a:rPr lang="ru-RU" sz="2000" dirty="0" smtClean="0">
                <a:solidFill>
                  <a:schemeClr val="tx1"/>
                </a:solidFill>
              </a:rPr>
              <a:t> «Научите меня говорить правильно!»; </a:t>
            </a:r>
            <a:r>
              <a:rPr lang="en-US" sz="2000" dirty="0" smtClean="0">
                <a:solidFill>
                  <a:schemeClr val="tx1"/>
                </a:solidFill>
              </a:rPr>
              <a:t>https</a:t>
            </a:r>
            <a:r>
              <a:rPr lang="en-US" sz="2000" dirty="0">
                <a:solidFill>
                  <a:schemeClr val="tx1"/>
                </a:solidFill>
              </a:rPr>
              <a:t>://rc.uralschool.ru/?</a:t>
            </a:r>
            <a:r>
              <a:rPr lang="en-US" sz="2000" dirty="0" smtClean="0">
                <a:solidFill>
                  <a:schemeClr val="tx1"/>
                </a:solidFill>
              </a:rPr>
              <a:t>section_id=175</a:t>
            </a:r>
            <a:r>
              <a:rPr lang="ru-RU" sz="2000" dirty="0" smtClean="0">
                <a:solidFill>
                  <a:schemeClr val="tx1"/>
                </a:solidFill>
              </a:rPr>
              <a:t>; всемирная </a:t>
            </a:r>
            <a:r>
              <a:rPr lang="ru-RU" sz="2000" dirty="0">
                <a:solidFill>
                  <a:schemeClr val="tx1"/>
                </a:solidFill>
              </a:rPr>
              <a:t>сеть Интернет.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38422" y="55596"/>
            <a:ext cx="5292080" cy="3373404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Коррекционно-развивающий курс</a:t>
            </a:r>
            <a:br>
              <a:rPr lang="ru-RU" sz="2400" dirty="0" smtClean="0"/>
            </a:br>
            <a:r>
              <a:rPr lang="ru-RU" sz="2400" dirty="0" smtClean="0"/>
              <a:t>«Развитие речи»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4800" dirty="0"/>
              <a:t>5</a:t>
            </a:r>
            <a:r>
              <a:rPr lang="ru-RU" sz="4800" dirty="0" smtClean="0"/>
              <a:t> мая, четверг</a:t>
            </a:r>
            <a:br>
              <a:rPr lang="ru-RU" sz="4800" dirty="0" smtClean="0"/>
            </a:br>
            <a:r>
              <a:rPr lang="ru-RU" sz="4800" dirty="0" smtClean="0"/>
              <a:t>Время года: весна</a:t>
            </a:r>
            <a:endParaRPr lang="ru-RU" sz="1200" dirty="0"/>
          </a:p>
        </p:txBody>
      </p:sp>
      <p:pic>
        <p:nvPicPr>
          <p:cNvPr id="1026" name="Picture 2" descr="https://cdn.azbyka.ru/deti/wp-content/uploads/2018/01/spring_0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695"/>
            <a:ext cx="4062526" cy="4062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 flipV="1">
            <a:off x="683568" y="3645024"/>
            <a:ext cx="864096" cy="217303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72381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00983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Опиши: какая ласточка. </a:t>
            </a:r>
            <a:br>
              <a:rPr lang="ru-RU" sz="2800" dirty="0" smtClean="0"/>
            </a:br>
            <a:r>
              <a:rPr lang="ru-RU" sz="2800" dirty="0" smtClean="0"/>
              <a:t>Раскрась </a:t>
            </a:r>
            <a:r>
              <a:rPr lang="ru-RU" sz="2800" dirty="0" smtClean="0"/>
              <a:t>ласточку по </a:t>
            </a:r>
            <a:r>
              <a:rPr lang="ru-RU" sz="2800" dirty="0" smtClean="0"/>
              <a:t>образцу.</a:t>
            </a:r>
            <a:endParaRPr lang="ru-RU" sz="2800" dirty="0"/>
          </a:p>
        </p:txBody>
      </p:sp>
      <p:pic>
        <p:nvPicPr>
          <p:cNvPr id="2050" name="Picture 2" descr="https://www.directoryofillustration.com/images/artistimages/images/9491_236549@2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556792"/>
            <a:ext cx="4608512" cy="506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Раскраска Barn Swallow in Flight - Кликните чтобы открыть версию для печат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04623"/>
            <a:ext cx="40386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Управляющая кнопка: настраиваемая 2">
            <a:hlinkClick r:id="rId4" action="ppaction://hlinksldjump" highlightClick="1"/>
          </p:cNvPr>
          <p:cNvSpPr/>
          <p:nvPr/>
        </p:nvSpPr>
        <p:spPr>
          <a:xfrm>
            <a:off x="3861995" y="6124431"/>
            <a:ext cx="2304256" cy="500024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Проверь себя!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74308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www.directoryofillustration.com/images/artistimages/images/9491_236549@2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556792"/>
            <a:ext cx="4608512" cy="506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67544" y="200982"/>
            <a:ext cx="8229600" cy="1499825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У ласточки синяя головка, красная шейка, туловище белое, крылья </a:t>
            </a:r>
            <a:r>
              <a:rPr lang="ru-RU" sz="2800" dirty="0" smtClean="0"/>
              <a:t>наполовину чёрные и белые, хвост чёрный с </a:t>
            </a:r>
            <a:r>
              <a:rPr lang="ru-RU" sz="2800" dirty="0"/>
              <a:t>б</a:t>
            </a:r>
            <a:r>
              <a:rPr lang="ru-RU" sz="2800" dirty="0" smtClean="0"/>
              <a:t>елой полоской.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Раскрась </a:t>
            </a:r>
            <a:r>
              <a:rPr lang="ru-RU" sz="2800" dirty="0" smtClean="0"/>
              <a:t>ласточку по </a:t>
            </a:r>
            <a:r>
              <a:rPr lang="ru-RU" sz="2800" dirty="0" smtClean="0"/>
              <a:t>образцу.</a:t>
            </a:r>
            <a:endParaRPr lang="ru-RU" sz="2800" dirty="0"/>
          </a:p>
        </p:txBody>
      </p:sp>
      <p:pic>
        <p:nvPicPr>
          <p:cNvPr id="1026" name="Picture 2" descr="H:\конструкты\РР 1, 3 класс\1 РАС. ИН\Перелётные птицы\рисунок учащегося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18" r="35152" b="5051"/>
          <a:stretch/>
        </p:blipFill>
        <p:spPr bwMode="auto">
          <a:xfrm rot="5400000">
            <a:off x="158325" y="2297384"/>
            <a:ext cx="4391891" cy="3906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71843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5705"/>
            <a:ext cx="8496944" cy="1800110"/>
          </a:xfrm>
        </p:spPr>
        <p:txBody>
          <a:bodyPr>
            <a:normAutofit/>
          </a:bodyPr>
          <a:lstStyle/>
          <a:p>
            <a:r>
              <a:rPr lang="ru-RU" sz="3600" dirty="0"/>
              <a:t>Вспомни, что  </a:t>
            </a:r>
            <a:r>
              <a:rPr lang="ru-RU" sz="3600" dirty="0" smtClean="0"/>
              <a:t>делали </a:t>
            </a:r>
            <a:r>
              <a:rPr lang="ru-RU" sz="3600" dirty="0"/>
              <a:t>сегодня на занятии.</a:t>
            </a:r>
            <a:br>
              <a:rPr lang="ru-RU" sz="36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3600" dirty="0" smtClean="0"/>
              <a:t>Оцени свою работу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/>
              <a:t>(выбери подходящий смайлик)</a:t>
            </a:r>
            <a:endParaRPr lang="ru-RU" sz="2000" dirty="0"/>
          </a:p>
        </p:txBody>
      </p:sp>
      <p:pic>
        <p:nvPicPr>
          <p:cNvPr id="4" name="Содержимое 3" descr="hello_html_6231d2b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090" y="1932146"/>
            <a:ext cx="1945123" cy="2032455"/>
          </a:xfrm>
        </p:spPr>
      </p:pic>
      <p:pic>
        <p:nvPicPr>
          <p:cNvPr id="5" name="Рисунок 4" descr="hello_html_6231d2b9 — копи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88195" y="2013934"/>
            <a:ext cx="1864838" cy="1950667"/>
          </a:xfrm>
          <a:prstGeom prst="rect">
            <a:avLst/>
          </a:prstGeom>
        </p:spPr>
      </p:pic>
      <p:pic>
        <p:nvPicPr>
          <p:cNvPr id="6" name="Рисунок 5" descr="hello_html_6231d2b9 — копия — копия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60232" y="2013934"/>
            <a:ext cx="1821889" cy="18002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59532" y="3964601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Я со всем справился!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88195" y="3964601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У меня возникали трудности.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660232" y="3964601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Мне было сложно.</a:t>
            </a:r>
          </a:p>
        </p:txBody>
      </p:sp>
      <p:sp>
        <p:nvSpPr>
          <p:cNvPr id="11" name="Овал 10"/>
          <p:cNvSpPr/>
          <p:nvPr/>
        </p:nvSpPr>
        <p:spPr>
          <a:xfrm>
            <a:off x="323528" y="5320832"/>
            <a:ext cx="2232248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МОЛОДЕЦ!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380183" y="5293332"/>
            <a:ext cx="2376264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Будь внимательнее, и всё получиться!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444208" y="5320832"/>
            <a:ext cx="2448272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Не расстраивайся! Будем учиться дальше!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8427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450" y="-1"/>
            <a:ext cx="8928992" cy="1052737"/>
          </a:xfrm>
        </p:spPr>
        <p:txBody>
          <a:bodyPr>
            <a:noAutofit/>
          </a:bodyPr>
          <a:lstStyle/>
          <a:p>
            <a:r>
              <a:rPr lang="ru-RU" sz="3200" dirty="0" smtClean="0"/>
              <a:t>Посмотри на </a:t>
            </a:r>
            <a:r>
              <a:rPr lang="ru-RU" sz="3200" dirty="0" smtClean="0"/>
              <a:t>картинки, назови птиц.</a:t>
            </a:r>
            <a:br>
              <a:rPr lang="ru-RU" sz="3200" dirty="0" smtClean="0"/>
            </a:br>
            <a:r>
              <a:rPr lang="ru-RU" sz="3200" dirty="0" smtClean="0"/>
              <a:t>Определи тему </a:t>
            </a:r>
            <a:r>
              <a:rPr lang="ru-RU" sz="3200" dirty="0" smtClean="0"/>
              <a:t>занятия.</a:t>
            </a:r>
            <a:endParaRPr lang="ru-RU" sz="32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23528" y="1052736"/>
            <a:ext cx="85689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«Перелётные птицы». Почему их так назвали?</a:t>
            </a:r>
            <a:endParaRPr lang="ru-RU" sz="3200" dirty="0"/>
          </a:p>
        </p:txBody>
      </p:sp>
      <p:pic>
        <p:nvPicPr>
          <p:cNvPr id="1026" name="Picture 2" descr="H:\сканер\Теремкова Н. Э\3 альбом\SCAN0014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EFF3F6"/>
              </a:clrFrom>
              <a:clrTo>
                <a:srgbClr val="EFF3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4" t="31313" r="11181" b="28687"/>
          <a:stretch/>
        </p:blipFill>
        <p:spPr bwMode="auto">
          <a:xfrm>
            <a:off x="652658" y="1484784"/>
            <a:ext cx="7592841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95317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260648"/>
            <a:ext cx="3600400" cy="284072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342" y="4509120"/>
            <a:ext cx="6090833" cy="2100090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Проговори 3 раза, ускоряя темп: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i="1" dirty="0" smtClean="0"/>
              <a:t>Кукушка кукушонку купила капюшон.</a:t>
            </a:r>
            <a:endParaRPr lang="ru-RU" sz="3100" i="1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664"/>
            <a:ext cx="6649320" cy="403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3101370"/>
            <a:ext cx="3015335" cy="3507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23528" y="5301208"/>
            <a:ext cx="5616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Артикуляционная гимнастика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9725205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8" r="4642"/>
          <a:stretch/>
        </p:blipFill>
        <p:spPr>
          <a:xfrm>
            <a:off x="136478" y="253628"/>
            <a:ext cx="2825086" cy="2771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271" y="291727"/>
            <a:ext cx="2676525" cy="2695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08" y="3397024"/>
            <a:ext cx="2714625" cy="2733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69" y="291728"/>
            <a:ext cx="2714625" cy="2733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7"/>
          <a:stretch/>
        </p:blipFill>
        <p:spPr>
          <a:xfrm>
            <a:off x="3314517" y="3416074"/>
            <a:ext cx="2706279" cy="2714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6156169" y="4930370"/>
            <a:ext cx="27146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/>
              <a:t>Постарайся пропеть гласные на одном выдохе.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89169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1206" y="5261"/>
            <a:ext cx="871296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Сравни: </a:t>
            </a:r>
            <a:r>
              <a:rPr lang="ru-RU" sz="2400" dirty="0" smtClean="0"/>
              <a:t>аист </a:t>
            </a:r>
            <a:r>
              <a:rPr lang="ru-RU" sz="2400" dirty="0" smtClean="0"/>
              <a:t>большой, а соловей - </a:t>
            </a:r>
            <a:r>
              <a:rPr lang="ru-RU" sz="2400" dirty="0" smtClean="0"/>
              <a:t>…,</a:t>
            </a:r>
            <a:endParaRPr lang="ru-RU" sz="2400" dirty="0" smtClean="0"/>
          </a:p>
          <a:p>
            <a:r>
              <a:rPr lang="ru-RU" sz="2400" dirty="0" smtClean="0"/>
              <a:t>                   г</a:t>
            </a:r>
            <a:r>
              <a:rPr lang="ru-RU" sz="2400" dirty="0" smtClean="0"/>
              <a:t>рач </a:t>
            </a:r>
            <a:r>
              <a:rPr lang="ru-RU" sz="2400" dirty="0" smtClean="0"/>
              <a:t>чёрный, а аист - </a:t>
            </a:r>
            <a:r>
              <a:rPr lang="ru-RU" sz="2400" dirty="0" smtClean="0"/>
              <a:t>…,</a:t>
            </a:r>
            <a:endParaRPr lang="ru-RU" sz="2400" dirty="0" smtClean="0"/>
          </a:p>
          <a:p>
            <a:r>
              <a:rPr lang="ru-RU" sz="2400" dirty="0" smtClean="0"/>
              <a:t>                   у</a:t>
            </a:r>
            <a:r>
              <a:rPr lang="ru-RU" sz="2400" dirty="0" smtClean="0"/>
              <a:t> </a:t>
            </a:r>
            <a:r>
              <a:rPr lang="ru-RU" sz="2400" dirty="0" smtClean="0"/>
              <a:t>аиста шея длинная, а у кукушки - </a:t>
            </a:r>
            <a:r>
              <a:rPr lang="ru-RU" sz="2400" dirty="0" smtClean="0"/>
              <a:t>…,</a:t>
            </a:r>
            <a:endParaRPr lang="ru-RU" sz="2400" dirty="0" smtClean="0"/>
          </a:p>
          <a:p>
            <a:r>
              <a:rPr lang="ru-RU" sz="2400" dirty="0" smtClean="0"/>
              <a:t>                   у</a:t>
            </a:r>
            <a:r>
              <a:rPr lang="ru-RU" sz="2400" dirty="0" smtClean="0"/>
              <a:t> грача </a:t>
            </a:r>
            <a:r>
              <a:rPr lang="ru-RU" sz="2400" dirty="0" smtClean="0"/>
              <a:t>клюв </a:t>
            </a:r>
            <a:r>
              <a:rPr lang="ru-RU" sz="2400" dirty="0" smtClean="0"/>
              <a:t>чёрный, </a:t>
            </a:r>
            <a:r>
              <a:rPr lang="ru-RU" sz="2400" dirty="0" smtClean="0"/>
              <a:t>а у </a:t>
            </a:r>
            <a:r>
              <a:rPr lang="ru-RU" sz="2400" dirty="0" smtClean="0"/>
              <a:t>скворца - ….</a:t>
            </a:r>
            <a:endParaRPr lang="ru-RU" sz="2400" dirty="0"/>
          </a:p>
        </p:txBody>
      </p:sp>
      <p:pic>
        <p:nvPicPr>
          <p:cNvPr id="4" name="Picture 2" descr="H:\сканер\Теремкова Н. Э\3 альбом\SCAN0014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EFF3F6"/>
              </a:clrFrom>
              <a:clrTo>
                <a:srgbClr val="EFF3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4" t="31313" r="11181" b="28687"/>
          <a:stretch/>
        </p:blipFill>
        <p:spPr bwMode="auto">
          <a:xfrm>
            <a:off x="111137" y="1601416"/>
            <a:ext cx="7592841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54515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807" y="116632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Считай и называй!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324921" y="5661248"/>
            <a:ext cx="68340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1      2      3     4     5     6</a:t>
            </a:r>
            <a:endParaRPr lang="ru-RU" sz="5400" dirty="0"/>
          </a:p>
        </p:txBody>
      </p:sp>
      <p:pic>
        <p:nvPicPr>
          <p:cNvPr id="2050" name="Picture 2" descr="H:\сканер\Теремкова Н. Э\3 альбом\SCAN0017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CFDFF"/>
              </a:clrFrom>
              <a:clrTo>
                <a:srgbClr val="FC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4" t="14747" r="5473" b="44243"/>
          <a:stretch/>
        </p:blipFill>
        <p:spPr bwMode="auto">
          <a:xfrm>
            <a:off x="611560" y="476672"/>
            <a:ext cx="7756439" cy="5301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:\сканер\Теремкова Н. Э\3 альбом\SCAN0017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CFDFF"/>
              </a:clrFrom>
              <a:clrTo>
                <a:srgbClr val="FC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28" t="39687" r="21066" b="53096"/>
          <a:stretch/>
        </p:blipFill>
        <p:spPr bwMode="auto">
          <a:xfrm>
            <a:off x="7394655" y="4045526"/>
            <a:ext cx="1528618" cy="932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:\сканер\Теремкова Н. Э\3 альбом\SCAN0017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CFDFF"/>
              </a:clrFrom>
              <a:clrTo>
                <a:srgbClr val="FC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28" t="39687" r="21066" b="53096"/>
          <a:stretch/>
        </p:blipFill>
        <p:spPr bwMode="auto">
          <a:xfrm>
            <a:off x="7615382" y="2780928"/>
            <a:ext cx="1528618" cy="932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:\сканер\Теремкова Н. Э\3 альбом\SCAN0017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CFDFF"/>
              </a:clrFrom>
              <a:clrTo>
                <a:srgbClr val="FC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28" t="39687" r="21066" b="53096"/>
          <a:stretch/>
        </p:blipFill>
        <p:spPr bwMode="auto">
          <a:xfrm>
            <a:off x="26105" y="2564904"/>
            <a:ext cx="1528618" cy="932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Управляющая кнопка: настраиваемая 3">
            <a:hlinkClick r:id="rId3" action="ppaction://hlinksldjump" highlightClick="1"/>
          </p:cNvPr>
          <p:cNvSpPr/>
          <p:nvPr/>
        </p:nvSpPr>
        <p:spPr>
          <a:xfrm>
            <a:off x="7812360" y="260648"/>
            <a:ext cx="1110913" cy="100811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Проверь себя!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95448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807" y="116632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Считай и называй!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79513" y="5949280"/>
            <a:ext cx="8743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Один</a:t>
            </a:r>
            <a:r>
              <a:rPr lang="ru-RU" sz="2000" dirty="0" smtClean="0"/>
              <a:t> аист, две кукушки, три ласточки, четыре скворца, пять соловьёв, шесть грачей.</a:t>
            </a:r>
            <a:endParaRPr lang="ru-RU" sz="2000" dirty="0"/>
          </a:p>
        </p:txBody>
      </p:sp>
      <p:pic>
        <p:nvPicPr>
          <p:cNvPr id="2050" name="Picture 2" descr="H:\сканер\Теремкова Н. Э\3 альбом\SCAN0017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CFDFF"/>
              </a:clrFrom>
              <a:clrTo>
                <a:srgbClr val="FC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4" t="14747" r="5473" b="44243"/>
          <a:stretch/>
        </p:blipFill>
        <p:spPr bwMode="auto">
          <a:xfrm>
            <a:off x="611560" y="476672"/>
            <a:ext cx="7756439" cy="5301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:\сканер\Теремкова Н. Э\3 альбом\SCAN0017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CFDFF"/>
              </a:clrFrom>
              <a:clrTo>
                <a:srgbClr val="FC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28" t="39687" r="21066" b="53096"/>
          <a:stretch/>
        </p:blipFill>
        <p:spPr bwMode="auto">
          <a:xfrm>
            <a:off x="7394655" y="4045526"/>
            <a:ext cx="1528618" cy="932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:\сканер\Теремкова Н. Э\3 альбом\SCAN0017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CFDFF"/>
              </a:clrFrom>
              <a:clrTo>
                <a:srgbClr val="FC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28" t="39687" r="21066" b="53096"/>
          <a:stretch/>
        </p:blipFill>
        <p:spPr bwMode="auto">
          <a:xfrm>
            <a:off x="7615382" y="2780928"/>
            <a:ext cx="1528618" cy="932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:\сканер\Теремкова Н. Э\3 альбом\SCAN0017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CFDFF"/>
              </a:clrFrom>
              <a:clrTo>
                <a:srgbClr val="FC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28" t="39687" r="21066" b="53096"/>
          <a:stretch/>
        </p:blipFill>
        <p:spPr bwMode="auto">
          <a:xfrm>
            <a:off x="26105" y="2564904"/>
            <a:ext cx="1528618" cy="932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46472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xn----stb8d.xn--p1ai/wp-content/gallery/105/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279" y="1093848"/>
            <a:ext cx="2515680" cy="2498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 descr="H:\конструкты\РР 1, 3 класс\1 РАС. ИН\Перелётные птицы\Skvorecheik-iz-fanery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65804"/>
            <a:ext cx="2735624" cy="2053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1054" y="160338"/>
            <a:ext cx="2670985" cy="825771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Кто г</a:t>
            </a:r>
            <a:r>
              <a:rPr lang="ru-RU" sz="2800" dirty="0" smtClean="0"/>
              <a:t>де</a:t>
            </a:r>
            <a:br>
              <a:rPr lang="ru-RU" sz="2800" dirty="0" smtClean="0"/>
            </a:br>
            <a:r>
              <a:rPr lang="ru-RU" sz="2800" dirty="0" smtClean="0"/>
              <a:t>строит гнездо:</a:t>
            </a:r>
            <a:endParaRPr lang="ru-RU" sz="2800" dirty="0"/>
          </a:p>
        </p:txBody>
      </p:sp>
      <p:pic>
        <p:nvPicPr>
          <p:cNvPr id="1028" name="Picture 4" descr="https://documents.infourok.ru/41d59356-424b-45b2-bda3-f2941836d2dc/0/image0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743"/>
            <a:ext cx="2183039" cy="1606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kartinkin.net/uploads/posts/2015-10/1446207466_7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628726"/>
            <a:ext cx="2972363" cy="2229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14" descr="https://samodelino.ru/wp-content/uploads/Skvorecheik-iz-faneryi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6" name="Picture 12" descr="https://1.bp.blogspot.com/-f521pfXskx0/XqJtI_3X7vI/AAAAAAAAAQU/iiYhOCGiGAkm5Zyl61tGTr4VQrGrJnRrQCLcBGAsYHQ/s1600/iY50HOC8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64904"/>
            <a:ext cx="3322064" cy="1868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16" descr="https://samodelino.ru/wp-content/uploads/Skvorecheik-iz-faneryi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8" descr="https://samodelino.ru/wp-content/uploads/Skvorecheik-iz-faneryi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5" name="Picture 21" descr="https://tunnel.ru/tmp/JmYVDdcLz7K2bU8pjC4W/143124big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4591" y="3591918"/>
            <a:ext cx="2342997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Управляющая кнопка: настраиваемая 6">
            <a:hlinkClick r:id="rId8" action="ppaction://hlinksldjump" highlightClick="1"/>
          </p:cNvPr>
          <p:cNvSpPr/>
          <p:nvPr/>
        </p:nvSpPr>
        <p:spPr>
          <a:xfrm>
            <a:off x="6804248" y="2780928"/>
            <a:ext cx="1872208" cy="43204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Проверь себя!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6702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xn----stb8d.xn--p1ai/wp-content/gallery/105/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279" y="1093848"/>
            <a:ext cx="2515680" cy="2498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 descr="H:\конструкты\РР 1, 3 класс\1 РАС. ИН\Перелётные птицы\Skvorecheik-iz-fanery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65804"/>
            <a:ext cx="2735624" cy="2053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1054" y="160338"/>
            <a:ext cx="2670985" cy="825771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Кто г</a:t>
            </a:r>
            <a:r>
              <a:rPr lang="ru-RU" sz="2800" dirty="0" smtClean="0"/>
              <a:t>де</a:t>
            </a:r>
            <a:br>
              <a:rPr lang="ru-RU" sz="2800" dirty="0" smtClean="0"/>
            </a:br>
            <a:r>
              <a:rPr lang="ru-RU" sz="2800" dirty="0" smtClean="0"/>
              <a:t>строит гнездо:</a:t>
            </a:r>
            <a:endParaRPr lang="ru-RU" sz="2800" dirty="0"/>
          </a:p>
        </p:txBody>
      </p:sp>
      <p:pic>
        <p:nvPicPr>
          <p:cNvPr id="1028" name="Picture 4" descr="https://documents.infourok.ru/41d59356-424b-45b2-bda3-f2941836d2dc/0/image0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743"/>
            <a:ext cx="2183039" cy="1606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kartinkin.net/uploads/posts/2015-10/1446207466_7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628726"/>
            <a:ext cx="2972363" cy="2229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14" descr="https://samodelino.ru/wp-content/uploads/Skvorecheik-iz-faneryi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6" name="Picture 12" descr="https://1.bp.blogspot.com/-f521pfXskx0/XqJtI_3X7vI/AAAAAAAAAQU/iiYhOCGiGAkm5Zyl61tGTr4VQrGrJnRrQCLcBGAsYHQ/s1600/iY50HOC8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57586"/>
            <a:ext cx="3322064" cy="1868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16" descr="https://samodelino.ru/wp-content/uploads/Skvorecheik-iz-faneryi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8" descr="https://samodelino.ru/wp-content/uploads/Skvorecheik-iz-faneryi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5" name="Picture 21" descr="https://tunnel.ru/tmp/JmYVDdcLz7K2bU8pjC4W/143124big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4591" y="3591918"/>
            <a:ext cx="2342997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933" y="1664149"/>
            <a:ext cx="24722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ласточка под крышей;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55575" y="4526248"/>
            <a:ext cx="2103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соловей в кустах;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6168364" y="2342882"/>
            <a:ext cx="2723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скворец в скворечнике;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3610809" y="3530792"/>
            <a:ext cx="2521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кукушка на ветках ели;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15933" y="6440247"/>
            <a:ext cx="2323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аист на крыше;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6300192" y="3168457"/>
            <a:ext cx="2843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грачи на высоком дереве.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01855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день победы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день победы</Template>
  <TotalTime>4897</TotalTime>
  <Words>269</Words>
  <Application>Microsoft Office PowerPoint</Application>
  <PresentationFormat>Экран (4:3)</PresentationFormat>
  <Paragraphs>40</Paragraphs>
  <Slides>12</Slides>
  <Notes>0</Notes>
  <HiddenSlides>3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день победы</vt:lpstr>
      <vt:lpstr>Коррекционно-развивающий курс «Развитие речи»  5 мая, четверг Время года: весна</vt:lpstr>
      <vt:lpstr>Посмотри на картинки, назови птиц. Определи тему занятия.</vt:lpstr>
      <vt:lpstr>Проговори 3 раза, ускоряя темп:  Кукушка кукушонку купила капюшон.</vt:lpstr>
      <vt:lpstr>Презентация PowerPoint</vt:lpstr>
      <vt:lpstr>Презентация PowerPoint</vt:lpstr>
      <vt:lpstr>Считай и называй!</vt:lpstr>
      <vt:lpstr>Считай и называй!</vt:lpstr>
      <vt:lpstr>Кто где строит гнездо:</vt:lpstr>
      <vt:lpstr>Кто где строит гнездо:</vt:lpstr>
      <vt:lpstr>Опиши: какая ласточка.  Раскрась ласточку по образцу.</vt:lpstr>
      <vt:lpstr>У ласточки синяя головка, красная шейка, туловище белое, крылья наполовину чёрные и белые, хвост чёрный с белой полоской.  Раскрась ласточку по образцу.</vt:lpstr>
      <vt:lpstr>Вспомни, что  делали сегодня на занятии.  Оцени свою работу (выбери подходящий смайлик)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гласных</dc:title>
  <dc:creator>Светлана В. Дюндина</dc:creator>
  <cp:lastModifiedBy>Светлана В. Дюндина</cp:lastModifiedBy>
  <cp:revision>383</cp:revision>
  <cp:lastPrinted>2022-05-05T05:23:23Z</cp:lastPrinted>
  <dcterms:created xsi:type="dcterms:W3CDTF">2016-09-27T04:10:24Z</dcterms:created>
  <dcterms:modified xsi:type="dcterms:W3CDTF">2022-05-05T08:14:51Z</dcterms:modified>
</cp:coreProperties>
</file>