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4" r:id="rId7"/>
    <p:sldId id="261" r:id="rId8"/>
    <p:sldId id="265" r:id="rId9"/>
    <p:sldId id="277" r:id="rId10"/>
    <p:sldId id="266" r:id="rId11"/>
    <p:sldId id="268" r:id="rId12"/>
    <p:sldId id="267" r:id="rId13"/>
    <p:sldId id="269" r:id="rId14"/>
    <p:sldId id="270" r:id="rId15"/>
    <p:sldId id="271" r:id="rId16"/>
    <p:sldId id="273" r:id="rId17"/>
    <p:sldId id="276" r:id="rId18"/>
    <p:sldId id="263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CCFFCC"/>
    <a:srgbClr val="99FF99"/>
    <a:srgbClr val="99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14.10.2021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.wav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.wav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.wav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4.jpeg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7.wav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9.wav"/><Relationship Id="rId7" Type="http://schemas.openxmlformats.org/officeDocument/2006/relationships/image" Target="../media/image9.png"/><Relationship Id="rId2" Type="http://schemas.openxmlformats.org/officeDocument/2006/relationships/audio" Target="../media/audio8.wav"/><Relationship Id="rId1" Type="http://schemas.openxmlformats.org/officeDocument/2006/relationships/audio" Target="file:///C:\Users\&#1048;&#1085;&#1085;&#1072;\Desktop\&#1053;&#1086;&#1074;&#1072;&#1103;%20&#1087;&#1072;&#1087;&#1082;&#1072;%20(2)\&#1044;&#1080;&#1082;&#1090;&#1086;&#1092;&#1086;&#1085;_16%202.mp3" TargetMode="Externa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.wav"/><Relationship Id="rId5" Type="http://schemas.openxmlformats.org/officeDocument/2006/relationships/image" Target="../media/image3.png"/><Relationship Id="rId4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3.wav"/><Relationship Id="rId1" Type="http://schemas.openxmlformats.org/officeDocument/2006/relationships/audio" Target="file:///C:\Users\&#1048;&#1085;&#1085;&#1072;\Desktop\&#1053;&#1086;&#1074;&#1072;&#1103;%20&#1087;&#1072;&#1087;&#1082;&#1072;%20(2)\7.mp3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drive.google.com/file/d/1N03i3LCpn0NRiuoYueadnaUwevtGfyjb/view?usp=sharing" TargetMode="External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11560" y="2204864"/>
            <a:ext cx="7772400" cy="1470025"/>
          </a:xfrm>
        </p:spPr>
        <p:txBody>
          <a:bodyPr>
            <a:noAutofit/>
          </a:bodyPr>
          <a:lstStyle/>
          <a:p>
            <a:r>
              <a:rPr lang="ru-RU" sz="4800" b="1" dirty="0" smtClean="0"/>
              <a:t>Тема </a:t>
            </a:r>
            <a:br>
              <a:rPr lang="ru-RU" sz="4800" b="1" dirty="0" smtClean="0"/>
            </a:br>
            <a:r>
              <a:rPr lang="ru-RU" sz="4800" b="1" dirty="0" smtClean="0"/>
              <a:t>«Профессии нашей школы»</a:t>
            </a:r>
            <a:endParaRPr lang="ru-RU" sz="4800" b="1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2483768" y="4725144"/>
            <a:ext cx="6400800" cy="1752600"/>
          </a:xfrm>
        </p:spPr>
        <p:txBody>
          <a:bodyPr/>
          <a:lstStyle/>
          <a:p>
            <a:pPr algn="r"/>
            <a:r>
              <a:rPr lang="ru-RU" dirty="0" err="1" smtClean="0"/>
              <a:t>Мелкозерова</a:t>
            </a:r>
            <a:r>
              <a:rPr lang="ru-RU" dirty="0" smtClean="0"/>
              <a:t> И.В.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Отгадай загадку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0">
              <a:spcBef>
                <a:spcPts val="0"/>
              </a:spcBef>
              <a:buNone/>
            </a:pPr>
            <a:r>
              <a:rPr lang="ru-RU" dirty="0" smtClean="0"/>
              <a:t>Кто халат белый надел,</a:t>
            </a:r>
            <a:br>
              <a:rPr lang="ru-RU" dirty="0" smtClean="0"/>
            </a:br>
            <a:r>
              <a:rPr lang="ru-RU" dirty="0" smtClean="0"/>
              <a:t>Градусник поставил,</a:t>
            </a:r>
            <a:br>
              <a:rPr lang="ru-RU" dirty="0" smtClean="0"/>
            </a:br>
            <a:r>
              <a:rPr lang="ru-RU" dirty="0" smtClean="0"/>
              <a:t>Всем пилюли пить велел,</a:t>
            </a:r>
            <a:br>
              <a:rPr lang="ru-RU" dirty="0" smtClean="0"/>
            </a:br>
            <a:r>
              <a:rPr lang="ru-RU" dirty="0" smtClean="0"/>
              <a:t>И рецепт оставил?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Овал 3"/>
          <p:cNvSpPr/>
          <p:nvPr/>
        </p:nvSpPr>
        <p:spPr>
          <a:xfrm>
            <a:off x="5580112" y="1988840"/>
            <a:ext cx="2160240" cy="144016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проверить</a:t>
            </a:r>
            <a:endParaRPr lang="ru-RU" sz="2000" b="1" dirty="0">
              <a:solidFill>
                <a:schemeClr val="tx1"/>
              </a:solidFill>
            </a:endParaRPr>
          </a:p>
        </p:txBody>
      </p:sp>
      <p:pic>
        <p:nvPicPr>
          <p:cNvPr id="5" name="Рисунок 4" descr="100024292536b0.jpg"/>
          <p:cNvPicPr>
            <a:picLocks noChangeAspect="1"/>
          </p:cNvPicPr>
          <p:nvPr/>
        </p:nvPicPr>
        <p:blipFill>
          <a:blip r:embed="rId3" cstate="print"/>
          <a:srcRect l="4620" t="50000" r="71659" b="11514"/>
          <a:stretch>
            <a:fillRect/>
          </a:stretch>
        </p:blipFill>
        <p:spPr>
          <a:xfrm>
            <a:off x="3131840" y="3573016"/>
            <a:ext cx="2376264" cy="28928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10.wav">
            <a:hlinkClick r:id="" action="ppaction://media"/>
          </p:cNvPr>
          <p:cNvPicPr>
            <a:picLocks noRot="1" noChangeAspect="1"/>
          </p:cNvPicPr>
          <p:nvPr>
            <a:wavAudioFile r:embed="rId1" name="10.wav"/>
          </p:nvPr>
        </p:nvPicPr>
        <p:blipFill>
          <a:blip r:embed="rId4" cstate="print"/>
          <a:stretch>
            <a:fillRect/>
          </a:stretch>
        </p:blipFill>
        <p:spPr>
          <a:xfrm>
            <a:off x="8532440" y="6021288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9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Как зовут врача в твой школе?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Подбери слова-действия: </a:t>
            </a:r>
          </a:p>
          <a:p>
            <a:pPr>
              <a:buNone/>
            </a:pPr>
            <a:r>
              <a:rPr lang="ru-RU" dirty="0" smtClean="0"/>
              <a:t>что делает врач?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Составь предложение по схеме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6372200" y="3212976"/>
            <a:ext cx="25202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>
                <a:solidFill>
                  <a:srgbClr val="008000"/>
                </a:solidFill>
              </a:rPr>
              <a:t>лечит</a:t>
            </a:r>
          </a:p>
          <a:p>
            <a:r>
              <a:rPr lang="ru-RU" sz="2400" i="1" dirty="0" smtClean="0">
                <a:solidFill>
                  <a:srgbClr val="008000"/>
                </a:solidFill>
              </a:rPr>
              <a:t>осматривает</a:t>
            </a:r>
          </a:p>
          <a:p>
            <a:r>
              <a:rPr lang="ru-RU" sz="2400" i="1" dirty="0" smtClean="0">
                <a:solidFill>
                  <a:srgbClr val="008000"/>
                </a:solidFill>
              </a:rPr>
              <a:t>слушает</a:t>
            </a:r>
          </a:p>
          <a:p>
            <a:r>
              <a:rPr lang="ru-RU" sz="2400" i="1" dirty="0" smtClean="0">
                <a:solidFill>
                  <a:srgbClr val="008000"/>
                </a:solidFill>
              </a:rPr>
              <a:t>измеряет</a:t>
            </a:r>
          </a:p>
          <a:p>
            <a:r>
              <a:rPr lang="ru-RU" sz="2400" i="1" dirty="0" smtClean="0">
                <a:solidFill>
                  <a:srgbClr val="008000"/>
                </a:solidFill>
              </a:rPr>
              <a:t>выписывает</a:t>
            </a:r>
          </a:p>
          <a:p>
            <a:endParaRPr lang="ru-RU" sz="2400" i="1" dirty="0">
              <a:solidFill>
                <a:srgbClr val="008000"/>
              </a:solidFill>
            </a:endParaRPr>
          </a:p>
        </p:txBody>
      </p:sp>
      <p:pic>
        <p:nvPicPr>
          <p:cNvPr id="9" name="Рисунок 8" descr="ruu6373fd57b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60032" y="1484784"/>
            <a:ext cx="998240" cy="998240"/>
          </a:xfrm>
          <a:prstGeom prst="rect">
            <a:avLst/>
          </a:prstGeom>
        </p:spPr>
      </p:pic>
      <p:grpSp>
        <p:nvGrpSpPr>
          <p:cNvPr id="2" name="Группа 15"/>
          <p:cNvGrpSpPr/>
          <p:nvPr/>
        </p:nvGrpSpPr>
        <p:grpSpPr>
          <a:xfrm>
            <a:off x="683568" y="4005064"/>
            <a:ext cx="1296144" cy="576064"/>
            <a:chOff x="683568" y="4005064"/>
            <a:chExt cx="1296144" cy="576064"/>
          </a:xfrm>
        </p:grpSpPr>
        <p:cxnSp>
          <p:nvCxnSpPr>
            <p:cNvPr id="11" name="Прямая соединительная линия 10"/>
            <p:cNvCxnSpPr/>
            <p:nvPr/>
          </p:nvCxnSpPr>
          <p:spPr>
            <a:xfrm>
              <a:off x="683568" y="4005064"/>
              <a:ext cx="0" cy="576064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>
              <a:off x="683568" y="4581128"/>
              <a:ext cx="1296144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" name="Прямая соединительная линия 17"/>
          <p:cNvCxnSpPr/>
          <p:nvPr/>
        </p:nvCxnSpPr>
        <p:spPr>
          <a:xfrm>
            <a:off x="2195736" y="4581128"/>
            <a:ext cx="165618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4139952" y="4581128"/>
            <a:ext cx="1368152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Овал 20"/>
          <p:cNvSpPr/>
          <p:nvPr/>
        </p:nvSpPr>
        <p:spPr>
          <a:xfrm>
            <a:off x="5652120" y="4509120"/>
            <a:ext cx="144016" cy="14401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>
            <a:off x="827584" y="4077072"/>
            <a:ext cx="7470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кто?</a:t>
            </a:r>
            <a:endParaRPr lang="ru-RU" sz="2400" dirty="0"/>
          </a:p>
        </p:txBody>
      </p:sp>
      <p:sp>
        <p:nvSpPr>
          <p:cNvPr id="23" name="TextBox 22"/>
          <p:cNvSpPr txBox="1"/>
          <p:nvPr/>
        </p:nvSpPr>
        <p:spPr>
          <a:xfrm>
            <a:off x="2195736" y="4077072"/>
            <a:ext cx="17108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что делает?</a:t>
            </a:r>
            <a:endParaRPr lang="ru-RU" sz="2400" dirty="0"/>
          </a:p>
        </p:txBody>
      </p:sp>
      <p:sp>
        <p:nvSpPr>
          <p:cNvPr id="24" name="TextBox 23"/>
          <p:cNvSpPr txBox="1"/>
          <p:nvPr/>
        </p:nvSpPr>
        <p:spPr>
          <a:xfrm>
            <a:off x="4499992" y="4077072"/>
            <a:ext cx="8917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кого?</a:t>
            </a:r>
            <a:endParaRPr lang="ru-RU" sz="2400" dirty="0"/>
          </a:p>
        </p:txBody>
      </p:sp>
      <p:pic>
        <p:nvPicPr>
          <p:cNvPr id="25" name="Рисунок 24" descr="ruu6373fd57b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36096" y="4293096"/>
            <a:ext cx="936104" cy="936104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67544" y="5229200"/>
            <a:ext cx="4968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i="1" dirty="0" smtClean="0">
                <a:solidFill>
                  <a:srgbClr val="008000"/>
                </a:solidFill>
              </a:rPr>
              <a:t>Врач лечит детей.</a:t>
            </a:r>
            <a:endParaRPr lang="ru-RU" sz="3200" i="1" dirty="0">
              <a:solidFill>
                <a:srgbClr val="008000"/>
              </a:solidFill>
            </a:endParaRPr>
          </a:p>
        </p:txBody>
      </p:sp>
      <p:pic>
        <p:nvPicPr>
          <p:cNvPr id="17" name="Рисунок 16" descr="100024292536b0.jpg"/>
          <p:cNvPicPr>
            <a:picLocks noChangeAspect="1"/>
          </p:cNvPicPr>
          <p:nvPr/>
        </p:nvPicPr>
        <p:blipFill>
          <a:blip r:embed="rId4" cstate="print"/>
          <a:srcRect l="4620" t="50000" r="71659" b="11514"/>
          <a:stretch>
            <a:fillRect/>
          </a:stretch>
        </p:blipFill>
        <p:spPr>
          <a:xfrm>
            <a:off x="6372200" y="260648"/>
            <a:ext cx="2376264" cy="28928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8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Отгадай загадку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0">
              <a:buNone/>
            </a:pPr>
            <a:r>
              <a:rPr lang="ru-RU" dirty="0" smtClean="0"/>
              <a:t>Ходит в белом колпаке</a:t>
            </a:r>
            <a:br>
              <a:rPr lang="ru-RU" dirty="0" smtClean="0"/>
            </a:br>
            <a:r>
              <a:rPr lang="ru-RU" dirty="0" smtClean="0"/>
              <a:t>С поварёшкою в руке.</a:t>
            </a:r>
            <a:br>
              <a:rPr lang="ru-RU" dirty="0" smtClean="0"/>
            </a:br>
            <a:r>
              <a:rPr lang="ru-RU" dirty="0" smtClean="0"/>
              <a:t>Он готовит нам обед:</a:t>
            </a:r>
            <a:br>
              <a:rPr lang="ru-RU" dirty="0" smtClean="0"/>
            </a:br>
            <a:r>
              <a:rPr lang="ru-RU" dirty="0" smtClean="0"/>
              <a:t>Кашу, щи и винегрет.</a:t>
            </a:r>
            <a:endParaRPr lang="ru-RU" dirty="0"/>
          </a:p>
        </p:txBody>
      </p:sp>
      <p:sp>
        <p:nvSpPr>
          <p:cNvPr id="4" name="Овал 3"/>
          <p:cNvSpPr/>
          <p:nvPr/>
        </p:nvSpPr>
        <p:spPr>
          <a:xfrm>
            <a:off x="5652120" y="1916832"/>
            <a:ext cx="2160240" cy="144016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проверить</a:t>
            </a:r>
            <a:endParaRPr lang="ru-RU" sz="2000" b="1" dirty="0">
              <a:solidFill>
                <a:schemeClr val="tx1"/>
              </a:solidFill>
            </a:endParaRPr>
          </a:p>
        </p:txBody>
      </p:sp>
      <p:pic>
        <p:nvPicPr>
          <p:cNvPr id="5" name="Рисунок 4" descr="100024292536b0.jpg"/>
          <p:cNvPicPr>
            <a:picLocks noChangeAspect="1"/>
          </p:cNvPicPr>
          <p:nvPr/>
        </p:nvPicPr>
        <p:blipFill>
          <a:blip r:embed="rId3" cstate="print"/>
          <a:srcRect l="78878" t="6015" r="3589" b="54124"/>
          <a:stretch>
            <a:fillRect/>
          </a:stretch>
        </p:blipFill>
        <p:spPr>
          <a:xfrm>
            <a:off x="3635896" y="3501008"/>
            <a:ext cx="1872208" cy="3193767"/>
          </a:xfrm>
          <a:prstGeom prst="rect">
            <a:avLst/>
          </a:prstGeom>
        </p:spPr>
      </p:pic>
      <p:pic>
        <p:nvPicPr>
          <p:cNvPr id="7" name="12.wav">
            <a:hlinkClick r:id="" action="ppaction://media"/>
          </p:cNvPr>
          <p:cNvPicPr>
            <a:picLocks noRot="1" noChangeAspect="1"/>
          </p:cNvPicPr>
          <p:nvPr>
            <a:wavAudioFile r:embed="rId1" name="12.wav"/>
          </p:nvPr>
        </p:nvPicPr>
        <p:blipFill>
          <a:blip r:embed="rId4" cstate="print"/>
          <a:stretch>
            <a:fillRect/>
          </a:stretch>
        </p:blipFill>
        <p:spPr>
          <a:xfrm>
            <a:off x="8839200" y="6553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8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Подбери слова-действия: </a:t>
            </a:r>
          </a:p>
          <a:p>
            <a:pPr>
              <a:buNone/>
            </a:pPr>
            <a:r>
              <a:rPr lang="ru-RU" dirty="0" smtClean="0"/>
              <a:t>что делает повар?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Составь предложение по схеме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6660232" y="3429000"/>
            <a:ext cx="223224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>
                <a:solidFill>
                  <a:srgbClr val="008000"/>
                </a:solidFill>
              </a:rPr>
              <a:t>готовит</a:t>
            </a:r>
          </a:p>
          <a:p>
            <a:r>
              <a:rPr lang="ru-RU" sz="2400" i="1" dirty="0" smtClean="0">
                <a:solidFill>
                  <a:srgbClr val="008000"/>
                </a:solidFill>
              </a:rPr>
              <a:t>варит</a:t>
            </a:r>
          </a:p>
          <a:p>
            <a:r>
              <a:rPr lang="ru-RU" sz="2400" i="1" dirty="0" smtClean="0">
                <a:solidFill>
                  <a:srgbClr val="008000"/>
                </a:solidFill>
              </a:rPr>
              <a:t>жарит</a:t>
            </a:r>
          </a:p>
          <a:p>
            <a:r>
              <a:rPr lang="ru-RU" sz="2400" i="1" dirty="0" smtClean="0">
                <a:solidFill>
                  <a:srgbClr val="008000"/>
                </a:solidFill>
              </a:rPr>
              <a:t>тушит</a:t>
            </a:r>
          </a:p>
          <a:p>
            <a:r>
              <a:rPr lang="ru-RU" sz="2400" i="1" dirty="0" smtClean="0">
                <a:solidFill>
                  <a:srgbClr val="008000"/>
                </a:solidFill>
              </a:rPr>
              <a:t>режет</a:t>
            </a:r>
          </a:p>
          <a:p>
            <a:r>
              <a:rPr lang="ru-RU" sz="2400" i="1" dirty="0" smtClean="0">
                <a:solidFill>
                  <a:srgbClr val="008000"/>
                </a:solidFill>
              </a:rPr>
              <a:t>солит </a:t>
            </a:r>
          </a:p>
          <a:p>
            <a:endParaRPr lang="ru-RU" sz="2400" i="1" dirty="0">
              <a:solidFill>
                <a:srgbClr val="008000"/>
              </a:solidFill>
            </a:endParaRPr>
          </a:p>
        </p:txBody>
      </p:sp>
      <p:pic>
        <p:nvPicPr>
          <p:cNvPr id="9" name="Рисунок 8" descr="ruu6373fd57b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4008" y="548680"/>
            <a:ext cx="998240" cy="998240"/>
          </a:xfrm>
          <a:prstGeom prst="rect">
            <a:avLst/>
          </a:prstGeom>
        </p:spPr>
      </p:pic>
      <p:grpSp>
        <p:nvGrpSpPr>
          <p:cNvPr id="2" name="Группа 15"/>
          <p:cNvGrpSpPr/>
          <p:nvPr/>
        </p:nvGrpSpPr>
        <p:grpSpPr>
          <a:xfrm>
            <a:off x="683568" y="4005064"/>
            <a:ext cx="1296144" cy="576064"/>
            <a:chOff x="683568" y="4005064"/>
            <a:chExt cx="1296144" cy="576064"/>
          </a:xfrm>
        </p:grpSpPr>
        <p:cxnSp>
          <p:nvCxnSpPr>
            <p:cNvPr id="11" name="Прямая соединительная линия 10"/>
            <p:cNvCxnSpPr/>
            <p:nvPr/>
          </p:nvCxnSpPr>
          <p:spPr>
            <a:xfrm>
              <a:off x="683568" y="4005064"/>
              <a:ext cx="0" cy="576064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>
              <a:off x="683568" y="4581128"/>
              <a:ext cx="1296144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" name="Прямая соединительная линия 17"/>
          <p:cNvCxnSpPr/>
          <p:nvPr/>
        </p:nvCxnSpPr>
        <p:spPr>
          <a:xfrm>
            <a:off x="2195736" y="4581128"/>
            <a:ext cx="165618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3995936" y="4581128"/>
            <a:ext cx="93610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Овал 20"/>
          <p:cNvSpPr/>
          <p:nvPr/>
        </p:nvSpPr>
        <p:spPr>
          <a:xfrm>
            <a:off x="6372200" y="4509120"/>
            <a:ext cx="144016" cy="14401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>
            <a:off x="827584" y="4077072"/>
            <a:ext cx="7470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кто?</a:t>
            </a:r>
            <a:endParaRPr lang="ru-RU" sz="2400" dirty="0"/>
          </a:p>
        </p:txBody>
      </p:sp>
      <p:sp>
        <p:nvSpPr>
          <p:cNvPr id="23" name="TextBox 22"/>
          <p:cNvSpPr txBox="1"/>
          <p:nvPr/>
        </p:nvSpPr>
        <p:spPr>
          <a:xfrm>
            <a:off x="2195736" y="4077072"/>
            <a:ext cx="17108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что делает?</a:t>
            </a:r>
            <a:endParaRPr lang="ru-RU" sz="2400" dirty="0"/>
          </a:p>
        </p:txBody>
      </p:sp>
      <p:sp>
        <p:nvSpPr>
          <p:cNvPr id="24" name="TextBox 23"/>
          <p:cNvSpPr txBox="1"/>
          <p:nvPr/>
        </p:nvSpPr>
        <p:spPr>
          <a:xfrm>
            <a:off x="5220072" y="4077072"/>
            <a:ext cx="973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кому?</a:t>
            </a:r>
            <a:endParaRPr lang="ru-RU" sz="2400" dirty="0"/>
          </a:p>
        </p:txBody>
      </p:sp>
      <p:pic>
        <p:nvPicPr>
          <p:cNvPr id="25" name="Рисунок 24" descr="ruu6373fd57b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80112" y="4653136"/>
            <a:ext cx="936104" cy="936104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51520" y="5517232"/>
            <a:ext cx="54726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i="1" dirty="0" smtClean="0">
                <a:solidFill>
                  <a:srgbClr val="008000"/>
                </a:solidFill>
              </a:rPr>
              <a:t>Повар готовит детям обед.</a:t>
            </a:r>
            <a:endParaRPr lang="ru-RU" sz="3200" i="1" dirty="0">
              <a:solidFill>
                <a:srgbClr val="008000"/>
              </a:solidFill>
            </a:endParaRPr>
          </a:p>
        </p:txBody>
      </p:sp>
      <p:pic>
        <p:nvPicPr>
          <p:cNvPr id="20" name="Рисунок 19" descr="100024292536b0.jpg"/>
          <p:cNvPicPr>
            <a:picLocks noChangeAspect="1"/>
          </p:cNvPicPr>
          <p:nvPr/>
        </p:nvPicPr>
        <p:blipFill>
          <a:blip r:embed="rId4" cstate="print"/>
          <a:srcRect l="78878" t="6015" r="3589" b="54124"/>
          <a:stretch>
            <a:fillRect/>
          </a:stretch>
        </p:blipFill>
        <p:spPr>
          <a:xfrm>
            <a:off x="6516216" y="188640"/>
            <a:ext cx="1872208" cy="31937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28" name="Прямая соединительная линия 27"/>
          <p:cNvCxnSpPr/>
          <p:nvPr/>
        </p:nvCxnSpPr>
        <p:spPr>
          <a:xfrm>
            <a:off x="5220072" y="4581128"/>
            <a:ext cx="93610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3995936" y="4077072"/>
            <a:ext cx="748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что?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8" grpId="0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88640"/>
            <a:ext cx="8229600" cy="4525963"/>
          </a:xfrm>
        </p:spPr>
        <p:txBody>
          <a:bodyPr/>
          <a:lstStyle/>
          <a:p>
            <a:pPr algn="ctr">
              <a:buNone/>
            </a:pPr>
            <a:r>
              <a:rPr lang="ru-RU" dirty="0" smtClean="0"/>
              <a:t>Какие профессии вспоминали? </a:t>
            </a:r>
            <a:endParaRPr lang="ru-RU" dirty="0"/>
          </a:p>
        </p:txBody>
      </p:sp>
      <p:pic>
        <p:nvPicPr>
          <p:cNvPr id="4" name="Рисунок 3" descr="ruu6373fd57b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52320" y="260648"/>
            <a:ext cx="926232" cy="926232"/>
          </a:xfrm>
          <a:prstGeom prst="rect">
            <a:avLst/>
          </a:prstGeom>
        </p:spPr>
      </p:pic>
      <p:pic>
        <p:nvPicPr>
          <p:cNvPr id="5" name="Рисунок 4" descr="100024292536b0.jpg"/>
          <p:cNvPicPr>
            <a:picLocks noChangeAspect="1"/>
          </p:cNvPicPr>
          <p:nvPr/>
        </p:nvPicPr>
        <p:blipFill>
          <a:blip r:embed="rId4" cstate="print"/>
          <a:srcRect l="78878" t="6015" r="3589" b="54124"/>
          <a:stretch>
            <a:fillRect/>
          </a:stretch>
        </p:blipFill>
        <p:spPr>
          <a:xfrm>
            <a:off x="7380312" y="4221088"/>
            <a:ext cx="1435034" cy="24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100024292536b0.jpg"/>
          <p:cNvPicPr>
            <a:picLocks noChangeAspect="1"/>
          </p:cNvPicPr>
          <p:nvPr/>
        </p:nvPicPr>
        <p:blipFill>
          <a:blip r:embed="rId4" cstate="print"/>
          <a:srcRect l="4620" t="50000" r="71659" b="11514"/>
          <a:stretch>
            <a:fillRect/>
          </a:stretch>
        </p:blipFill>
        <p:spPr>
          <a:xfrm>
            <a:off x="5004048" y="4221088"/>
            <a:ext cx="2010858" cy="24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7" name="Группа 6"/>
          <p:cNvGrpSpPr/>
          <p:nvPr/>
        </p:nvGrpSpPr>
        <p:grpSpPr>
          <a:xfrm>
            <a:off x="2339752" y="4221088"/>
            <a:ext cx="2424269" cy="2448000"/>
            <a:chOff x="2699791" y="3933056"/>
            <a:chExt cx="3360373" cy="2765921"/>
          </a:xfrm>
        </p:grpSpPr>
        <p:pic>
          <p:nvPicPr>
            <p:cNvPr id="8" name="Рисунок 7" descr="logoped-2020-2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99791" y="3933056"/>
              <a:ext cx="3360373" cy="252028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9" name="TextBox 8"/>
            <p:cNvSpPr txBox="1"/>
            <p:nvPr/>
          </p:nvSpPr>
          <p:spPr>
            <a:xfrm>
              <a:off x="3923928" y="6237312"/>
              <a:ext cx="12788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400" b="1" dirty="0" smtClean="0"/>
                <a:t>логопед</a:t>
              </a:r>
              <a:endParaRPr lang="ru-RU" sz="2400" b="1" dirty="0"/>
            </a:p>
          </p:txBody>
        </p:sp>
      </p:grpSp>
      <p:pic>
        <p:nvPicPr>
          <p:cNvPr id="10" name="Рисунок 9" descr="100024292536b0.jpg"/>
          <p:cNvPicPr>
            <a:picLocks noChangeAspect="1"/>
          </p:cNvPicPr>
          <p:nvPr/>
        </p:nvPicPr>
        <p:blipFill>
          <a:blip r:embed="rId4" cstate="print"/>
          <a:srcRect l="52063" t="58247" r="27310" b="4641"/>
          <a:stretch>
            <a:fillRect/>
          </a:stretch>
        </p:blipFill>
        <p:spPr>
          <a:xfrm>
            <a:off x="251520" y="4221088"/>
            <a:ext cx="1813325" cy="24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1907704" y="188640"/>
            <a:ext cx="490570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/>
              <a:t>Измени слово по примеру:</a:t>
            </a:r>
          </a:p>
          <a:p>
            <a:endParaRPr lang="ru-RU" dirty="0"/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179512" y="980728"/>
          <a:ext cx="8280921" cy="302433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760307"/>
                <a:gridCol w="2760307"/>
                <a:gridCol w="2760307"/>
              </a:tblGrid>
              <a:tr h="756084">
                <a:tc>
                  <a:txBody>
                    <a:bodyPr/>
                    <a:lstStyle/>
                    <a:p>
                      <a:r>
                        <a:rPr lang="ru-RU" sz="2800" b="0" dirty="0" smtClean="0">
                          <a:solidFill>
                            <a:schemeClr val="tx1"/>
                          </a:solidFill>
                        </a:rPr>
                        <a:t>1 учитель</a:t>
                      </a:r>
                      <a:endParaRPr lang="ru-RU" sz="28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0" dirty="0" smtClean="0">
                          <a:solidFill>
                            <a:schemeClr val="tx1"/>
                          </a:solidFill>
                        </a:rPr>
                        <a:t>2 учителя</a:t>
                      </a:r>
                      <a:endParaRPr lang="ru-RU" sz="28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0" dirty="0" smtClean="0">
                          <a:solidFill>
                            <a:schemeClr val="tx1"/>
                          </a:solidFill>
                        </a:rPr>
                        <a:t>5 учителей</a:t>
                      </a:r>
                      <a:endParaRPr lang="ru-RU" sz="28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756084"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solidFill>
                            <a:schemeClr val="tx1"/>
                          </a:solidFill>
                        </a:rPr>
                        <a:t>1 логопед</a:t>
                      </a:r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756084"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solidFill>
                            <a:schemeClr val="tx1"/>
                          </a:solidFill>
                        </a:rPr>
                        <a:t>1 врач</a:t>
                      </a:r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756084"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solidFill>
                            <a:schemeClr val="tx1"/>
                          </a:solidFill>
                        </a:rPr>
                        <a:t>1 повар</a:t>
                      </a:r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3347864" y="1772816"/>
            <a:ext cx="15975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логопеда</a:t>
            </a:r>
            <a:endParaRPr lang="ru-RU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6012160" y="1772816"/>
            <a:ext cx="17831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логопедов</a:t>
            </a:r>
            <a:endParaRPr lang="ru-RU" sz="2800" dirty="0"/>
          </a:p>
        </p:txBody>
      </p:sp>
      <p:pic>
        <p:nvPicPr>
          <p:cNvPr id="15" name="Рисунок 14" descr="ruu6373fd57ba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577808" y="1772816"/>
            <a:ext cx="566192" cy="56619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347864" y="2492896"/>
            <a:ext cx="10567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врача</a:t>
            </a:r>
            <a:endParaRPr lang="ru-RU" sz="2800" dirty="0"/>
          </a:p>
        </p:txBody>
      </p:sp>
      <p:sp>
        <p:nvSpPr>
          <p:cNvPr id="17" name="TextBox 16"/>
          <p:cNvSpPr txBox="1"/>
          <p:nvPr/>
        </p:nvSpPr>
        <p:spPr>
          <a:xfrm>
            <a:off x="6084168" y="2492896"/>
            <a:ext cx="12570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врачей</a:t>
            </a:r>
            <a:endParaRPr lang="ru-RU" sz="2800" dirty="0"/>
          </a:p>
        </p:txBody>
      </p:sp>
      <p:pic>
        <p:nvPicPr>
          <p:cNvPr id="18" name="Рисунок 17" descr="ruu6373fd57ba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577808" y="2564904"/>
            <a:ext cx="566192" cy="56619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347864" y="3284984"/>
            <a:ext cx="12650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повара</a:t>
            </a:r>
            <a:endParaRPr lang="ru-RU" sz="2800" dirty="0"/>
          </a:p>
        </p:txBody>
      </p:sp>
      <p:sp>
        <p:nvSpPr>
          <p:cNvPr id="20" name="TextBox 19"/>
          <p:cNvSpPr txBox="1"/>
          <p:nvPr/>
        </p:nvSpPr>
        <p:spPr>
          <a:xfrm>
            <a:off x="6084168" y="3284984"/>
            <a:ext cx="14542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поваров</a:t>
            </a:r>
            <a:endParaRPr lang="ru-RU" sz="2800" dirty="0"/>
          </a:p>
        </p:txBody>
      </p:sp>
      <p:pic>
        <p:nvPicPr>
          <p:cNvPr id="21" name="Рисунок 20" descr="ruu6373fd57ba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577808" y="3284984"/>
            <a:ext cx="566192" cy="566192"/>
          </a:xfrm>
          <a:prstGeom prst="rect">
            <a:avLst/>
          </a:prstGeom>
        </p:spPr>
      </p:pic>
      <p:pic>
        <p:nvPicPr>
          <p:cNvPr id="23" name="Диктофон_14.wav">
            <a:hlinkClick r:id="" action="ppaction://media"/>
          </p:cNvPr>
          <p:cNvPicPr>
            <a:picLocks noRot="1" noChangeAspect="1"/>
          </p:cNvPicPr>
          <p:nvPr>
            <a:wavAudioFile r:embed="rId1" name="Диктофон_14.wav"/>
          </p:nvPr>
        </p:nvPicPr>
        <p:blipFill>
          <a:blip r:embed="rId7" cstate="print"/>
          <a:stretch>
            <a:fillRect/>
          </a:stretch>
        </p:blipFill>
        <p:spPr>
          <a:xfrm>
            <a:off x="883920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998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>
                <p:cTn id="8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" grpId="0" build="p"/>
      <p:bldP spid="11" grpId="0"/>
      <p:bldP spid="13" grpId="0"/>
      <p:bldP spid="14" grpId="0"/>
      <p:bldP spid="16" grpId="0"/>
      <p:bldP spid="17" grpId="0"/>
      <p:bldP spid="19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8229600" cy="1143000"/>
          </a:xfrm>
        </p:spPr>
        <p:txBody>
          <a:bodyPr/>
          <a:lstStyle/>
          <a:p>
            <a:r>
              <a:rPr lang="ru-RU" dirty="0" smtClean="0"/>
              <a:t>Что нужно для работы?</a:t>
            </a:r>
            <a:endParaRPr lang="ru-RU" dirty="0"/>
          </a:p>
        </p:txBody>
      </p:sp>
      <p:grpSp>
        <p:nvGrpSpPr>
          <p:cNvPr id="4" name="Группа 15"/>
          <p:cNvGrpSpPr/>
          <p:nvPr/>
        </p:nvGrpSpPr>
        <p:grpSpPr>
          <a:xfrm>
            <a:off x="539552" y="1052736"/>
            <a:ext cx="1296144" cy="576064"/>
            <a:chOff x="683568" y="4005064"/>
            <a:chExt cx="1296144" cy="576064"/>
          </a:xfrm>
        </p:grpSpPr>
        <p:cxnSp>
          <p:nvCxnSpPr>
            <p:cNvPr id="5" name="Прямая соединительная линия 4"/>
            <p:cNvCxnSpPr/>
            <p:nvPr/>
          </p:nvCxnSpPr>
          <p:spPr>
            <a:xfrm>
              <a:off x="683568" y="4005064"/>
              <a:ext cx="0" cy="576064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Прямая соединительная линия 5"/>
            <p:cNvCxnSpPr/>
            <p:nvPr/>
          </p:nvCxnSpPr>
          <p:spPr>
            <a:xfrm>
              <a:off x="683568" y="4581128"/>
              <a:ext cx="1296144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" name="Прямая соединительная линия 6"/>
          <p:cNvCxnSpPr/>
          <p:nvPr/>
        </p:nvCxnSpPr>
        <p:spPr>
          <a:xfrm>
            <a:off x="2051720" y="1628800"/>
            <a:ext cx="165618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Овал 7"/>
          <p:cNvSpPr/>
          <p:nvPr/>
        </p:nvSpPr>
        <p:spPr>
          <a:xfrm>
            <a:off x="5652120" y="1484784"/>
            <a:ext cx="144016" cy="14401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3995936" y="1628800"/>
            <a:ext cx="1368152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139952" y="1124744"/>
            <a:ext cx="973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кому?</a:t>
            </a:r>
            <a:endParaRPr lang="ru-RU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683568" y="1124744"/>
            <a:ext cx="748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что?</a:t>
            </a:r>
            <a:endParaRPr lang="ru-RU" sz="2400" dirty="0"/>
          </a:p>
        </p:txBody>
      </p:sp>
      <p:pic>
        <p:nvPicPr>
          <p:cNvPr id="15" name="Рисунок 14" descr="100024292536b0.jpg"/>
          <p:cNvPicPr>
            <a:picLocks noChangeAspect="1"/>
          </p:cNvPicPr>
          <p:nvPr/>
        </p:nvPicPr>
        <p:blipFill>
          <a:blip r:embed="rId3" cstate="print"/>
          <a:srcRect l="78878" t="6015" r="3589" b="54124"/>
          <a:stretch>
            <a:fillRect/>
          </a:stretch>
        </p:blipFill>
        <p:spPr>
          <a:xfrm>
            <a:off x="7380312" y="4221088"/>
            <a:ext cx="1435034" cy="24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 descr="100024292536b0.jpg"/>
          <p:cNvPicPr>
            <a:picLocks noChangeAspect="1"/>
          </p:cNvPicPr>
          <p:nvPr/>
        </p:nvPicPr>
        <p:blipFill>
          <a:blip r:embed="rId3" cstate="print"/>
          <a:srcRect l="4620" t="50000" r="71659" b="11514"/>
          <a:stretch>
            <a:fillRect/>
          </a:stretch>
        </p:blipFill>
        <p:spPr>
          <a:xfrm>
            <a:off x="5004048" y="4221088"/>
            <a:ext cx="2010858" cy="24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7" name="Группа 16"/>
          <p:cNvGrpSpPr/>
          <p:nvPr/>
        </p:nvGrpSpPr>
        <p:grpSpPr>
          <a:xfrm>
            <a:off x="2339752" y="4221088"/>
            <a:ext cx="2424269" cy="2448000"/>
            <a:chOff x="2699791" y="3933056"/>
            <a:chExt cx="3360373" cy="2765921"/>
          </a:xfrm>
        </p:grpSpPr>
        <p:pic>
          <p:nvPicPr>
            <p:cNvPr id="18" name="Рисунок 17" descr="logoped-2020-2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99791" y="3933056"/>
              <a:ext cx="3360373" cy="252028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9" name="TextBox 18"/>
            <p:cNvSpPr txBox="1"/>
            <p:nvPr/>
          </p:nvSpPr>
          <p:spPr>
            <a:xfrm>
              <a:off x="3923928" y="6237312"/>
              <a:ext cx="12788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400" b="1" dirty="0" smtClean="0"/>
                <a:t>логопед</a:t>
              </a:r>
              <a:endParaRPr lang="ru-RU" sz="2400" b="1" dirty="0"/>
            </a:p>
          </p:txBody>
        </p:sp>
      </p:grpSp>
      <p:pic>
        <p:nvPicPr>
          <p:cNvPr id="20" name="Рисунок 19" descr="100024292536b0.jpg"/>
          <p:cNvPicPr>
            <a:picLocks noChangeAspect="1"/>
          </p:cNvPicPr>
          <p:nvPr/>
        </p:nvPicPr>
        <p:blipFill>
          <a:blip r:embed="rId3" cstate="print"/>
          <a:srcRect l="52063" t="58247" r="27310" b="4641"/>
          <a:stretch>
            <a:fillRect/>
          </a:stretch>
        </p:blipFill>
        <p:spPr>
          <a:xfrm>
            <a:off x="251520" y="4221088"/>
            <a:ext cx="1813325" cy="24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Рисунок 21" descr="22635.75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1844824"/>
            <a:ext cx="1906860" cy="1484808"/>
          </a:xfrm>
          <a:prstGeom prst="rect">
            <a:avLst/>
          </a:prstGeom>
        </p:spPr>
      </p:pic>
      <p:pic>
        <p:nvPicPr>
          <p:cNvPr id="23" name="Рисунок 22" descr="chalk-clip-art-19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83768" y="1844824"/>
            <a:ext cx="1944216" cy="1800120"/>
          </a:xfrm>
          <a:prstGeom prst="rect">
            <a:avLst/>
          </a:prstGeom>
        </p:spPr>
      </p:pic>
      <p:pic>
        <p:nvPicPr>
          <p:cNvPr id="24" name="Рисунок 23" descr="giant-glass-syringe-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236496">
            <a:off x="6566188" y="2154253"/>
            <a:ext cx="2504149" cy="1065754"/>
          </a:xfrm>
          <a:prstGeom prst="rect">
            <a:avLst/>
          </a:prstGeom>
        </p:spPr>
      </p:pic>
      <p:pic>
        <p:nvPicPr>
          <p:cNvPr id="25" name="Рисунок 24" descr="mirror-clip-art-20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220072" y="1916832"/>
            <a:ext cx="1411921" cy="177281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611560" y="188640"/>
            <a:ext cx="81369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Подумай, что еще может понадобиться каждому из них?</a:t>
            </a:r>
            <a:endParaRPr lang="ru-RU" sz="3200" dirty="0"/>
          </a:p>
        </p:txBody>
      </p:sp>
      <p:pic>
        <p:nvPicPr>
          <p:cNvPr id="27" name="Диктофон_15.wav">
            <a:hlinkClick r:id="" action="ppaction://media"/>
          </p:cNvPr>
          <p:cNvPicPr>
            <a:picLocks noRot="1" noChangeAspect="1"/>
          </p:cNvPicPr>
          <p:nvPr>
            <a:wavAudioFile r:embed="rId1" name="Диктофон_15.wav"/>
          </p:nvPr>
        </p:nvPicPr>
        <p:blipFill>
          <a:blip r:embed="rId9" cstate="print"/>
          <a:stretch>
            <a:fillRect/>
          </a:stretch>
        </p:blipFill>
        <p:spPr>
          <a:xfrm>
            <a:off x="8883352" y="0"/>
            <a:ext cx="260648" cy="2606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0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4.50509E-6 L 0.76216 0.34321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100" y="17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23959E-6 L -0.2559 0.3304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00" y="16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3.13599E-6 L -0.25833 0.353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00" y="17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452 0.08719 L -0.18958 0.41235 " pathEditMode="relative" ptsTypes="AA">
                                      <p:cBhvr>
                                        <p:cTn id="4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2" grpId="0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/>
          <a:lstStyle/>
          <a:p>
            <a:r>
              <a:rPr lang="ru-RU" dirty="0" smtClean="0"/>
              <a:t>Составь рассказ по схеме.</a:t>
            </a:r>
            <a:endParaRPr lang="ru-RU" dirty="0"/>
          </a:p>
        </p:txBody>
      </p:sp>
      <p:pic>
        <p:nvPicPr>
          <p:cNvPr id="4" name="Содержимое 3" descr="t1543338620af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rcRect l="2413" t="2187" r="5035" b="843"/>
          <a:stretch>
            <a:fillRect/>
          </a:stretch>
        </p:blipFill>
        <p:spPr>
          <a:xfrm rot="16200000">
            <a:off x="1826944" y="-594695"/>
            <a:ext cx="5634130" cy="8640961"/>
          </a:xfrm>
        </p:spPr>
      </p:pic>
      <p:pic>
        <p:nvPicPr>
          <p:cNvPr id="6" name="Рисунок 5" descr="ruu6373fd57ba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668344" y="0"/>
            <a:ext cx="864096" cy="864096"/>
          </a:xfrm>
          <a:prstGeom prst="rect">
            <a:avLst/>
          </a:prstGeom>
        </p:spPr>
      </p:pic>
      <p:pic>
        <p:nvPicPr>
          <p:cNvPr id="7" name="Диктофон_16 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print"/>
          <a:stretch>
            <a:fillRect/>
          </a:stretch>
        </p:blipFill>
        <p:spPr>
          <a:xfrm flipH="1" flipV="1">
            <a:off x="9143999" y="6857999"/>
            <a:ext cx="45719" cy="45719"/>
          </a:xfrm>
          <a:prstGeom prst="rect">
            <a:avLst/>
          </a:prstGeom>
        </p:spPr>
      </p:pic>
      <p:pic>
        <p:nvPicPr>
          <p:cNvPr id="8" name="Диктофон_16-1.wav">
            <a:hlinkClick r:id="" action="ppaction://media"/>
          </p:cNvPr>
          <p:cNvPicPr>
            <a:picLocks noRot="1" noChangeAspect="1"/>
          </p:cNvPicPr>
          <p:nvPr>
            <a:wavAudioFile r:embed="rId2" name="Диктофон_16-1.wav"/>
          </p:nvPr>
        </p:nvPicPr>
        <p:blipFill>
          <a:blip r:embed="rId7" cstate="print"/>
          <a:stretch>
            <a:fillRect/>
          </a:stretch>
        </p:blipFill>
        <p:spPr>
          <a:xfrm flipH="1">
            <a:off x="9143999" y="0"/>
            <a:ext cx="45719" cy="45719"/>
          </a:xfrm>
          <a:prstGeom prst="rect">
            <a:avLst/>
          </a:prstGeom>
        </p:spPr>
      </p:pic>
      <p:pic>
        <p:nvPicPr>
          <p:cNvPr id="9" name="Диктофон_16-2.wav">
            <a:hlinkClick r:id="" action="ppaction://media"/>
          </p:cNvPr>
          <p:cNvPicPr>
            <a:picLocks noRot="1" noChangeAspect="1"/>
          </p:cNvPicPr>
          <p:nvPr>
            <a:wavAudioFile r:embed="rId3" name="Диктофон_16-2.wav"/>
          </p:nvPr>
        </p:nvPicPr>
        <p:blipFill>
          <a:blip r:embed="rId8" cstate="print"/>
          <a:stretch>
            <a:fillRect/>
          </a:stretch>
        </p:blipFill>
        <p:spPr>
          <a:xfrm>
            <a:off x="8839200" y="6553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486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/>
              <a:t>Оцени свою работу</a:t>
            </a:r>
            <a:br>
              <a:rPr lang="ru-RU" dirty="0" smtClean="0"/>
            </a:br>
            <a:r>
              <a:rPr lang="ru-RU" sz="2000" dirty="0" smtClean="0"/>
              <a:t>(выбери подходящий смайлик)</a:t>
            </a:r>
            <a:endParaRPr lang="ru-RU" sz="2000" dirty="0"/>
          </a:p>
        </p:txBody>
      </p:sp>
      <p:pic>
        <p:nvPicPr>
          <p:cNvPr id="4" name="Содержимое 3" descr="hello_html_6231d2b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1412776"/>
            <a:ext cx="1945123" cy="2032455"/>
          </a:xfrm>
        </p:spPr>
      </p:pic>
      <p:pic>
        <p:nvPicPr>
          <p:cNvPr id="5" name="Рисунок 4" descr="hello_html_6231d2b9 — копи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35896" y="1412776"/>
            <a:ext cx="1864838" cy="1950667"/>
          </a:xfrm>
          <a:prstGeom prst="rect">
            <a:avLst/>
          </a:prstGeom>
        </p:spPr>
      </p:pic>
      <p:pic>
        <p:nvPicPr>
          <p:cNvPr id="6" name="Рисунок 5" descr="hello_html_6231d2b9 — копия — копия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76256" y="1484784"/>
            <a:ext cx="1821889" cy="18002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79512" y="3501008"/>
            <a:ext cx="2160240" cy="100811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Я со всем справился!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491880" y="3429000"/>
            <a:ext cx="2160240" cy="100811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У меня возникали трудности.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660232" y="3429000"/>
            <a:ext cx="2160240" cy="100811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Мне было сложно.</a:t>
            </a:r>
          </a:p>
        </p:txBody>
      </p:sp>
      <p:sp>
        <p:nvSpPr>
          <p:cNvPr id="11" name="Овал 10"/>
          <p:cNvSpPr/>
          <p:nvPr/>
        </p:nvSpPr>
        <p:spPr>
          <a:xfrm>
            <a:off x="323528" y="4581128"/>
            <a:ext cx="2232248" cy="1368152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МОЛОДЕЦ!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3419872" y="4653136"/>
            <a:ext cx="2376264" cy="1368152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Будь внимательнее, и всё получиться!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6444208" y="4653136"/>
            <a:ext cx="2448272" cy="1368152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Не расстраивайся! Будем учиться дальше!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Список литературы.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Плакат «Профессии». </a:t>
            </a:r>
            <a:r>
              <a:rPr lang="ru-RU" dirty="0" err="1" smtClean="0"/>
              <a:t>Проф-пресс</a:t>
            </a:r>
            <a:r>
              <a:rPr lang="ru-RU" dirty="0" smtClean="0"/>
              <a:t>, 2013.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Ткаченко Т.А. «Схемы для составления дошкольниками описательных и сравнительных рассказов». Гном, 2004.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err="1" smtClean="0"/>
              <a:t>Чичеев</a:t>
            </a:r>
            <a:r>
              <a:rPr lang="ru-RU" dirty="0" smtClean="0"/>
              <a:t> Ю. «Загадки о профессиях». Алтей, 2010.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/>
          <a:lstStyle/>
          <a:p>
            <a:r>
              <a:rPr lang="ru-RU" dirty="0" smtClean="0"/>
              <a:t>Собери слово. Составь буквы от самой маленькой к самой большой. Узнаешь тему занятия.</a:t>
            </a:r>
          </a:p>
          <a:p>
            <a:pPr>
              <a:buNone/>
            </a:pPr>
            <a:endParaRPr lang="ru-RU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4869160"/>
            <a:ext cx="900000" cy="10800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187624" y="4869160"/>
            <a:ext cx="900000" cy="10800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2051720" y="4869160"/>
            <a:ext cx="900000" cy="10800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2987824" y="4869160"/>
            <a:ext cx="900000" cy="10800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851920" y="4869160"/>
            <a:ext cx="900000" cy="10800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4788024" y="4869160"/>
            <a:ext cx="900000" cy="10800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5652120" y="4869160"/>
            <a:ext cx="900000" cy="10800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6588224" y="4869160"/>
            <a:ext cx="900000" cy="10800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7452320" y="4869160"/>
            <a:ext cx="900000" cy="10800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7537953" y="3717032"/>
            <a:ext cx="4315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err="1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п</a:t>
            </a:r>
            <a:endParaRPr lang="ru-RU" sz="36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rgbClr val="00B05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6936368" y="1412776"/>
            <a:ext cx="75693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cap="none" spc="0" dirty="0" err="1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ф</a:t>
            </a:r>
            <a:endParaRPr lang="ru-RU" sz="66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rgbClr val="00B05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251520" y="3140968"/>
            <a:ext cx="667170" cy="147732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0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с</a:t>
            </a:r>
            <a:endParaRPr lang="ru-RU" sz="90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rgbClr val="00B05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5148064" y="1844824"/>
            <a:ext cx="748924" cy="17081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05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с</a:t>
            </a:r>
            <a:endParaRPr lang="ru-RU" sz="105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rgbClr val="00B05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979712" y="2780928"/>
            <a:ext cx="1040670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20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и</a:t>
            </a:r>
            <a:endParaRPr lang="ru-RU" sz="120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rgbClr val="00B05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012160" y="2708920"/>
            <a:ext cx="1148071" cy="216982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35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и</a:t>
            </a:r>
            <a:endParaRPr lang="ru-RU" sz="135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rgbClr val="00B05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067944" y="3140968"/>
            <a:ext cx="48763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err="1" smtClean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р</a:t>
            </a:r>
            <a:endParaRPr lang="ru-RU" sz="4400" b="1" cap="none" spc="0" dirty="0">
              <a:ln w="19050">
                <a:solidFill>
                  <a:sysClr val="windowText" lastClr="000000"/>
                </a:solidFill>
                <a:prstDash val="solid"/>
              </a:ln>
              <a:solidFill>
                <a:srgbClr val="00B05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971600" y="2060848"/>
            <a:ext cx="5565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о</a:t>
            </a:r>
            <a:endParaRPr lang="ru-RU" sz="5400" b="1" cap="none" spc="0" dirty="0">
              <a:ln w="19050">
                <a:solidFill>
                  <a:sysClr val="windowText" lastClr="000000"/>
                </a:solidFill>
                <a:prstDash val="solid"/>
              </a:ln>
              <a:solidFill>
                <a:srgbClr val="00B05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275856" y="1628800"/>
            <a:ext cx="70083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000" b="1" dirty="0" smtClean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е</a:t>
            </a:r>
            <a:endParaRPr lang="ru-RU" sz="8000" b="1" cap="none" spc="0" dirty="0">
              <a:ln w="19050">
                <a:solidFill>
                  <a:sysClr val="windowText" lastClr="000000"/>
                </a:solidFill>
                <a:prstDash val="solid"/>
              </a:ln>
              <a:solidFill>
                <a:srgbClr val="00B05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4.81036E-7 L -0.76389 0.2518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200" y="12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40518E-7 L -0.42587 0.5171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00" y="25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94 0.08117 L 0.51493 0.2280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200" y="7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07 0.07494 L 0.06146 0.4001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0" y="16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33 0.08974 L 0.49427 0.2365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00" y="7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976 0.07285 L 0.15 0.23034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00" y="7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4.77336E-6 L -0.28646 0.3110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00" y="15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045 0.06915 L 0.14288 0.45722 " pathEditMode="relative" ptsTypes="AA">
                                      <p:cBhvr>
                                        <p:cTn id="4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1.22109E-6 L 0.07205 0.48057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00" y="24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0" grpId="0"/>
      <p:bldP spid="23" grpId="0"/>
      <p:bldP spid="25" grpId="0"/>
      <p:bldP spid="26" grpId="0"/>
      <p:bldP spid="27" grpId="0"/>
      <p:bldP spid="28" grpId="0"/>
      <p:bldP spid="21" grpId="0"/>
      <p:bldP spid="22" grpId="0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301608" cy="4095328"/>
          </a:xfrm>
        </p:spPr>
        <p:txBody>
          <a:bodyPr>
            <a:normAutofit/>
          </a:bodyPr>
          <a:lstStyle/>
          <a:p>
            <a:pPr algn="l"/>
            <a:r>
              <a:rPr lang="ru-RU" dirty="0" smtClean="0"/>
              <a:t>Какие профессии ты знаешь?</a:t>
            </a:r>
            <a:br>
              <a:rPr lang="ru-RU" dirty="0" smtClean="0"/>
            </a:br>
            <a:r>
              <a:rPr lang="ru-RU" dirty="0" smtClean="0"/>
              <a:t>Какие профессии у твоих родителей?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3326" t="67454" r="17798" b="10272"/>
          <a:stretch>
            <a:fillRect/>
          </a:stretch>
        </p:blipFill>
        <p:spPr bwMode="auto">
          <a:xfrm>
            <a:off x="35496" y="4653135"/>
            <a:ext cx="8856984" cy="1610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976664"/>
          </a:xfrm>
        </p:spPr>
        <p:txBody>
          <a:bodyPr>
            <a:normAutofit/>
          </a:bodyPr>
          <a:lstStyle/>
          <a:p>
            <a:pPr indent="540000">
              <a:buNone/>
            </a:pPr>
            <a:r>
              <a:rPr lang="ru-RU" dirty="0" smtClean="0"/>
              <a:t>Сегодня вместе со </a:t>
            </a:r>
            <a:r>
              <a:rPr lang="ru-RU" dirty="0" err="1" smtClean="0"/>
              <a:t>Знайкой</a:t>
            </a:r>
            <a:r>
              <a:rPr lang="ru-RU" dirty="0" smtClean="0"/>
              <a:t> мы посмотрим, какие профессии есть в нашей школе. </a:t>
            </a:r>
          </a:p>
          <a:p>
            <a:pPr indent="540000">
              <a:buNone/>
            </a:pPr>
            <a:r>
              <a:rPr lang="ru-RU" dirty="0" smtClean="0"/>
              <a:t>Для этого тебе нужно будет                 выполнить несколько заданий.</a:t>
            </a:r>
          </a:p>
          <a:p>
            <a:pPr indent="540000">
              <a:buNone/>
            </a:pPr>
            <a:r>
              <a:rPr lang="ru-RU" dirty="0" smtClean="0"/>
              <a:t>Если ты увидишь </a:t>
            </a:r>
            <a:r>
              <a:rPr lang="ru-RU" dirty="0" err="1" smtClean="0"/>
              <a:t>Знайку</a:t>
            </a:r>
            <a:r>
              <a:rPr lang="ru-RU" dirty="0" smtClean="0"/>
              <a:t>,                           то нажми на него. Он поможет тебе справиться с заданием.</a:t>
            </a:r>
          </a:p>
          <a:p>
            <a:pPr indent="540000">
              <a:buNone/>
            </a:pPr>
            <a:endParaRPr lang="ru-RU" dirty="0" smtClean="0"/>
          </a:p>
          <a:p>
            <a:pPr indent="540000" algn="ctr">
              <a:buNone/>
            </a:pPr>
            <a:r>
              <a:rPr lang="ru-RU" b="1" dirty="0" smtClean="0"/>
              <a:t>Готов? Тогда начинаем!</a:t>
            </a:r>
          </a:p>
          <a:p>
            <a:pPr>
              <a:buNone/>
            </a:pPr>
            <a:endParaRPr lang="ru-RU" sz="3600" dirty="0" smtClean="0"/>
          </a:p>
          <a:p>
            <a:pPr>
              <a:buNone/>
            </a:pPr>
            <a:endParaRPr lang="ru-RU" sz="3600" dirty="0"/>
          </a:p>
        </p:txBody>
      </p:sp>
      <p:pic>
        <p:nvPicPr>
          <p:cNvPr id="4" name="Рисунок 3" descr="neznaika2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62040" y="1412776"/>
            <a:ext cx="1984656" cy="3888432"/>
          </a:xfrm>
          <a:prstGeom prst="rect">
            <a:avLst/>
          </a:prstGeom>
        </p:spPr>
      </p:pic>
      <p:sp>
        <p:nvSpPr>
          <p:cNvPr id="5" name="Скругленный прямоугольник 4">
            <a:hlinkClick r:id="rId4" action="ppaction://hlinksldjump"/>
          </p:cNvPr>
          <p:cNvSpPr/>
          <p:nvPr/>
        </p:nvSpPr>
        <p:spPr>
          <a:xfrm>
            <a:off x="3491880" y="5661248"/>
            <a:ext cx="2952328" cy="864096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</a:rPr>
              <a:t>начать</a:t>
            </a:r>
            <a:endParaRPr lang="ru-RU" sz="4000" b="1" dirty="0">
              <a:solidFill>
                <a:schemeClr val="tx1"/>
              </a:solidFill>
            </a:endParaRPr>
          </a:p>
        </p:txBody>
      </p:sp>
      <p:pic>
        <p:nvPicPr>
          <p:cNvPr id="7" name="4.wav">
            <a:hlinkClick r:id="" action="ppaction://media"/>
          </p:cNvPr>
          <p:cNvPicPr>
            <a:picLocks noRot="1" noChangeAspect="1"/>
          </p:cNvPicPr>
          <p:nvPr>
            <a:wavAudioFile r:embed="rId1" name="4.wav"/>
          </p:nvPr>
        </p:nvPicPr>
        <p:blipFill>
          <a:blip r:embed="rId5" cstate="print"/>
          <a:stretch>
            <a:fillRect/>
          </a:stretch>
        </p:blipFill>
        <p:spPr>
          <a:xfrm>
            <a:off x="8839200" y="6553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3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Отгадай загадку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3600" dirty="0" smtClean="0"/>
              <a:t>Угадайте-ка сейчас:</a:t>
            </a:r>
          </a:p>
          <a:p>
            <a:pPr>
              <a:buNone/>
            </a:pPr>
            <a:r>
              <a:rPr lang="ru-RU" sz="3600" dirty="0" smtClean="0"/>
              <a:t>Кто с указкой входит в класс?</a:t>
            </a:r>
          </a:p>
        </p:txBody>
      </p:sp>
      <p:sp>
        <p:nvSpPr>
          <p:cNvPr id="5" name="Овал 4"/>
          <p:cNvSpPr/>
          <p:nvPr/>
        </p:nvSpPr>
        <p:spPr>
          <a:xfrm>
            <a:off x="6444208" y="1628800"/>
            <a:ext cx="2160240" cy="144016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проверить</a:t>
            </a:r>
            <a:endParaRPr lang="ru-RU" sz="2000" b="1" dirty="0">
              <a:solidFill>
                <a:schemeClr val="tx1"/>
              </a:solidFill>
            </a:endParaRPr>
          </a:p>
        </p:txBody>
      </p:sp>
      <p:pic>
        <p:nvPicPr>
          <p:cNvPr id="6" name="Рисунок 5" descr="100024292536b0.jpg"/>
          <p:cNvPicPr>
            <a:picLocks noChangeAspect="1"/>
          </p:cNvPicPr>
          <p:nvPr/>
        </p:nvPicPr>
        <p:blipFill>
          <a:blip r:embed="rId3" cstate="print"/>
          <a:srcRect l="52063" t="58247" r="27310" b="4641"/>
          <a:stretch>
            <a:fillRect/>
          </a:stretch>
        </p:blipFill>
        <p:spPr>
          <a:xfrm>
            <a:off x="3275856" y="3068960"/>
            <a:ext cx="2568285" cy="3467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5 (2)(online-audio-convert.com).wav">
            <a:hlinkClick r:id="" action="ppaction://media"/>
          </p:cNvPr>
          <p:cNvPicPr>
            <a:picLocks noRot="1" noChangeAspect="1"/>
          </p:cNvPicPr>
          <p:nvPr>
            <a:wavAudioFile r:embed="rId1" name="5 (2)(online-audio-convert.com).wav"/>
          </p:nvPr>
        </p:nvPicPr>
        <p:blipFill>
          <a:blip r:embed="rId4" cstate="print"/>
          <a:stretch>
            <a:fillRect/>
          </a:stretch>
        </p:blipFill>
        <p:spPr>
          <a:xfrm>
            <a:off x="8883352" y="6381328"/>
            <a:ext cx="260648" cy="2606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Как зовут твоих учителей?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Подбери слова-действия: </a:t>
            </a:r>
          </a:p>
          <a:p>
            <a:pPr>
              <a:buNone/>
            </a:pPr>
            <a:r>
              <a:rPr lang="ru-RU" dirty="0" smtClean="0"/>
              <a:t>что делает учитель?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Составь предложение по схеме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</p:txBody>
      </p:sp>
      <p:pic>
        <p:nvPicPr>
          <p:cNvPr id="6" name="Рисунок 5" descr="100024292536b0.jpg"/>
          <p:cNvPicPr>
            <a:picLocks noChangeAspect="1"/>
          </p:cNvPicPr>
          <p:nvPr/>
        </p:nvPicPr>
        <p:blipFill>
          <a:blip r:embed="rId2" cstate="print"/>
          <a:srcRect l="52063" t="58247" r="27310" b="4641"/>
          <a:stretch>
            <a:fillRect/>
          </a:stretch>
        </p:blipFill>
        <p:spPr>
          <a:xfrm>
            <a:off x="6372200" y="188640"/>
            <a:ext cx="2568285" cy="3467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6372200" y="3573016"/>
            <a:ext cx="252028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>
                <a:solidFill>
                  <a:srgbClr val="008000"/>
                </a:solidFill>
              </a:rPr>
              <a:t>учит</a:t>
            </a:r>
          </a:p>
          <a:p>
            <a:r>
              <a:rPr lang="ru-RU" sz="2400" i="1" dirty="0" smtClean="0">
                <a:solidFill>
                  <a:srgbClr val="008000"/>
                </a:solidFill>
              </a:rPr>
              <a:t>рассказывает помогает читает объясняет проверяет исправляет оценивает</a:t>
            </a:r>
            <a:endParaRPr lang="ru-RU" sz="2400" i="1" dirty="0">
              <a:solidFill>
                <a:srgbClr val="008000"/>
              </a:solidFill>
            </a:endParaRPr>
          </a:p>
        </p:txBody>
      </p:sp>
      <p:pic>
        <p:nvPicPr>
          <p:cNvPr id="9" name="Рисунок 8" descr="ruu6373fd57b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1484784"/>
            <a:ext cx="998240" cy="998240"/>
          </a:xfrm>
          <a:prstGeom prst="rect">
            <a:avLst/>
          </a:prstGeom>
        </p:spPr>
      </p:pic>
      <p:grpSp>
        <p:nvGrpSpPr>
          <p:cNvPr id="16" name="Группа 15"/>
          <p:cNvGrpSpPr/>
          <p:nvPr/>
        </p:nvGrpSpPr>
        <p:grpSpPr>
          <a:xfrm>
            <a:off x="683568" y="4005064"/>
            <a:ext cx="1296144" cy="576064"/>
            <a:chOff x="683568" y="4005064"/>
            <a:chExt cx="1296144" cy="576064"/>
          </a:xfrm>
        </p:grpSpPr>
        <p:cxnSp>
          <p:nvCxnSpPr>
            <p:cNvPr id="11" name="Прямая соединительная линия 10"/>
            <p:cNvCxnSpPr/>
            <p:nvPr/>
          </p:nvCxnSpPr>
          <p:spPr>
            <a:xfrm>
              <a:off x="683568" y="4005064"/>
              <a:ext cx="0" cy="576064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>
              <a:off x="683568" y="4581128"/>
              <a:ext cx="1296144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" name="Прямая соединительная линия 17"/>
          <p:cNvCxnSpPr/>
          <p:nvPr/>
        </p:nvCxnSpPr>
        <p:spPr>
          <a:xfrm>
            <a:off x="2195736" y="4581128"/>
            <a:ext cx="165618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4139952" y="4581128"/>
            <a:ext cx="1368152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Овал 20"/>
          <p:cNvSpPr/>
          <p:nvPr/>
        </p:nvSpPr>
        <p:spPr>
          <a:xfrm>
            <a:off x="5652120" y="4509120"/>
            <a:ext cx="144016" cy="14401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>
            <a:off x="827584" y="4077072"/>
            <a:ext cx="7470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кто?</a:t>
            </a:r>
            <a:endParaRPr lang="ru-RU" sz="2400" dirty="0"/>
          </a:p>
        </p:txBody>
      </p:sp>
      <p:sp>
        <p:nvSpPr>
          <p:cNvPr id="23" name="TextBox 22"/>
          <p:cNvSpPr txBox="1"/>
          <p:nvPr/>
        </p:nvSpPr>
        <p:spPr>
          <a:xfrm>
            <a:off x="2195736" y="4077072"/>
            <a:ext cx="17108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что делает?</a:t>
            </a:r>
            <a:endParaRPr lang="ru-RU" sz="2400" dirty="0"/>
          </a:p>
        </p:txBody>
      </p:sp>
      <p:sp>
        <p:nvSpPr>
          <p:cNvPr id="24" name="TextBox 23"/>
          <p:cNvSpPr txBox="1"/>
          <p:nvPr/>
        </p:nvSpPr>
        <p:spPr>
          <a:xfrm>
            <a:off x="4499992" y="4077072"/>
            <a:ext cx="8917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кого?</a:t>
            </a:r>
            <a:endParaRPr lang="ru-RU" sz="2400" dirty="0"/>
          </a:p>
        </p:txBody>
      </p:sp>
      <p:pic>
        <p:nvPicPr>
          <p:cNvPr id="25" name="Рисунок 24" descr="ruu6373fd57b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36096" y="4293096"/>
            <a:ext cx="936104" cy="936104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67544" y="5229200"/>
            <a:ext cx="4968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i="1" dirty="0" smtClean="0">
                <a:solidFill>
                  <a:srgbClr val="008000"/>
                </a:solidFill>
              </a:rPr>
              <a:t>Учитель учит детей.</a:t>
            </a:r>
            <a:endParaRPr lang="ru-RU" sz="3200" i="1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8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Отгадай загадку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0">
              <a:buNone/>
            </a:pPr>
            <a:r>
              <a:rPr lang="ru-RU" dirty="0" smtClean="0"/>
              <a:t>Кто поможет язычок правильно поставить</a:t>
            </a:r>
            <a:br>
              <a:rPr lang="ru-RU" dirty="0" smtClean="0"/>
            </a:br>
            <a:r>
              <a:rPr lang="ru-RU" dirty="0" smtClean="0"/>
              <a:t>И воздушную струю по нему направить</a:t>
            </a:r>
            <a:br>
              <a:rPr lang="ru-RU" dirty="0" smtClean="0"/>
            </a:br>
            <a:r>
              <a:rPr lang="ru-RU" dirty="0" smtClean="0"/>
              <a:t>Звук от буквы отличать,</a:t>
            </a:r>
            <a:br>
              <a:rPr lang="ru-RU" dirty="0" smtClean="0"/>
            </a:br>
            <a:r>
              <a:rPr lang="ru-RU" dirty="0" smtClean="0"/>
              <a:t>Без запинок отвечать?</a:t>
            </a:r>
            <a:endParaRPr lang="ru-RU" dirty="0"/>
          </a:p>
        </p:txBody>
      </p:sp>
      <p:sp>
        <p:nvSpPr>
          <p:cNvPr id="4" name="Овал 3"/>
          <p:cNvSpPr/>
          <p:nvPr/>
        </p:nvSpPr>
        <p:spPr>
          <a:xfrm>
            <a:off x="5940152" y="2636912"/>
            <a:ext cx="2160240" cy="144016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проверить</a:t>
            </a:r>
            <a:endParaRPr lang="ru-RU" sz="2000" b="1" dirty="0">
              <a:solidFill>
                <a:schemeClr val="tx1"/>
              </a:solidFill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2699791" y="3933056"/>
            <a:ext cx="3360373" cy="2765921"/>
            <a:chOff x="2699791" y="3933056"/>
            <a:chExt cx="3360373" cy="2765921"/>
          </a:xfrm>
        </p:grpSpPr>
        <p:pic>
          <p:nvPicPr>
            <p:cNvPr id="5" name="Рисунок 4" descr="logoped-2020-2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99791" y="3933056"/>
              <a:ext cx="3360373" cy="252028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6" name="TextBox 5"/>
            <p:cNvSpPr txBox="1"/>
            <p:nvPr/>
          </p:nvSpPr>
          <p:spPr>
            <a:xfrm>
              <a:off x="3923928" y="6237312"/>
              <a:ext cx="12788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400" b="1" dirty="0" smtClean="0"/>
                <a:t>логопед</a:t>
              </a:r>
              <a:endParaRPr lang="ru-RU" sz="2400" b="1" dirty="0"/>
            </a:p>
          </p:txBody>
        </p:sp>
      </p:grpSp>
      <p:pic>
        <p:nvPicPr>
          <p:cNvPr id="8" name="7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 flipH="1" flipV="1">
            <a:off x="9143999" y="6857999"/>
            <a:ext cx="45719" cy="45719"/>
          </a:xfrm>
          <a:prstGeom prst="rect">
            <a:avLst/>
          </a:prstGeom>
        </p:spPr>
      </p:pic>
      <p:pic>
        <p:nvPicPr>
          <p:cNvPr id="9" name="7.wav">
            <a:hlinkClick r:id="" action="ppaction://media"/>
          </p:cNvPr>
          <p:cNvPicPr>
            <a:picLocks noRot="1" noChangeAspect="1"/>
          </p:cNvPicPr>
          <p:nvPr>
            <a:wavAudioFile r:embed="rId2" name="7.wav"/>
          </p:nvPr>
        </p:nvPicPr>
        <p:blipFill>
          <a:blip r:embed="rId6" cstate="print"/>
          <a:stretch>
            <a:fillRect/>
          </a:stretch>
        </p:blipFill>
        <p:spPr>
          <a:xfrm flipV="1">
            <a:off x="8532440" y="6137920"/>
            <a:ext cx="171400" cy="171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4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332656"/>
            <a:ext cx="8435280" cy="5793507"/>
          </a:xfrm>
        </p:spPr>
        <p:txBody>
          <a:bodyPr/>
          <a:lstStyle/>
          <a:p>
            <a:pPr indent="0">
              <a:buNone/>
            </a:pPr>
            <a:r>
              <a:rPr lang="ru-RU" dirty="0" smtClean="0"/>
              <a:t>Как зовут твоего логопеда?</a:t>
            </a:r>
          </a:p>
          <a:p>
            <a:pPr indent="0">
              <a:buNone/>
            </a:pPr>
            <a:endParaRPr lang="ru-RU" dirty="0" smtClean="0"/>
          </a:p>
          <a:p>
            <a:pPr indent="0">
              <a:buNone/>
            </a:pPr>
            <a:r>
              <a:rPr lang="ru-RU" dirty="0" smtClean="0"/>
              <a:t>Составь предложение по схеме</a:t>
            </a:r>
          </a:p>
          <a:p>
            <a:pPr indent="0">
              <a:buNone/>
            </a:pPr>
            <a:endParaRPr lang="ru-RU" dirty="0"/>
          </a:p>
        </p:txBody>
      </p:sp>
      <p:grpSp>
        <p:nvGrpSpPr>
          <p:cNvPr id="7" name="Группа 6"/>
          <p:cNvGrpSpPr/>
          <p:nvPr/>
        </p:nvGrpSpPr>
        <p:grpSpPr>
          <a:xfrm>
            <a:off x="6516216" y="332656"/>
            <a:ext cx="2424269" cy="2261865"/>
            <a:chOff x="2699791" y="3933056"/>
            <a:chExt cx="3360373" cy="2765921"/>
          </a:xfrm>
        </p:grpSpPr>
        <p:pic>
          <p:nvPicPr>
            <p:cNvPr id="5" name="Рисунок 4" descr="logoped-2020-2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99791" y="3933056"/>
              <a:ext cx="3360373" cy="252028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6" name="TextBox 5"/>
            <p:cNvSpPr txBox="1"/>
            <p:nvPr/>
          </p:nvSpPr>
          <p:spPr>
            <a:xfrm>
              <a:off x="3923928" y="6237312"/>
              <a:ext cx="12788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400" b="1" dirty="0" smtClean="0"/>
                <a:t>логопед</a:t>
              </a:r>
              <a:endParaRPr lang="ru-RU" sz="2400" b="1" dirty="0"/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251520" y="2204864"/>
            <a:ext cx="1296144" cy="576064"/>
            <a:chOff x="683568" y="4005064"/>
            <a:chExt cx="1296144" cy="576064"/>
          </a:xfrm>
        </p:grpSpPr>
        <p:cxnSp>
          <p:nvCxnSpPr>
            <p:cNvPr id="10" name="Прямая соединительная линия 9"/>
            <p:cNvCxnSpPr/>
            <p:nvPr/>
          </p:nvCxnSpPr>
          <p:spPr>
            <a:xfrm>
              <a:off x="683568" y="4005064"/>
              <a:ext cx="0" cy="576064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>
            <a:xfrm>
              <a:off x="683568" y="4581128"/>
              <a:ext cx="1296144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Прямая соединительная линия 11"/>
          <p:cNvCxnSpPr/>
          <p:nvPr/>
        </p:nvCxnSpPr>
        <p:spPr>
          <a:xfrm>
            <a:off x="1763688" y="2780928"/>
            <a:ext cx="165618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3707904" y="2780928"/>
            <a:ext cx="115212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6444208" y="2636912"/>
            <a:ext cx="144016" cy="14401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5220072" y="2780928"/>
            <a:ext cx="115212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23528" y="2276872"/>
            <a:ext cx="7470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кто?</a:t>
            </a:r>
            <a:endParaRPr lang="ru-RU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1763688" y="2276872"/>
            <a:ext cx="17108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что делает?</a:t>
            </a:r>
            <a:endParaRPr lang="ru-RU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3851920" y="2276872"/>
            <a:ext cx="8917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кого?</a:t>
            </a:r>
            <a:endParaRPr lang="ru-RU" sz="2400" dirty="0"/>
          </a:p>
        </p:txBody>
      </p:sp>
      <p:sp>
        <p:nvSpPr>
          <p:cNvPr id="20" name="TextBox 19"/>
          <p:cNvSpPr txBox="1"/>
          <p:nvPr/>
        </p:nvSpPr>
        <p:spPr>
          <a:xfrm>
            <a:off x="5364088" y="2276872"/>
            <a:ext cx="9697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чему?</a:t>
            </a:r>
            <a:endParaRPr lang="ru-RU" sz="2400" dirty="0"/>
          </a:p>
        </p:txBody>
      </p:sp>
      <p:pic>
        <p:nvPicPr>
          <p:cNvPr id="21" name="Рисунок 20" descr="ruu6373fd57b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56176" y="2564904"/>
            <a:ext cx="936104" cy="93610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23528" y="2996952"/>
            <a:ext cx="58144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i="1" dirty="0" smtClean="0">
                <a:solidFill>
                  <a:srgbClr val="008000"/>
                </a:solidFill>
              </a:rPr>
              <a:t>Логопед учит детей говорить.</a:t>
            </a:r>
            <a:endParaRPr lang="ru-RU" sz="3200" i="1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179512" y="1844824"/>
            <a:ext cx="8723729" cy="4832092"/>
            <a:chOff x="179512" y="1844824"/>
            <a:chExt cx="8723729" cy="4832092"/>
          </a:xfrm>
        </p:grpSpPr>
        <p:sp>
          <p:nvSpPr>
            <p:cNvPr id="5" name="TextBox 4"/>
            <p:cNvSpPr txBox="1"/>
            <p:nvPr/>
          </p:nvSpPr>
          <p:spPr>
            <a:xfrm>
              <a:off x="179512" y="1844824"/>
              <a:ext cx="8640960" cy="4832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AutoNum type="arabicPeriod"/>
              </a:pPr>
              <a:r>
                <a:rPr lang="ru-RU" sz="2400" dirty="0" smtClean="0"/>
                <a:t>«Заборчик»</a:t>
              </a:r>
            </a:p>
            <a:p>
              <a:pPr marL="342900" indent="-342900">
                <a:buAutoNum type="arabicPeriod"/>
              </a:pPr>
              <a:r>
                <a:rPr lang="ru-RU" sz="2400" dirty="0" smtClean="0"/>
                <a:t>«Окошечко»</a:t>
              </a:r>
            </a:p>
            <a:p>
              <a:pPr marL="342900" indent="-342900">
                <a:buAutoNum type="arabicPeriod"/>
              </a:pPr>
              <a:r>
                <a:rPr lang="ru-RU" sz="2400" dirty="0" smtClean="0"/>
                <a:t>«Чистим нижние зубки»</a:t>
              </a:r>
            </a:p>
            <a:p>
              <a:pPr marL="342900" indent="-342900">
                <a:buAutoNum type="arabicPeriod"/>
              </a:pPr>
              <a:r>
                <a:rPr lang="ru-RU" sz="2400" dirty="0" smtClean="0"/>
                <a:t>«Чистим верхние зубки»</a:t>
              </a:r>
            </a:p>
            <a:p>
              <a:pPr marL="342900" indent="-342900">
                <a:buAutoNum type="arabicPeriod"/>
              </a:pPr>
              <a:r>
                <a:rPr lang="ru-RU" sz="2400" dirty="0" smtClean="0"/>
                <a:t>«Качели»</a:t>
              </a:r>
            </a:p>
            <a:p>
              <a:pPr marL="342900" indent="-342900">
                <a:buAutoNum type="arabicPeriod"/>
              </a:pPr>
              <a:r>
                <a:rPr lang="ru-RU" sz="2400" dirty="0" smtClean="0"/>
                <a:t>«Горка»</a:t>
              </a:r>
            </a:p>
            <a:p>
              <a:pPr marL="342900" indent="-342900">
                <a:buAutoNum type="arabicPeriod"/>
              </a:pPr>
              <a:r>
                <a:rPr lang="ru-RU" sz="2400" dirty="0" smtClean="0"/>
                <a:t>«Чашечка»</a:t>
              </a:r>
            </a:p>
            <a:p>
              <a:pPr marL="342900" indent="-342900"/>
              <a:endParaRPr lang="ru-RU" sz="2800" dirty="0" smtClean="0"/>
            </a:p>
            <a:p>
              <a:pPr marL="342900" indent="-342900"/>
              <a:endParaRPr lang="ru-RU" sz="2800" dirty="0" smtClean="0"/>
            </a:p>
            <a:p>
              <a:pPr marL="342900" indent="-342900"/>
              <a:endParaRPr lang="ru-RU" sz="2800" dirty="0" smtClean="0"/>
            </a:p>
            <a:p>
              <a:pPr marL="342900" indent="-342900"/>
              <a:r>
                <a:rPr lang="ru-RU" sz="2800" dirty="0" smtClean="0"/>
                <a:t>После каждого упражнения не забывай проглатывать слюну!</a:t>
              </a:r>
              <a:endParaRPr lang="ru-RU" sz="2800" dirty="0"/>
            </a:p>
          </p:txBody>
        </p:sp>
        <p:pic>
          <p:nvPicPr>
            <p:cNvPr id="6" name="Рисунок 5" descr="8a111282.jpg"/>
            <p:cNvPicPr>
              <a:picLocks noChangeAspect="1"/>
            </p:cNvPicPr>
            <p:nvPr/>
          </p:nvPicPr>
          <p:blipFill>
            <a:blip r:embed="rId2" cstate="print"/>
            <a:srcRect l="1806" t="27137" r="64175" b="21041"/>
            <a:stretch>
              <a:fillRect/>
            </a:stretch>
          </p:blipFill>
          <p:spPr>
            <a:xfrm>
              <a:off x="251520" y="4653136"/>
              <a:ext cx="1219900" cy="1152128"/>
            </a:xfrm>
            <a:prstGeom prst="rect">
              <a:avLst/>
            </a:prstGeom>
          </p:spPr>
        </p:pic>
        <p:pic>
          <p:nvPicPr>
            <p:cNvPr id="7" name="Рисунок 6" descr="slide_5.jpg"/>
            <p:cNvPicPr>
              <a:picLocks noChangeAspect="1"/>
            </p:cNvPicPr>
            <p:nvPr/>
          </p:nvPicPr>
          <p:blipFill>
            <a:blip r:embed="rId3" cstate="print"/>
            <a:srcRect l="14563" t="31100" r="55512" b="23750"/>
            <a:stretch>
              <a:fillRect/>
            </a:stretch>
          </p:blipFill>
          <p:spPr>
            <a:xfrm>
              <a:off x="1619672" y="4581128"/>
              <a:ext cx="1110263" cy="1256350"/>
            </a:xfrm>
            <a:prstGeom prst="rect">
              <a:avLst/>
            </a:prstGeom>
          </p:spPr>
        </p:pic>
        <p:pic>
          <p:nvPicPr>
            <p:cNvPr id="8" name="Рисунок 7" descr="img10.jpg"/>
            <p:cNvPicPr>
              <a:picLocks noChangeAspect="1"/>
            </p:cNvPicPr>
            <p:nvPr/>
          </p:nvPicPr>
          <p:blipFill>
            <a:blip r:embed="rId4" cstate="print"/>
            <a:srcRect l="32675" t="18501" r="39500" b="53674"/>
            <a:stretch>
              <a:fillRect/>
            </a:stretch>
          </p:blipFill>
          <p:spPr>
            <a:xfrm>
              <a:off x="2771800" y="4725144"/>
              <a:ext cx="1344150" cy="1008112"/>
            </a:xfrm>
            <a:prstGeom prst="rect">
              <a:avLst/>
            </a:prstGeom>
          </p:spPr>
        </p:pic>
        <p:pic>
          <p:nvPicPr>
            <p:cNvPr id="9" name="Рисунок 8" descr="img9.jpg"/>
            <p:cNvPicPr>
              <a:picLocks noChangeAspect="1"/>
            </p:cNvPicPr>
            <p:nvPr/>
          </p:nvPicPr>
          <p:blipFill>
            <a:blip r:embed="rId5" cstate="print"/>
            <a:srcRect l="10625" t="29000" r="49213" b="9051"/>
            <a:stretch>
              <a:fillRect/>
            </a:stretch>
          </p:blipFill>
          <p:spPr>
            <a:xfrm>
              <a:off x="5436096" y="4365104"/>
              <a:ext cx="1202167" cy="1390743"/>
            </a:xfrm>
            <a:prstGeom prst="rect">
              <a:avLst/>
            </a:prstGeom>
          </p:spPr>
        </p:pic>
        <p:pic>
          <p:nvPicPr>
            <p:cNvPr id="10" name="Рисунок 9" descr="img10.jpg"/>
            <p:cNvPicPr>
              <a:picLocks noChangeAspect="1"/>
            </p:cNvPicPr>
            <p:nvPr/>
          </p:nvPicPr>
          <p:blipFill>
            <a:blip r:embed="rId4" cstate="print"/>
            <a:srcRect l="43700" t="47900" r="31888" b="25850"/>
            <a:stretch>
              <a:fillRect/>
            </a:stretch>
          </p:blipFill>
          <p:spPr>
            <a:xfrm>
              <a:off x="4139952" y="4725144"/>
              <a:ext cx="1224136" cy="987206"/>
            </a:xfrm>
            <a:prstGeom prst="rect">
              <a:avLst/>
            </a:prstGeom>
          </p:spPr>
        </p:pic>
        <p:pic>
          <p:nvPicPr>
            <p:cNvPr id="11" name="Рисунок 10" descr="slide-6.jpg"/>
            <p:cNvPicPr>
              <a:picLocks noChangeAspect="1"/>
            </p:cNvPicPr>
            <p:nvPr/>
          </p:nvPicPr>
          <p:blipFill>
            <a:blip r:embed="rId6" cstate="print"/>
            <a:srcRect l="18854" t="19199" r="47693" b="36139"/>
            <a:stretch>
              <a:fillRect/>
            </a:stretch>
          </p:blipFill>
          <p:spPr>
            <a:xfrm>
              <a:off x="6660232" y="4797152"/>
              <a:ext cx="1008112" cy="1008112"/>
            </a:xfrm>
            <a:prstGeom prst="rect">
              <a:avLst/>
            </a:prstGeom>
          </p:spPr>
        </p:pic>
        <p:pic>
          <p:nvPicPr>
            <p:cNvPr id="12" name="Рисунок 11" descr="Uprazhneniya-pri-pomoshhi-yazyka-1.jp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884368" y="5013176"/>
              <a:ext cx="1018873" cy="722700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467544" y="188641"/>
            <a:ext cx="813690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Чтобы красиво и правильно говорить, нужно выполнять зарядку для языка. Давай сделаем артикуляционную гимнастику! </a:t>
            </a:r>
          </a:p>
          <a:p>
            <a:endParaRPr lang="ru-RU" sz="3200" dirty="0"/>
          </a:p>
        </p:txBody>
      </p:sp>
      <p:sp>
        <p:nvSpPr>
          <p:cNvPr id="14" name="Овал 13">
            <a:hlinkClick r:id="rId8" tooltip="Артикуляционная гимнастика"/>
          </p:cNvPr>
          <p:cNvSpPr/>
          <p:nvPr/>
        </p:nvSpPr>
        <p:spPr>
          <a:xfrm>
            <a:off x="6372200" y="1772816"/>
            <a:ext cx="2088232" cy="108012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начать</a:t>
            </a:r>
            <a:endParaRPr lang="ru-RU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459</TotalTime>
  <Words>424</Words>
  <Application>Microsoft Office PowerPoint</Application>
  <PresentationFormat>Экран (4:3)</PresentationFormat>
  <Paragraphs>136</Paragraphs>
  <Slides>18</Slides>
  <Notes>0</Notes>
  <HiddenSlides>0</HiddenSlides>
  <MMClips>11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Тема  «Профессии нашей школы»</vt:lpstr>
      <vt:lpstr>Презентация PowerPoint</vt:lpstr>
      <vt:lpstr>Какие профессии ты знаешь? Какие профессии у твоих родителей? </vt:lpstr>
      <vt:lpstr>Презентация PowerPoint</vt:lpstr>
      <vt:lpstr>Отгадай загадку</vt:lpstr>
      <vt:lpstr>Презентация PowerPoint</vt:lpstr>
      <vt:lpstr>Отгадай загадку</vt:lpstr>
      <vt:lpstr>Презентация PowerPoint</vt:lpstr>
      <vt:lpstr>Презентация PowerPoint</vt:lpstr>
      <vt:lpstr>Отгадай загадку</vt:lpstr>
      <vt:lpstr>Презентация PowerPoint</vt:lpstr>
      <vt:lpstr>Отгадай загадку</vt:lpstr>
      <vt:lpstr>Презентация PowerPoint</vt:lpstr>
      <vt:lpstr>Презентация PowerPoint</vt:lpstr>
      <vt:lpstr>Что нужно для работы?</vt:lpstr>
      <vt:lpstr>Составь рассказ по схеме.</vt:lpstr>
      <vt:lpstr>Оцени свою работу (выбери подходящий смайлик)</vt:lpstr>
      <vt:lpstr>Список литературы.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 «Профессии нашей школы»</dc:title>
  <dc:creator>Инна</dc:creator>
  <cp:lastModifiedBy>Светлана В. Дюндина</cp:lastModifiedBy>
  <cp:revision>50</cp:revision>
  <dcterms:created xsi:type="dcterms:W3CDTF">2020-12-28T01:08:51Z</dcterms:created>
  <dcterms:modified xsi:type="dcterms:W3CDTF">2021-10-14T07:30:58Z</dcterms:modified>
</cp:coreProperties>
</file>