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0" r:id="rId3"/>
    <p:sldId id="265" r:id="rId4"/>
    <p:sldId id="258" r:id="rId5"/>
    <p:sldId id="261" r:id="rId6"/>
    <p:sldId id="259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4" autoAdjust="0"/>
    <p:restoredTop sz="94624" autoAdjust="0"/>
  </p:normalViewPr>
  <p:slideViewPr>
    <p:cSldViewPr snapToGrid="0">
      <p:cViewPr varScale="1">
        <p:scale>
          <a:sx n="70" d="100"/>
          <a:sy n="70" d="100"/>
        </p:scale>
        <p:origin x="76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0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869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210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10593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664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894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39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5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664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33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416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561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77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994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3AC252-7DC1-4E06-8AF7-34A3CDE69FB4}" type="datetimeFigureOut">
              <a:rPr lang="ru-RU" smtClean="0"/>
              <a:pPr/>
              <a:t>04.12.2018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728FAB5-9F1F-47E9-AE7A-EB0F5C98AF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16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uralschool.ru/" TargetMode="External"/><Relationship Id="rId2" Type="http://schemas.openxmlformats.org/officeDocument/2006/relationships/hyperlink" Target="http://gifted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oulik.ru/" TargetMode="External"/><Relationship Id="rId5" Type="http://schemas.openxmlformats.org/officeDocument/2006/relationships/hyperlink" Target="http://ddu66.ru/" TargetMode="External"/><Relationship Id="rId4" Type="http://schemas.openxmlformats.org/officeDocument/2006/relationships/hyperlink" Target="http://doddoc-ekb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3111" y="1744155"/>
            <a:ext cx="9144000" cy="23876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расстройствами аутистического спектра (РАС)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реализации программ дополнительного образования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79008" y="4964494"/>
            <a:ext cx="4888992" cy="777938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Департамента образования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Екатеринбурга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Ляпин Андрей Павлович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647819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3957"/>
            <a:ext cx="10515600" cy="114363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</a:t>
            </a:r>
            <a:r>
              <a:rPr lang="ru-RU" sz="2800" dirty="0"/>
              <a:t>–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актов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4544" y="1170432"/>
            <a:ext cx="10515600" cy="4791456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29.12.2012 г. № 273-ФЗ «Об образовании в Российской Федерации»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03.05.2012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46-ФЗ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ратификации Конвенции о правах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24.11.1995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181-ФЗ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защите инвалидов в Российской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01.12.2015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1297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государственной программы Российской Федерации Доступная среда на 2011 - 2020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ранней помощи в Российской Федерации на период до 2020 года (утверждена распоряжением Правительства Российской Федерации от 31 августа 2016 № 1839-р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государственный образовательный стандарт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начального общего образования обучающихся с ограниченными возможностями здоровья (утвержден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19.12.2014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№1598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 (утвержден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30.12.2013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1014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 (утвержден приказом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от 30.08.2013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№1015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693441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1969477"/>
            <a:ext cx="8915400" cy="3941745"/>
          </a:xfrm>
        </p:spPr>
        <p:txBody>
          <a:bodyPr/>
          <a:lstStyle/>
          <a:p>
            <a:pPr algn="just" fontAlgn="base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 от 29.08.2013 г. № 1008 «Об утверждении Порядка организации и осуществления образовательной деятельности по дополнительным общеобразовательным программам»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России от 30.08.2013 г. № 1015 «Об утверждении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Порядока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образования»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112" y="365125"/>
            <a:ext cx="10457688" cy="851027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детей с РАС в условиях учреждений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503044"/>
              </p:ext>
            </p:extLst>
          </p:nvPr>
        </p:nvGraphicFramePr>
        <p:xfrm>
          <a:off x="1589649" y="1414040"/>
          <a:ext cx="8997226" cy="2595251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106956">
                  <a:extLst>
                    <a:ext uri="{9D8B030D-6E8A-4147-A177-3AD203B41FA5}">
                      <a16:colId xmlns:a16="http://schemas.microsoft.com/office/drawing/2014/main" xmlns="" val="1147927822"/>
                    </a:ext>
                  </a:extLst>
                </a:gridCol>
                <a:gridCol w="2835096">
                  <a:extLst>
                    <a:ext uri="{9D8B030D-6E8A-4147-A177-3AD203B41FA5}">
                      <a16:colId xmlns:a16="http://schemas.microsoft.com/office/drawing/2014/main" xmlns="" val="784726100"/>
                    </a:ext>
                  </a:extLst>
                </a:gridCol>
                <a:gridCol w="3055174">
                  <a:extLst>
                    <a:ext uri="{9D8B030D-6E8A-4147-A177-3AD203B41FA5}">
                      <a16:colId xmlns:a16="http://schemas.microsoft.com/office/drawing/2014/main" xmlns="" val="2580605252"/>
                    </a:ext>
                  </a:extLst>
                </a:gridCol>
              </a:tblGrid>
              <a:tr h="9677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учреждения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Программы дополнительного образования реализуемые с 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детьми с РАС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Направление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 дополнительного образования реализуемых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детьми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РАС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/>
                </a:tc>
                <a:extLst>
                  <a:ext uri="{0D108BD9-81ED-4DB2-BD59-A6C34878D82A}">
                    <a16:rowId xmlns:a16="http://schemas.microsoft.com/office/drawing/2014/main" xmlns="" val="2336859558"/>
                  </a:ext>
                </a:extLst>
              </a:tr>
              <a:tr h="16275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МАУ ДО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детский оздоровительно-образовательный центр «Психолого-педагогической помощи «Семья и школа»</a:t>
                      </a:r>
                      <a:r>
                        <a:rPr lang="en-US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Верх-</a:t>
                      </a:r>
                      <a:r>
                        <a:rPr lang="ru-RU" sz="1400" b="1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Исетский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район, </a:t>
                      </a:r>
                      <a:b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 Феофанова, д. 10.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«Мы стараемся – развиваемся!»,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детей от 5 до 10 лет.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социально-педагогическое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17" marR="8417" marT="841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191514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476957"/>
              </p:ext>
            </p:extLst>
          </p:nvPr>
        </p:nvGraphicFramePr>
        <p:xfrm>
          <a:off x="1591057" y="4024951"/>
          <a:ext cx="9009887" cy="124691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111328">
                  <a:extLst>
                    <a:ext uri="{9D8B030D-6E8A-4147-A177-3AD203B41FA5}">
                      <a16:colId xmlns:a16="http://schemas.microsoft.com/office/drawing/2014/main" xmlns="" val="1535800715"/>
                    </a:ext>
                  </a:extLst>
                </a:gridCol>
                <a:gridCol w="2839086">
                  <a:extLst>
                    <a:ext uri="{9D8B030D-6E8A-4147-A177-3AD203B41FA5}">
                      <a16:colId xmlns:a16="http://schemas.microsoft.com/office/drawing/2014/main" xmlns="" val="2456818057"/>
                    </a:ext>
                  </a:extLst>
                </a:gridCol>
                <a:gridCol w="3059473">
                  <a:extLst>
                    <a:ext uri="{9D8B030D-6E8A-4147-A177-3AD203B41FA5}">
                      <a16:colId xmlns:a16="http://schemas.microsoft.com/office/drawing/2014/main" xmlns="" val="2512543421"/>
                    </a:ext>
                  </a:extLst>
                </a:gridCol>
              </a:tblGrid>
              <a:tr h="12469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 ДО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«Образовательно-оздоровительный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центр»,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Верх-</a:t>
                      </a:r>
                      <a:r>
                        <a:rPr lang="ru-RU" sz="1400" b="1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Исетский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П. Тольятти, д. 26а.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«Корригирующая гимнастика»,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детей от 7 до 12 лет.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физкультурно-спортивное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68024627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097741"/>
              </p:ext>
            </p:extLst>
          </p:nvPr>
        </p:nvGraphicFramePr>
        <p:xfrm>
          <a:off x="1591055" y="5285935"/>
          <a:ext cx="9009887" cy="126961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3111328">
                  <a:extLst>
                    <a:ext uri="{9D8B030D-6E8A-4147-A177-3AD203B41FA5}">
                      <a16:colId xmlns:a16="http://schemas.microsoft.com/office/drawing/2014/main" xmlns="" val="2985008304"/>
                    </a:ext>
                  </a:extLst>
                </a:gridCol>
                <a:gridCol w="2839086">
                  <a:extLst>
                    <a:ext uri="{9D8B030D-6E8A-4147-A177-3AD203B41FA5}">
                      <a16:colId xmlns:a16="http://schemas.microsoft.com/office/drawing/2014/main" xmlns="" val="3815182428"/>
                    </a:ext>
                  </a:extLst>
                </a:gridCol>
                <a:gridCol w="3059473">
                  <a:extLst>
                    <a:ext uri="{9D8B030D-6E8A-4147-A177-3AD203B41FA5}">
                      <a16:colId xmlns:a16="http://schemas.microsoft.com/office/drawing/2014/main" xmlns="" val="823816624"/>
                    </a:ext>
                  </a:extLst>
                </a:gridCol>
              </a:tblGrid>
              <a:tr h="1269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МАУ ДО</a:t>
                      </a:r>
                      <a:b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«Дом детства</a:t>
                      </a:r>
                      <a:r>
                        <a:rPr lang="ru-RU" sz="14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юношества»,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Кировский район,</a:t>
                      </a:r>
                    </a:p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 Комсомольская, д. 63.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«Мы вместе»,</a:t>
                      </a:r>
                    </a:p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детей от 7 до 18 лет.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социально-педагогическое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279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54075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293" y="642398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конкурс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инклюзивных практик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 и программ) для детей с ОВЗ в системе дополнительного образования в 2018 году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97864" y="2029968"/>
            <a:ext cx="10698480" cy="416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конкурса стали 35 педагогических и административных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из</a:t>
            </a:r>
            <a:b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образовательных организаций всех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районов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Екатеринбурга: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организаций;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учреждений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дошкольных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учреждений.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конкурс были представлены 20 работ: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в категории «Дополнительная общеобразовательная общеразвивающая образовательная программа»;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в категории «Инклюзивный образовательный проект»;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 категории «Инклюзивный управленческий проект»;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 категории «Методическое обеспечение инклюзивной практики».</a:t>
            </a:r>
          </a:p>
        </p:txBody>
      </p:sp>
    </p:spTree>
    <p:extLst>
      <p:ext uri="{BB962C8B-B14F-4D97-AF65-F5344CB8AC3E}">
        <p14:creationId xmlns:p14="http://schemas.microsoft.com/office/powerpoint/2010/main" val="3105256320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6541" y="450374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Конкурсные проекты направленные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развитие детей с РАС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7627448"/>
              </p:ext>
            </p:extLst>
          </p:nvPr>
        </p:nvGraphicFramePr>
        <p:xfrm>
          <a:off x="2532888" y="1591053"/>
          <a:ext cx="7882128" cy="3881396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3941064">
                  <a:extLst>
                    <a:ext uri="{9D8B030D-6E8A-4147-A177-3AD203B41FA5}">
                      <a16:colId xmlns:a16="http://schemas.microsoft.com/office/drawing/2014/main" xmlns="" val="1802103815"/>
                    </a:ext>
                  </a:extLst>
                </a:gridCol>
                <a:gridCol w="3941064">
                  <a:extLst>
                    <a:ext uri="{9D8B030D-6E8A-4147-A177-3AD203B41FA5}">
                      <a16:colId xmlns:a16="http://schemas.microsoft.com/office/drawing/2014/main" xmlns="" val="3103917510"/>
                    </a:ext>
                  </a:extLst>
                </a:gridCol>
              </a:tblGrid>
              <a:tr h="1565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ДО </a:t>
                      </a:r>
                      <a:endParaRPr lang="ru-RU" sz="1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центр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"Лик",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Кировский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ул. 40-летия Комсомола, д. 31 А,Б.</a:t>
                      </a: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Дополнительная общеобразовательная программа  </a:t>
                      </a: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Жар-птица»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extLst>
                  <a:ext uri="{0D108BD9-81ED-4DB2-BD59-A6C34878D82A}">
                    <a16:rowId xmlns:a16="http://schemas.microsoft.com/office/drawing/2014/main" xmlns="" val="1905848585"/>
                  </a:ext>
                </a:extLst>
              </a:tr>
              <a:tr h="2316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МАУ ДО</a:t>
                      </a:r>
                      <a:b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«Дом детства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 юношества»,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Кировский район,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ул. Комсомольская, д. 63.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«Пойми меня»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41" marR="42241" marT="0" marB="0" anchor="ctr"/>
                </a:tc>
                <a:extLst>
                  <a:ext uri="{0D108BD9-81ED-4DB2-BD59-A6C34878D82A}">
                    <a16:rowId xmlns:a16="http://schemas.microsoft.com/office/drawing/2014/main" xmlns="" val="941016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049188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стороны конкурсных материалов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9756" y="1795272"/>
            <a:ext cx="8915400" cy="3777622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контингента детей с ограниченными возможностями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здоровья; 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проектов ориентировано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удовлетворение особых образовательных потребностей и потенциальных возможностей детей с нарушениями в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развитии.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37583261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622499"/>
              </p:ext>
            </p:extLst>
          </p:nvPr>
        </p:nvGraphicFramePr>
        <p:xfrm>
          <a:off x="1392702" y="464233"/>
          <a:ext cx="10396023" cy="62038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108">
                  <a:extLst>
                    <a:ext uri="{9D8B030D-6E8A-4147-A177-3AD203B41FA5}">
                      <a16:colId xmlns:a16="http://schemas.microsoft.com/office/drawing/2014/main" xmlns="" val="2318905410"/>
                    </a:ext>
                  </a:extLst>
                </a:gridCol>
                <a:gridCol w="2653743"/>
                <a:gridCol w="3159713">
                  <a:extLst>
                    <a:ext uri="{9D8B030D-6E8A-4147-A177-3AD203B41FA5}">
                      <a16:colId xmlns:a16="http://schemas.microsoft.com/office/drawing/2014/main" xmlns="" val="216288078"/>
                    </a:ext>
                  </a:extLst>
                </a:gridCol>
                <a:gridCol w="2350459">
                  <a:extLst>
                    <a:ext uri="{9D8B030D-6E8A-4147-A177-3AD203B41FA5}">
                      <a16:colId xmlns:a16="http://schemas.microsoft.com/office/drawing/2014/main" xmlns="" val="3430297790"/>
                    </a:ext>
                  </a:extLst>
                </a:gridCol>
              </a:tblGrid>
              <a:tr h="102797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 ДО ГДТ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ДиМ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«Одарённость и технологии»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ул. Карла Либкнехта, д. 44</a:t>
                      </a:r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http://gifted.ru/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тел: (343) 371-46-01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623474127"/>
                  </a:ext>
                </a:extLst>
              </a:tr>
              <a:tr h="102797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МАУ ДО ЦСШ 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Верх-Исетский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район, </a:t>
                      </a:r>
                      <a:b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 Феофанова, д. 10.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https://family.uralschool.ru/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тел: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(343) 357-01-50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20035256"/>
                  </a:ext>
                </a:extLst>
              </a:tr>
              <a:tr h="13363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МБУДО «Оздоровительно-образовательный центр» 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Верх-Исетский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район,</a:t>
                      </a:r>
                    </a:p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П. Тольятти, д. 26а.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http://doddoc-ekb.ru/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тел: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(343) 234-60-17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201423202"/>
                  </a:ext>
                </a:extLst>
              </a:tr>
              <a:tr h="13363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МАУ ДО «Дом детства и юношества»</a:t>
                      </a:r>
                      <a:endParaRPr lang="ru-RU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Кировский район,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ул. Комсомольская, д. 63.</a:t>
                      </a:r>
                    </a:p>
                    <a:p>
                      <a:pPr algn="ctr"/>
                      <a:endParaRPr lang="ru-RU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http://ddu66.ru/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тел: (343) 374-26-82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03757079"/>
                  </a:ext>
                </a:extLst>
              </a:tr>
              <a:tr h="147515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ДО - центр «Лик»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Кировский район,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ул. 40-летия Комсомола, </a:t>
                      </a:r>
                      <a:b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600" b="0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д. 31 А,Б.</a:t>
                      </a:r>
                      <a:endParaRPr lang="ru-RU" sz="1600" b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http://moulik.ru/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тел:</a:t>
                      </a:r>
                      <a:r>
                        <a:rPr lang="ru-RU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(343) 348-58-92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78483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262142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845</TotalTime>
  <Words>521</Words>
  <Application>Microsoft Office PowerPoint</Application>
  <PresentationFormat>Широкоэкранный</PresentationFormat>
  <Paragraphs>82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Образование детей с расстройствами аутистического спектра (РАС) в условиях реализации программ дополнительного образования</vt:lpstr>
      <vt:lpstr>Перечень нормативно – правовых актов Российской Федерации</vt:lpstr>
      <vt:lpstr>Презентация PowerPoint</vt:lpstr>
      <vt:lpstr>Обучение детей с РАС в условиях учреждений  дополнительного образования</vt:lpstr>
      <vt:lpstr>Городской конкурс инклюзивных практик  (проектов и программ) для детей с ОВЗ в системе дополнительного образования в 2018 году</vt:lpstr>
      <vt:lpstr>Конкурсные проекты направленные  на развитие детей с РАС</vt:lpstr>
      <vt:lpstr>Положительные стороны конкурсных материалов</vt:lpstr>
      <vt:lpstr>Презентация PowerPoint</vt:lpstr>
    </vt:vector>
  </TitlesOfParts>
  <Company>ADM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Ляпин Андрей Павлович</dc:creator>
  <cp:lastModifiedBy>игорь веснин</cp:lastModifiedBy>
  <cp:revision>66</cp:revision>
  <cp:lastPrinted>2018-11-23T04:03:57Z</cp:lastPrinted>
  <dcterms:created xsi:type="dcterms:W3CDTF">2018-11-21T05:23:46Z</dcterms:created>
  <dcterms:modified xsi:type="dcterms:W3CDTF">2018-12-04T08:43:31Z</dcterms:modified>
</cp:coreProperties>
</file>