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303" r:id="rId2"/>
    <p:sldId id="301" r:id="rId3"/>
    <p:sldId id="297" r:id="rId4"/>
    <p:sldId id="257" r:id="rId5"/>
    <p:sldId id="276" r:id="rId6"/>
    <p:sldId id="299" r:id="rId7"/>
    <p:sldId id="277" r:id="rId8"/>
    <p:sldId id="287" r:id="rId9"/>
    <p:sldId id="288" r:id="rId10"/>
    <p:sldId id="272" r:id="rId11"/>
    <p:sldId id="305" r:id="rId12"/>
    <p:sldId id="304" r:id="rId13"/>
    <p:sldId id="306" r:id="rId14"/>
    <p:sldId id="307" r:id="rId15"/>
    <p:sldId id="308" r:id="rId16"/>
    <p:sldId id="309" r:id="rId17"/>
    <p:sldId id="310" r:id="rId18"/>
    <p:sldId id="311" r:id="rId19"/>
    <p:sldId id="312" r:id="rId20"/>
    <p:sldId id="313" r:id="rId21"/>
    <p:sldId id="314" r:id="rId22"/>
    <p:sldId id="302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28" autoAdjust="0"/>
    <p:restoredTop sz="94660"/>
  </p:normalViewPr>
  <p:slideViewPr>
    <p:cSldViewPr>
      <p:cViewPr varScale="1">
        <p:scale>
          <a:sx n="69" d="100"/>
          <a:sy n="69" d="100"/>
        </p:scale>
        <p:origin x="-8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FE13FA-BD7D-4EBB-8903-DE80444B890E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3541CA-CDCE-4671-B4C0-9753BE900B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959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4BE56-B7A1-4D2F-86A7-16D0B03FFAB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686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5" Type="http://schemas.openxmlformats.org/officeDocument/2006/relationships/slide" Target="slide21.xml"/><Relationship Id="rId4" Type="http://schemas.openxmlformats.org/officeDocument/2006/relationships/slide" Target="slide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1409" y="990600"/>
            <a:ext cx="8772663" cy="803394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Формы поверхности </a:t>
            </a:r>
            <a:r>
              <a:rPr lang="ru-RU" sz="4400" dirty="0" smtClean="0"/>
              <a:t>земли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261" y="5257800"/>
            <a:ext cx="8640960" cy="1457652"/>
          </a:xfrm>
        </p:spPr>
        <p:txBody>
          <a:bodyPr>
            <a:normAutofit fontScale="55000" lnSpcReduction="20000"/>
          </a:bodyPr>
          <a:lstStyle/>
          <a:p>
            <a:pPr algn="r"/>
            <a:r>
              <a:rPr lang="ru-RU" dirty="0" smtClean="0"/>
              <a:t>Дистанционное логопедическое занятие, 3 класс</a:t>
            </a:r>
          </a:p>
          <a:p>
            <a:pPr algn="r"/>
            <a:r>
              <a:rPr lang="ru-RU" dirty="0" smtClean="0"/>
              <a:t>учитель-логопед: Светлана Валерьевна Захарцева</a:t>
            </a:r>
          </a:p>
          <a:p>
            <a:pPr algn="r"/>
            <a:r>
              <a:rPr lang="ru-RU" dirty="0" smtClean="0"/>
              <a:t>ГБОУ Речевой центр, Екатеринбург</a:t>
            </a:r>
          </a:p>
          <a:p>
            <a:pPr algn="r"/>
            <a:r>
              <a:rPr lang="ru-RU" dirty="0" smtClean="0"/>
              <a:t>2021</a:t>
            </a:r>
          </a:p>
          <a:p>
            <a:pPr algn="just"/>
            <a:r>
              <a:rPr lang="ru-RU" dirty="0" smtClean="0"/>
              <a:t>Использованные </a:t>
            </a:r>
            <a:r>
              <a:rPr lang="ru-RU" dirty="0" smtClean="0"/>
              <a:t>ресурсы: </a:t>
            </a:r>
            <a:r>
              <a:rPr lang="ru-RU" dirty="0" smtClean="0"/>
              <a:t>О. Н. Федотова, Г. В. </a:t>
            </a:r>
            <a:r>
              <a:rPr lang="ru-RU" dirty="0" err="1" smtClean="0"/>
              <a:t>Трафимова</a:t>
            </a:r>
            <a:r>
              <a:rPr lang="ru-RU" dirty="0" smtClean="0"/>
              <a:t> и др. </a:t>
            </a:r>
            <a:r>
              <a:rPr lang="ru-RU" dirty="0" smtClean="0"/>
              <a:t>«Окружающий мир», учебник для 3 класса, ч.1;  всемирная </a:t>
            </a:r>
            <a:r>
              <a:rPr lang="ru-RU" dirty="0" smtClean="0"/>
              <a:t>сеть Интернет.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7261" y="304800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К</a:t>
            </a:r>
            <a:r>
              <a:rPr lang="ru-RU" sz="2400" dirty="0" smtClean="0"/>
              <a:t>оррекционно-развивающий курс «Развитие </a:t>
            </a:r>
            <a:r>
              <a:rPr lang="ru-RU" sz="2400" dirty="0"/>
              <a:t>речи»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3261461"/>
            <a:ext cx="7525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1. Чтение текста вслух  и осмысление прочитанного.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09600" y="3765653"/>
            <a:ext cx="645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2. Пересказ прочитанного с опорой на картинки.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21486" y="4228816"/>
            <a:ext cx="6153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5" action="ppaction://hlinksldjump"/>
              </a:rPr>
              <a:t>3. Запись пересказа в тетрадь по плану.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84103" y="2331281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Выполни задания, последовательно нажимая на каждый пункт или смотри все слайды по порядку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621486" y="4686149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6" action="ppaction://hlinksldjump"/>
              </a:rPr>
              <a:t>4. Оцени свою работу.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9164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2607772"/>
            <a:ext cx="6400800" cy="416052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8600" y="6927"/>
            <a:ext cx="7125113" cy="831273"/>
          </a:xfrm>
        </p:spPr>
        <p:txBody>
          <a:bodyPr/>
          <a:lstStyle/>
          <a:p>
            <a:r>
              <a:rPr lang="ru-RU" dirty="0" smtClean="0"/>
              <a:t>9. Уральские горы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" y="714946"/>
            <a:ext cx="8839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	Самые </a:t>
            </a:r>
            <a:r>
              <a:rPr lang="ru-RU" sz="2400" dirty="0"/>
              <a:t>известные - Уральские горы - это довольно большая горная система России, находящаяся на Урале, между Восточно-Европейской и Западно-Сибирской равнинами. Они и получили своё название  из-за своего месторасположения. Несмотря на </a:t>
            </a:r>
            <a:r>
              <a:rPr lang="ru-RU" sz="2400" dirty="0" smtClean="0"/>
              <a:t>небольшую высоту, </a:t>
            </a:r>
            <a:r>
              <a:rPr lang="ru-RU" sz="2400" dirty="0"/>
              <a:t>Уральские горы довольно известны во всём мире. Они являются значимым объектом - по восточному подножию Уральских гор проходит граница между Европой и Азией.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1828800"/>
            <a:ext cx="8686800" cy="924475"/>
          </a:xfrm>
        </p:spPr>
        <p:txBody>
          <a:bodyPr/>
          <a:lstStyle/>
          <a:p>
            <a:pPr algn="ctr"/>
            <a:r>
              <a:rPr lang="ru-RU" dirty="0" smtClean="0"/>
              <a:t>Пересказ по картинкам по плану</a:t>
            </a:r>
            <a:br>
              <a:rPr lang="ru-RU" dirty="0" smtClean="0"/>
            </a:br>
            <a:r>
              <a:rPr lang="ru-RU" dirty="0" smtClean="0"/>
              <a:t>с опорными словами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7503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6841095" cy="924475"/>
          </a:xfrm>
        </p:spPr>
        <p:txBody>
          <a:bodyPr/>
          <a:lstStyle/>
          <a:p>
            <a:r>
              <a:rPr lang="ru-RU" dirty="0" smtClean="0"/>
              <a:t>1. Горы и равнины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" y="838201"/>
            <a:ext cx="8839200" cy="9905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2400" dirty="0" smtClean="0"/>
              <a:t>Основные формы …. Поверхность равнин …. Они тянутся …. Горы возвышаются ….</a:t>
            </a:r>
            <a:endParaRPr lang="ru-RU" sz="2400" dirty="0"/>
          </a:p>
        </p:txBody>
      </p:sp>
      <p:pic>
        <p:nvPicPr>
          <p:cNvPr id="1026" name="Picture 2" descr="http://lksaiot.ru/moodle/pluginfile.php?file=%2F19591%2Fcourse%2Foverviewfiles%2F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5BBEFF"/>
              </a:clrFrom>
              <a:clrTo>
                <a:srgbClr val="5BB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708" y="1447800"/>
            <a:ext cx="7152968" cy="525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62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599" y="76200"/>
            <a:ext cx="3733801" cy="924475"/>
          </a:xfrm>
        </p:spPr>
        <p:txBody>
          <a:bodyPr/>
          <a:lstStyle/>
          <a:p>
            <a:r>
              <a:rPr lang="ru-RU" dirty="0" smtClean="0"/>
              <a:t>2. Обозначение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86" y="1649289"/>
            <a:ext cx="7980627" cy="5229493"/>
          </a:xfrm>
        </p:spPr>
      </p:pic>
      <p:sp>
        <p:nvSpPr>
          <p:cNvPr id="2" name="Прямоугольник 1"/>
          <p:cNvSpPr/>
          <p:nvPr/>
        </p:nvSpPr>
        <p:spPr>
          <a:xfrm>
            <a:off x="152400" y="797511"/>
            <a:ext cx="8839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	Ученые договорились …. </a:t>
            </a:r>
            <a:r>
              <a:rPr lang="ru-RU" sz="2400" dirty="0"/>
              <a:t>Оттенки </a:t>
            </a:r>
            <a:r>
              <a:rPr lang="ru-RU" sz="2400" dirty="0" smtClean="0"/>
              <a:t>коричневого …. Оттенки </a:t>
            </a:r>
            <a:r>
              <a:rPr lang="ru-RU" sz="2400" dirty="0"/>
              <a:t>зелёного </a:t>
            </a:r>
            <a:r>
              <a:rPr lang="ru-RU" sz="2400" dirty="0" smtClean="0"/>
              <a:t>….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6852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785752"/>
            <a:ext cx="5105400" cy="507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400" y="152400"/>
            <a:ext cx="6477000" cy="924475"/>
          </a:xfrm>
        </p:spPr>
        <p:txBody>
          <a:bodyPr/>
          <a:lstStyle/>
          <a:p>
            <a:r>
              <a:rPr lang="ru-RU" dirty="0" smtClean="0"/>
              <a:t>3. На любом языке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2400" y="990600"/>
            <a:ext cx="8839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	На глобусе </a:t>
            </a:r>
            <a:r>
              <a:rPr lang="ru-RU" sz="2400" dirty="0"/>
              <a:t>с надписями на иностранном </a:t>
            </a:r>
            <a:r>
              <a:rPr lang="ru-RU" sz="2400" dirty="0" smtClean="0"/>
              <a:t>языке</a:t>
            </a:r>
            <a:r>
              <a:rPr lang="ru-RU" sz="2400" dirty="0"/>
              <a:t> </a:t>
            </a:r>
            <a:r>
              <a:rPr lang="ru-RU" sz="2400" dirty="0" smtClean="0"/>
              <a:t>….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5174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995" y="1435608"/>
            <a:ext cx="7820759" cy="54223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76200"/>
            <a:ext cx="7238999" cy="924475"/>
          </a:xfrm>
        </p:spPr>
        <p:txBody>
          <a:bodyPr/>
          <a:lstStyle/>
          <a:p>
            <a:r>
              <a:rPr lang="ru-RU" dirty="0" smtClean="0"/>
              <a:t>4. Плоская равнина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599" y="838200"/>
            <a:ext cx="87395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	Плоская </a:t>
            </a:r>
            <a:r>
              <a:rPr lang="ru-RU" sz="2400" dirty="0"/>
              <a:t>равнина – </a:t>
            </a:r>
            <a:r>
              <a:rPr lang="ru-RU" sz="2400" dirty="0" smtClean="0"/>
              <a:t>это …. </a:t>
            </a:r>
            <a:r>
              <a:rPr lang="ru-RU" sz="2400" dirty="0"/>
              <a:t>Стоя на </a:t>
            </a:r>
            <a:r>
              <a:rPr lang="ru-RU" sz="2400" dirty="0" smtClean="0"/>
              <a:t>ней ….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0376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04" y="1851469"/>
            <a:ext cx="7468895" cy="4979263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8600" y="152400"/>
            <a:ext cx="7125113" cy="924475"/>
          </a:xfrm>
        </p:spPr>
        <p:txBody>
          <a:bodyPr/>
          <a:lstStyle/>
          <a:p>
            <a:r>
              <a:rPr lang="ru-RU" dirty="0" smtClean="0"/>
              <a:t>5. Холмистая равнина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" y="1013545"/>
            <a:ext cx="861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	Холмистые равнины встречаются …. </a:t>
            </a:r>
            <a:r>
              <a:rPr lang="ru-RU" sz="2400" dirty="0"/>
              <a:t>Стоя на </a:t>
            </a:r>
            <a:r>
              <a:rPr lang="ru-RU" sz="2400" dirty="0" smtClean="0"/>
              <a:t>ней …. </a:t>
            </a:r>
            <a:r>
              <a:rPr lang="ru-RU" sz="2400" dirty="0"/>
              <a:t>Его закрывают </a:t>
            </a:r>
            <a:r>
              <a:rPr lang="ru-RU" sz="2400" dirty="0" smtClean="0"/>
              <a:t>….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95000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8db_6e4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036" y="2513956"/>
            <a:ext cx="7018178" cy="4309408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 rot="1623011">
            <a:off x="3303269" y="4020553"/>
            <a:ext cx="1288707" cy="175608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2758142">
            <a:off x="2112894" y="3492016"/>
            <a:ext cx="1110925" cy="170610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" y="59199"/>
            <a:ext cx="7125113" cy="779001"/>
          </a:xfrm>
        </p:spPr>
        <p:txBody>
          <a:bodyPr/>
          <a:lstStyle/>
          <a:p>
            <a:r>
              <a:rPr lang="ru-RU" dirty="0" smtClean="0"/>
              <a:t>6. Равнины России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93963" y="609600"/>
            <a:ext cx="892232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	Одни </a:t>
            </a:r>
            <a:r>
              <a:rPr lang="ru-RU" sz="2400" dirty="0"/>
              <a:t>из самых крупных равнин на территории России – это </a:t>
            </a:r>
            <a:r>
              <a:rPr lang="ru-RU" sz="2400" dirty="0" err="1" smtClean="0"/>
              <a:t>Вос</a:t>
            </a:r>
            <a:r>
              <a:rPr lang="ru-RU" sz="2400" dirty="0" smtClean="0"/>
              <a:t>…-Ев… </a:t>
            </a:r>
            <a:r>
              <a:rPr lang="ru-RU" sz="2400" dirty="0"/>
              <a:t>и </a:t>
            </a:r>
            <a:r>
              <a:rPr lang="ru-RU" sz="2400" dirty="0" smtClean="0"/>
              <a:t>За…-Си….</a:t>
            </a:r>
            <a:endParaRPr lang="ru-RU" sz="2400" dirty="0"/>
          </a:p>
          <a:p>
            <a:pPr algn="just"/>
            <a:r>
              <a:rPr lang="ru-RU" sz="2400" dirty="0"/>
              <a:t>	По слегка холмистой </a:t>
            </a:r>
            <a:r>
              <a:rPr lang="ru-RU" sz="2400" dirty="0" smtClean="0"/>
              <a:t>В…-Е… </a:t>
            </a:r>
            <a:r>
              <a:rPr lang="ru-RU" sz="2400" dirty="0"/>
              <a:t>равнине текут реки: </a:t>
            </a:r>
            <a:r>
              <a:rPr lang="ru-RU" sz="2400" dirty="0" smtClean="0"/>
              <a:t>В…, Д..., Д…. </a:t>
            </a:r>
          </a:p>
          <a:p>
            <a:pPr algn="just"/>
            <a:r>
              <a:rPr lang="ru-RU" sz="2400" dirty="0" smtClean="0"/>
              <a:t>З…-С… </a:t>
            </a:r>
            <a:r>
              <a:rPr lang="ru-RU" sz="2400" dirty="0"/>
              <a:t>равнина </a:t>
            </a:r>
            <a:r>
              <a:rPr lang="ru-RU" sz="2400" dirty="0" smtClean="0"/>
              <a:t>…. </a:t>
            </a:r>
            <a:r>
              <a:rPr lang="ru-RU" sz="2400" dirty="0"/>
              <a:t>По этой равнине течёт река – </a:t>
            </a:r>
            <a:r>
              <a:rPr lang="ru-RU" sz="2400" dirty="0" smtClean="0"/>
              <a:t>О….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3096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5236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606" y="1733728"/>
            <a:ext cx="7350389" cy="5124271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2400" y="-27709"/>
            <a:ext cx="2057400" cy="713509"/>
          </a:xfrm>
        </p:spPr>
        <p:txBody>
          <a:bodyPr/>
          <a:lstStyle/>
          <a:p>
            <a:r>
              <a:rPr lang="ru-RU" dirty="0" smtClean="0"/>
              <a:t>7. Горы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2400" y="533400"/>
            <a:ext cx="88748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	Над </a:t>
            </a:r>
            <a:r>
              <a:rPr lang="ru-RU" sz="2400" dirty="0"/>
              <a:t>поверхностью </a:t>
            </a:r>
            <a:r>
              <a:rPr lang="ru-RU" sz="2400" dirty="0" smtClean="0"/>
              <a:t>… </a:t>
            </a:r>
            <a:r>
              <a:rPr lang="ru-RU" sz="2400" dirty="0"/>
              <a:t>возвышаются </a:t>
            </a:r>
            <a:r>
              <a:rPr lang="ru-RU" sz="2400" dirty="0" smtClean="0"/>
              <a:t>…. </a:t>
            </a:r>
            <a:r>
              <a:rPr lang="ru-RU" sz="2400" dirty="0"/>
              <a:t>Они имеют </a:t>
            </a:r>
            <a:r>
              <a:rPr lang="ru-RU" sz="2400" dirty="0" smtClean="0"/>
              <a:t>…. </a:t>
            </a:r>
            <a:r>
              <a:rPr lang="ru-RU" sz="2400" dirty="0"/>
              <a:t>Есть такие высокие горы, что их вершины </a:t>
            </a:r>
            <a:r>
              <a:rPr lang="ru-RU" sz="2400" dirty="0" smtClean="0"/>
              <a:t>…. </a:t>
            </a:r>
            <a:r>
              <a:rPr lang="ru-RU" sz="2400" dirty="0"/>
              <a:t>Они весь год </a:t>
            </a:r>
            <a:r>
              <a:rPr lang="ru-RU" sz="2400" dirty="0" smtClean="0"/>
              <a:t>….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630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a301a58257ab4cd5df41d696e09ba4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2008307"/>
            <a:ext cx="6413500" cy="4815058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27709"/>
            <a:ext cx="7125113" cy="924475"/>
          </a:xfrm>
        </p:spPr>
        <p:txBody>
          <a:bodyPr/>
          <a:lstStyle/>
          <a:p>
            <a:r>
              <a:rPr lang="ru-RU" dirty="0" smtClean="0"/>
              <a:t>8. </a:t>
            </a:r>
            <a:r>
              <a:rPr lang="ru-RU" dirty="0" err="1" smtClean="0"/>
              <a:t>Эльбру</a:t>
            </a:r>
            <a:r>
              <a:rPr lang="ru-RU" dirty="0" err="1" smtClean="0">
                <a:latin typeface="Calibri"/>
              </a:rPr>
              <a:t>′</a:t>
            </a:r>
            <a:r>
              <a:rPr lang="ru-RU" dirty="0" err="1" smtClean="0"/>
              <a:t>с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6200" y="736937"/>
            <a:ext cx="89281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	На </a:t>
            </a:r>
            <a:r>
              <a:rPr lang="ru-RU" sz="2400" dirty="0"/>
              <a:t>территории России самая высокая гора – </a:t>
            </a:r>
            <a:r>
              <a:rPr lang="ru-RU" sz="2400" dirty="0" smtClean="0"/>
              <a:t>…, </a:t>
            </a:r>
            <a:r>
              <a:rPr lang="ru-RU" sz="2400" dirty="0"/>
              <a:t>которая находятся </a:t>
            </a:r>
            <a:r>
              <a:rPr lang="ru-RU" sz="2400" dirty="0" smtClean="0"/>
              <a:t>…. </a:t>
            </a:r>
            <a:r>
              <a:rPr lang="ru-RU" sz="2400" dirty="0"/>
              <a:t>Эльбрус представляет собой </a:t>
            </a:r>
            <a:r>
              <a:rPr lang="ru-RU" sz="2400" dirty="0" smtClean="0"/>
              <a:t>…. </a:t>
            </a:r>
            <a:r>
              <a:rPr lang="ru-RU" sz="2400" dirty="0"/>
              <a:t>Западная </a:t>
            </a:r>
            <a:r>
              <a:rPr lang="ru-RU" sz="2400" dirty="0" smtClean="0"/>
              <a:t>… </a:t>
            </a:r>
            <a:r>
              <a:rPr lang="ru-RU" sz="2400" dirty="0"/>
              <a:t>5642 м, Восточная </a:t>
            </a:r>
            <a:r>
              <a:rPr lang="ru-RU" sz="2400" dirty="0" smtClean="0"/>
              <a:t>… </a:t>
            </a:r>
            <a:r>
              <a:rPr lang="ru-RU" sz="2400" dirty="0"/>
              <a:t>5621 м. </a:t>
            </a:r>
          </a:p>
        </p:txBody>
      </p:sp>
    </p:spTree>
    <p:extLst>
      <p:ext uri="{BB962C8B-B14F-4D97-AF65-F5344CB8AC3E}">
        <p14:creationId xmlns:p14="http://schemas.microsoft.com/office/powerpoint/2010/main" val="417466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6841095" cy="924475"/>
          </a:xfrm>
        </p:spPr>
        <p:txBody>
          <a:bodyPr/>
          <a:lstStyle/>
          <a:p>
            <a:r>
              <a:rPr lang="ru-RU" dirty="0" smtClean="0"/>
              <a:t>1. Горы и равнины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" y="838201"/>
            <a:ext cx="8839200" cy="20573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2400" dirty="0" smtClean="0"/>
              <a:t>Поверхность </a:t>
            </a:r>
            <a:r>
              <a:rPr lang="ru-RU" sz="2400" dirty="0"/>
              <a:t>материков очень разнообразна. Горы и равнины – основные формы земной поверхности. Поверхность равнин довольно ровная. Многие равнины тянутся на сотни километров. Горы резко возвышаются над равнинами.</a:t>
            </a:r>
          </a:p>
        </p:txBody>
      </p:sp>
      <p:pic>
        <p:nvPicPr>
          <p:cNvPr id="1026" name="Picture 2" descr="http://lksaiot.ru/moodle/pluginfile.php?file=%2F19591%2Fcourse%2Foverviewfiles%2F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5BBEFF"/>
              </a:clrFrom>
              <a:clrTo>
                <a:srgbClr val="5BB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362200"/>
            <a:ext cx="5908675" cy="4342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42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284606"/>
            <a:ext cx="7010400" cy="455676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8600" y="6927"/>
            <a:ext cx="7125113" cy="831273"/>
          </a:xfrm>
        </p:spPr>
        <p:txBody>
          <a:bodyPr/>
          <a:lstStyle/>
          <a:p>
            <a:r>
              <a:rPr lang="ru-RU" dirty="0" smtClean="0"/>
              <a:t>9. Уральские горы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" y="714946"/>
            <a:ext cx="8839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	Уральские </a:t>
            </a:r>
            <a:r>
              <a:rPr lang="ru-RU" sz="2400" dirty="0"/>
              <a:t>горы - это </a:t>
            </a:r>
            <a:r>
              <a:rPr lang="ru-RU" sz="2400" dirty="0" smtClean="0"/>
              <a:t>большая …. </a:t>
            </a:r>
          </a:p>
          <a:p>
            <a:pPr algn="just"/>
            <a:r>
              <a:rPr lang="ru-RU" sz="2400" dirty="0" smtClean="0"/>
              <a:t>Находится на …, </a:t>
            </a:r>
            <a:r>
              <a:rPr lang="ru-RU" sz="2400" dirty="0"/>
              <a:t>между </a:t>
            </a:r>
            <a:r>
              <a:rPr lang="ru-RU" sz="2400" dirty="0" smtClean="0"/>
              <a:t>В…-Е… </a:t>
            </a:r>
            <a:r>
              <a:rPr lang="ru-RU" sz="2400" dirty="0"/>
              <a:t>и </a:t>
            </a:r>
            <a:r>
              <a:rPr lang="ru-RU" sz="2400" dirty="0" smtClean="0"/>
              <a:t>З…-С… …. Они </a:t>
            </a:r>
            <a:r>
              <a:rPr lang="ru-RU" sz="2400" dirty="0"/>
              <a:t>получили своё название  из-за </a:t>
            </a:r>
            <a:r>
              <a:rPr lang="ru-RU" sz="2400" dirty="0" smtClean="0"/>
              <a:t>…. Уральские </a:t>
            </a:r>
            <a:r>
              <a:rPr lang="ru-RU" sz="2400" dirty="0"/>
              <a:t>горы </a:t>
            </a:r>
            <a:r>
              <a:rPr lang="ru-RU" sz="2400" dirty="0" smtClean="0"/>
              <a:t>известны тем, что являются …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06523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Запись в тетрадь по плану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ru-RU" dirty="0" smtClean="0"/>
              <a:t>Горы и равнины.</a:t>
            </a:r>
          </a:p>
          <a:p>
            <a:pPr>
              <a:buFont typeface="+mj-lt"/>
              <a:buAutoNum type="arabicPeriod"/>
            </a:pPr>
            <a:r>
              <a:rPr lang="ru-RU" dirty="0" smtClean="0"/>
              <a:t>Обозначение.</a:t>
            </a:r>
          </a:p>
          <a:p>
            <a:pPr>
              <a:buFont typeface="+mj-lt"/>
              <a:buAutoNum type="arabicPeriod"/>
            </a:pPr>
            <a:r>
              <a:rPr lang="ru-RU" dirty="0" smtClean="0"/>
              <a:t>На любом языке.</a:t>
            </a:r>
          </a:p>
          <a:p>
            <a:pPr>
              <a:buFont typeface="+mj-lt"/>
              <a:buAutoNum type="arabicPeriod"/>
            </a:pPr>
            <a:r>
              <a:rPr lang="ru-RU" dirty="0" smtClean="0"/>
              <a:t>Плоская равнина.</a:t>
            </a:r>
          </a:p>
          <a:p>
            <a:pPr>
              <a:buFont typeface="+mj-lt"/>
              <a:buAutoNum type="arabicPeriod"/>
            </a:pPr>
            <a:r>
              <a:rPr lang="ru-RU" dirty="0" smtClean="0"/>
              <a:t>Холмистая равнина.</a:t>
            </a:r>
          </a:p>
          <a:p>
            <a:pPr>
              <a:buFont typeface="+mj-lt"/>
              <a:buAutoNum type="arabicPeriod"/>
            </a:pPr>
            <a:r>
              <a:rPr lang="ru-RU" dirty="0" smtClean="0"/>
              <a:t>Равнины России.</a:t>
            </a:r>
          </a:p>
          <a:p>
            <a:pPr>
              <a:buFont typeface="+mj-lt"/>
              <a:buAutoNum type="arabicPeriod"/>
            </a:pPr>
            <a:r>
              <a:rPr lang="ru-RU" dirty="0" smtClean="0"/>
              <a:t>Горы.</a:t>
            </a:r>
          </a:p>
          <a:p>
            <a:pPr>
              <a:buFont typeface="+mj-lt"/>
              <a:buAutoNum type="arabicPeriod"/>
            </a:pPr>
            <a:r>
              <a:rPr lang="ru-RU" dirty="0" smtClean="0"/>
              <a:t>Эльбрус.</a:t>
            </a:r>
          </a:p>
          <a:p>
            <a:pPr>
              <a:buFont typeface="+mj-lt"/>
              <a:buAutoNum type="arabicPeriod"/>
            </a:pPr>
            <a:r>
              <a:rPr lang="ru-RU" dirty="0" smtClean="0"/>
              <a:t>Уральские горы.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949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5447" y="228600"/>
            <a:ext cx="7125113" cy="92447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Оцени свою работу</a:t>
            </a:r>
            <a:br>
              <a:rPr lang="ru-RU" dirty="0" smtClean="0"/>
            </a:br>
            <a:r>
              <a:rPr lang="ru-RU" sz="2000" dirty="0" smtClean="0"/>
              <a:t>(выбери подходящий смайлик)</a:t>
            </a:r>
            <a:endParaRPr lang="ru-RU" sz="2000" dirty="0"/>
          </a:p>
        </p:txBody>
      </p:sp>
      <p:pic>
        <p:nvPicPr>
          <p:cNvPr id="4" name="Содержимое 3" descr="hello_html_6231d2b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6206" y="1412774"/>
            <a:ext cx="1866851" cy="1950668"/>
          </a:xfrm>
        </p:spPr>
      </p:pic>
      <p:pic>
        <p:nvPicPr>
          <p:cNvPr id="5" name="Рисунок 4" descr="hello_html_6231d2b9 — коп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47581" y="1412775"/>
            <a:ext cx="1864838" cy="1950667"/>
          </a:xfrm>
          <a:prstGeom prst="rect">
            <a:avLst/>
          </a:prstGeom>
        </p:spPr>
      </p:pic>
      <p:pic>
        <p:nvPicPr>
          <p:cNvPr id="6" name="Рисунок 5" descr="hello_html_6231d2b9 — копия — коп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23977" y="1412776"/>
            <a:ext cx="1974168" cy="195066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9512" y="3501008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Я со всем справился!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91880" y="3429000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У меня возникали трудности.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60232" y="3429000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Мне было сложно.</a:t>
            </a:r>
          </a:p>
        </p:txBody>
      </p:sp>
      <p:sp>
        <p:nvSpPr>
          <p:cNvPr id="11" name="Овал 10"/>
          <p:cNvSpPr/>
          <p:nvPr/>
        </p:nvSpPr>
        <p:spPr>
          <a:xfrm>
            <a:off x="179512" y="4653136"/>
            <a:ext cx="2376264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МОЛОДЕЦ!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419872" y="4653136"/>
            <a:ext cx="2376264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Будь </a:t>
            </a:r>
            <a:r>
              <a:rPr lang="ru-RU" dirty="0" err="1" smtClean="0">
                <a:solidFill>
                  <a:srgbClr val="FF0000"/>
                </a:solidFill>
              </a:rPr>
              <a:t>вниматель</a:t>
            </a:r>
            <a:r>
              <a:rPr lang="ru-RU" dirty="0" smtClean="0">
                <a:solidFill>
                  <a:srgbClr val="FF0000"/>
                </a:solidFill>
              </a:rPr>
              <a:t>-нее, и всё получится!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324600" y="4653136"/>
            <a:ext cx="2567880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Не расстраивай-</a:t>
            </a:r>
            <a:r>
              <a:rPr lang="ru-RU" dirty="0" err="1" smtClean="0">
                <a:solidFill>
                  <a:srgbClr val="FF0000"/>
                </a:solidFill>
              </a:rPr>
              <a:t>ся</a:t>
            </a:r>
            <a:r>
              <a:rPr lang="ru-RU" dirty="0" smtClean="0">
                <a:solidFill>
                  <a:srgbClr val="FF0000"/>
                </a:solidFill>
              </a:rPr>
              <a:t>! Будем учиться дальше!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57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599" y="76200"/>
            <a:ext cx="3733801" cy="924475"/>
          </a:xfrm>
        </p:spPr>
        <p:txBody>
          <a:bodyPr/>
          <a:lstStyle/>
          <a:p>
            <a:r>
              <a:rPr lang="ru-RU" dirty="0" smtClean="0"/>
              <a:t>2. Обозначение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364135"/>
            <a:ext cx="6858000" cy="4493865"/>
          </a:xfrm>
        </p:spPr>
      </p:pic>
      <p:sp>
        <p:nvSpPr>
          <p:cNvPr id="2" name="Прямоугольник 1"/>
          <p:cNvSpPr/>
          <p:nvPr/>
        </p:nvSpPr>
        <p:spPr>
          <a:xfrm>
            <a:off x="0" y="797511"/>
            <a:ext cx="8991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	Ученые </a:t>
            </a:r>
            <a:r>
              <a:rPr lang="ru-RU" sz="2400" dirty="0"/>
              <a:t>договорились обозначать формы поверхности </a:t>
            </a:r>
            <a:r>
              <a:rPr lang="ru-RU" sz="2400" dirty="0" smtClean="0"/>
              <a:t>земли </a:t>
            </a:r>
            <a:r>
              <a:rPr lang="ru-RU" sz="2400" dirty="0"/>
              <a:t>на глобусе разными цветами. Оттенки коричневого, как правило, указывают местоположение гор, а оттенки зелёного – равнин.</a:t>
            </a:r>
          </a:p>
        </p:txBody>
      </p:sp>
    </p:spTree>
    <p:extLst>
      <p:ext uri="{BB962C8B-B14F-4D97-AF65-F5344CB8AC3E}">
        <p14:creationId xmlns:p14="http://schemas.microsoft.com/office/powerpoint/2010/main" val="137172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2164278"/>
            <a:ext cx="4724400" cy="46937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400" y="152400"/>
            <a:ext cx="6477000" cy="924475"/>
          </a:xfrm>
        </p:spPr>
        <p:txBody>
          <a:bodyPr/>
          <a:lstStyle/>
          <a:p>
            <a:r>
              <a:rPr lang="ru-RU" dirty="0" smtClean="0"/>
              <a:t>3. На любом языке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2400" y="990600"/>
            <a:ext cx="8839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	Если </a:t>
            </a:r>
            <a:r>
              <a:rPr lang="ru-RU" sz="2400" dirty="0"/>
              <a:t>мы увидим глобус с надписями на иностранном языке, сделанный в другой стране, всё равно сможем найти на нём горы и равнины.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434" y="2133600"/>
            <a:ext cx="6721720" cy="46603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76200"/>
            <a:ext cx="7238999" cy="924475"/>
          </a:xfrm>
        </p:spPr>
        <p:txBody>
          <a:bodyPr/>
          <a:lstStyle/>
          <a:p>
            <a:r>
              <a:rPr lang="ru-RU" dirty="0" smtClean="0"/>
              <a:t>4. Плоская равнина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599" y="838200"/>
            <a:ext cx="87395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	Плоская </a:t>
            </a:r>
            <a:r>
              <a:rPr lang="ru-RU" sz="2400" dirty="0"/>
              <a:t>равнина – это равнина без возвышений и понижений. Стоя на ней видно далёкий лес, село, просёлочные дороги и тропинки.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901" y="3321869"/>
            <a:ext cx="5025599" cy="335039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8600" y="152400"/>
            <a:ext cx="7125113" cy="924475"/>
          </a:xfrm>
        </p:spPr>
        <p:txBody>
          <a:bodyPr/>
          <a:lstStyle/>
          <a:p>
            <a:r>
              <a:rPr lang="ru-RU" dirty="0" smtClean="0"/>
              <a:t>5. Холмистая равнина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" y="1013545"/>
            <a:ext cx="861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	Значительно </a:t>
            </a:r>
            <a:r>
              <a:rPr lang="ru-RU" sz="2400" dirty="0"/>
              <a:t>чаще </a:t>
            </a:r>
            <a:r>
              <a:rPr lang="ru-RU" sz="2400" dirty="0" smtClean="0"/>
              <a:t>встречаются </a:t>
            </a:r>
            <a:r>
              <a:rPr lang="ru-RU" sz="2400" dirty="0"/>
              <a:t>такие равнины, где небольшие возвышения – холмы – чередуются с понижениями. Их называют холмистыми равнинами. Стоя на одной из таких равнин не видно села. Его закрывают небольшие возвышенности, на которых растёт кустарник.</a:t>
            </a:r>
          </a:p>
        </p:txBody>
      </p:sp>
    </p:spTree>
    <p:extLst>
      <p:ext uri="{BB962C8B-B14F-4D97-AF65-F5344CB8AC3E}">
        <p14:creationId xmlns:p14="http://schemas.microsoft.com/office/powerpoint/2010/main" val="235424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8db_6e4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7515" y="2979456"/>
            <a:ext cx="6316485" cy="3878544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 rot="1623011">
            <a:off x="4801138" y="4270578"/>
            <a:ext cx="1070001" cy="16002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2758142">
            <a:off x="3741583" y="3860934"/>
            <a:ext cx="990600" cy="150167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" y="59199"/>
            <a:ext cx="7125113" cy="779001"/>
          </a:xfrm>
        </p:spPr>
        <p:txBody>
          <a:bodyPr/>
          <a:lstStyle/>
          <a:p>
            <a:r>
              <a:rPr lang="ru-RU" dirty="0" smtClean="0"/>
              <a:t>6. Равнины России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93963" y="609600"/>
            <a:ext cx="892232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	Одни </a:t>
            </a:r>
            <a:r>
              <a:rPr lang="ru-RU" sz="2400" dirty="0"/>
              <a:t>из самых крупных равнин на территории России – это Восточно-Европейская и Западно-Сибирская.</a:t>
            </a:r>
          </a:p>
          <a:p>
            <a:pPr algn="just"/>
            <a:r>
              <a:rPr lang="ru-RU" sz="2400" dirty="0"/>
              <a:t>	По слегка холмистой Восточно-Европейской равнине текут реки: Волга, Дон, Днепр. Западно-Сибирская равнина очень плоская. По этой равнине течёт река – Обь.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5236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6591" y="2103060"/>
            <a:ext cx="6820611" cy="475494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2400" y="-27709"/>
            <a:ext cx="2057400" cy="713509"/>
          </a:xfrm>
        </p:spPr>
        <p:txBody>
          <a:bodyPr/>
          <a:lstStyle/>
          <a:p>
            <a:r>
              <a:rPr lang="ru-RU" dirty="0" smtClean="0"/>
              <a:t>7. Горы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2400" y="533400"/>
            <a:ext cx="88748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	Над </a:t>
            </a:r>
            <a:r>
              <a:rPr lang="ru-RU" sz="2400" dirty="0"/>
              <a:t>поверхностью равнин возвышаются горы. Они имеют разную высоту. Есть такие высокие горы, что их вершины поднимаются выше облаков. Они весь год покрыты льдом и снегом.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a301a58257ab4cd5df41d696e09ba4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2637601"/>
            <a:ext cx="5575300" cy="4185763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27709"/>
            <a:ext cx="7125113" cy="924475"/>
          </a:xfrm>
        </p:spPr>
        <p:txBody>
          <a:bodyPr/>
          <a:lstStyle/>
          <a:p>
            <a:r>
              <a:rPr lang="ru-RU" dirty="0" smtClean="0"/>
              <a:t>8. </a:t>
            </a:r>
            <a:r>
              <a:rPr lang="ru-RU" dirty="0" err="1" smtClean="0"/>
              <a:t>Эльбру</a:t>
            </a:r>
            <a:r>
              <a:rPr lang="ru-RU" dirty="0" err="1" smtClean="0">
                <a:latin typeface="Calibri"/>
              </a:rPr>
              <a:t>′</a:t>
            </a:r>
            <a:r>
              <a:rPr lang="ru-RU" dirty="0" err="1" smtClean="0"/>
              <a:t>с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6200" y="736937"/>
            <a:ext cx="89281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	На </a:t>
            </a:r>
            <a:r>
              <a:rPr lang="ru-RU" sz="2400" dirty="0"/>
              <a:t>территории России самая высокая гора – Эльбрус, которая находятся на Кавказе. Эльбрус представляет собой потухший вулкан и состоит из двух вершин. Западная вершина имеет высоту 5642 м, Восточная — 5621 м.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Весна</Template>
  <TotalTime>1076</TotalTime>
  <Words>245</Words>
  <Application>Microsoft Office PowerPoint</Application>
  <PresentationFormat>Экран (4:3)</PresentationFormat>
  <Paragraphs>71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Spring</vt:lpstr>
      <vt:lpstr>Формы поверхности земли</vt:lpstr>
      <vt:lpstr>1. Горы и равнины</vt:lpstr>
      <vt:lpstr>2. Обозначение</vt:lpstr>
      <vt:lpstr>3. На любом языке</vt:lpstr>
      <vt:lpstr>4. Плоская равнина</vt:lpstr>
      <vt:lpstr>5. Холмистая равнина</vt:lpstr>
      <vt:lpstr>6. Равнины России</vt:lpstr>
      <vt:lpstr>7. Горы</vt:lpstr>
      <vt:lpstr>8. Эльбру′с</vt:lpstr>
      <vt:lpstr>9. Уральские горы</vt:lpstr>
      <vt:lpstr>Пересказ по картинкам по плану с опорными словами</vt:lpstr>
      <vt:lpstr>1. Горы и равнины</vt:lpstr>
      <vt:lpstr>2. Обозначение</vt:lpstr>
      <vt:lpstr>3. На любом языке</vt:lpstr>
      <vt:lpstr>4. Плоская равнина</vt:lpstr>
      <vt:lpstr>5. Холмистая равнина</vt:lpstr>
      <vt:lpstr>6. Равнины России</vt:lpstr>
      <vt:lpstr>7. Горы</vt:lpstr>
      <vt:lpstr>8. Эльбру′с</vt:lpstr>
      <vt:lpstr>9. Уральские горы</vt:lpstr>
      <vt:lpstr>Запись в тетрадь по плану</vt:lpstr>
      <vt:lpstr>Оцени свою работу (выбери подходящий смайлик)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Формы земной поверхности</dc:title>
  <dc:creator>Светлана В. Захарцева</dc:creator>
  <cp:lastModifiedBy>Светлана В. Дюндина</cp:lastModifiedBy>
  <cp:revision>168</cp:revision>
  <dcterms:created xsi:type="dcterms:W3CDTF">2006-08-16T00:00:00Z</dcterms:created>
  <dcterms:modified xsi:type="dcterms:W3CDTF">2021-12-03T08:19:54Z</dcterms:modified>
</cp:coreProperties>
</file>