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7" r:id="rId2"/>
    <p:sldId id="310" r:id="rId3"/>
    <p:sldId id="315" r:id="rId4"/>
    <p:sldId id="311" r:id="rId5"/>
    <p:sldId id="308" r:id="rId6"/>
    <p:sldId id="313" r:id="rId7"/>
    <p:sldId id="314" r:id="rId8"/>
  </p:sldIdLst>
  <p:sldSz cx="9144000" cy="5715000" type="screen16x10"/>
  <p:notesSz cx="6858000" cy="9947275"/>
  <p:defaultTextStyle>
    <a:defPPr>
      <a:defRPr lang="ru-RU"/>
    </a:defPPr>
    <a:lvl1pPr marL="0" algn="l" defTabSz="713203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1pPr>
    <a:lvl2pPr marL="356602" algn="l" defTabSz="713203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2pPr>
    <a:lvl3pPr marL="713203" algn="l" defTabSz="713203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3pPr>
    <a:lvl4pPr marL="1069805" algn="l" defTabSz="713203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4pPr>
    <a:lvl5pPr marL="1426407" algn="l" defTabSz="713203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5pPr>
    <a:lvl6pPr marL="1783009" algn="l" defTabSz="713203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6pPr>
    <a:lvl7pPr marL="2139610" algn="l" defTabSz="713203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7pPr>
    <a:lvl8pPr marL="2496212" algn="l" defTabSz="713203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8pPr>
    <a:lvl9pPr marL="2852814" algn="l" defTabSz="713203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7D31"/>
    <a:srgbClr val="C5CFE6"/>
    <a:srgbClr val="FEF6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Светлый стиль 1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Светлый стиль 2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7" d="100"/>
          <a:sy n="87" d="100"/>
        </p:scale>
        <p:origin x="88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0170841978012477"/>
          <c:y val="0.13394666920199577"/>
          <c:w val="0.35535703678178149"/>
          <c:h val="0.64279819324046006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rgbClr val="92D050"/>
              </a:solidFill>
            </c:spPr>
            <c:extLst>
              <c:ext xmlns:c16="http://schemas.microsoft.com/office/drawing/2014/chart" uri="{C3380CC4-5D6E-409C-BE32-E72D297353CC}">
                <c16:uniqueId val="{00000001-9434-4ACD-8523-ABEF2E0C6858}"/>
              </c:ext>
            </c:extLst>
          </c:dPt>
          <c:dPt>
            <c:idx val="1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9434-4ACD-8523-ABEF2E0C6858}"/>
              </c:ext>
            </c:extLst>
          </c:dPt>
          <c:dPt>
            <c:idx val="2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5-9434-4ACD-8523-ABEF2E0C6858}"/>
              </c:ext>
            </c:extLst>
          </c:dPt>
          <c:dLbls>
            <c:dLbl>
              <c:idx val="0"/>
              <c:layout>
                <c:manualLayout>
                  <c:x val="0.16826684588922763"/>
                  <c:y val="0.1870901303875509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92,4%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34-4ACD-8523-ABEF2E0C6858}"/>
                </c:ext>
              </c:extLst>
            </c:dLbl>
            <c:dLbl>
              <c:idx val="1"/>
              <c:layout>
                <c:manualLayout>
                  <c:x val="2.615360787517693E-2"/>
                  <c:y val="-9.5366536018456891E-2"/>
                </c:manualLayout>
              </c:layout>
              <c:tx>
                <c:rich>
                  <a:bodyPr/>
                  <a:lstStyle/>
                  <a:p>
                    <a:pPr>
                      <a:defRPr sz="2400"/>
                    </a:pPr>
                    <a:r>
                      <a:rPr lang="en-US" sz="2400" dirty="0"/>
                      <a:t>5,6%</a:t>
                    </a:r>
                  </a:p>
                </c:rich>
              </c:tx>
              <c:spPr/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434-4ACD-8523-ABEF2E0C6858}"/>
                </c:ext>
              </c:extLst>
            </c:dLbl>
            <c:dLbl>
              <c:idx val="2"/>
              <c:layout>
                <c:manualLayout>
                  <c:x val="5.6358539253192952E-2"/>
                  <c:y val="-2.6104232405669291E-2"/>
                </c:manualLayout>
              </c:layout>
              <c:tx>
                <c:rich>
                  <a:bodyPr/>
                  <a:lstStyle/>
                  <a:p>
                    <a:pPr>
                      <a:defRPr sz="2400"/>
                    </a:pPr>
                    <a:r>
                      <a:rPr lang="en-US" sz="2400" dirty="0"/>
                      <a:t>2%</a:t>
                    </a:r>
                  </a:p>
                </c:rich>
              </c:tx>
              <c:spPr/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434-4ACD-8523-ABEF2E0C685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400"/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всего обучающихся</c:v>
                </c:pt>
                <c:pt idx="1">
                  <c:v>лица с ограниченными возможностями здоровья</c:v>
                </c:pt>
                <c:pt idx="2">
                  <c:v>дети-инвалиды  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500382</c:v>
                </c:pt>
                <c:pt idx="1">
                  <c:v>28044</c:v>
                </c:pt>
                <c:pt idx="2">
                  <c:v>9786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434-4ACD-8523-ABEF2E0C6858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153"/>
      </c:pieChart>
      <c:spPr>
        <a:noFill/>
        <a:ln w="25386">
          <a:noFill/>
        </a:ln>
      </c:spPr>
    </c:plotArea>
    <c:legend>
      <c:legendPos val="r"/>
      <c:layout>
        <c:manualLayout>
          <c:xMode val="edge"/>
          <c:yMode val="edge"/>
          <c:x val="0.55884798914214817"/>
          <c:y val="0.19059411649874802"/>
          <c:w val="0.42732778104161606"/>
          <c:h val="0.42753337450639339"/>
        </c:manualLayout>
      </c:layout>
      <c:overlay val="0"/>
      <c:txPr>
        <a:bodyPr/>
        <a:lstStyle/>
        <a:p>
          <a:pPr>
            <a:defRPr sz="1800" baseline="0"/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799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2498" cy="498714"/>
          </a:xfrm>
          <a:prstGeom prst="rect">
            <a:avLst/>
          </a:prstGeom>
        </p:spPr>
        <p:txBody>
          <a:bodyPr vert="horz" lIns="91989" tIns="45994" rIns="91989" bIns="45994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3892" y="0"/>
            <a:ext cx="2972498" cy="498714"/>
          </a:xfrm>
          <a:prstGeom prst="rect">
            <a:avLst/>
          </a:prstGeom>
        </p:spPr>
        <p:txBody>
          <a:bodyPr vert="horz" lIns="91989" tIns="45994" rIns="91989" bIns="45994" rtlCol="0"/>
          <a:lstStyle>
            <a:lvl1pPr algn="r">
              <a:defRPr sz="1200"/>
            </a:lvl1pPr>
          </a:lstStyle>
          <a:p>
            <a:fld id="{442CAB9A-8CB0-4378-A7A1-9299A4747785}" type="datetimeFigureOut">
              <a:rPr lang="ru-RU" smtClean="0"/>
              <a:t>16.05.2019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742950" y="1243013"/>
            <a:ext cx="537210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989" tIns="45994" rIns="91989" bIns="45994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962" y="4787017"/>
            <a:ext cx="5486078" cy="3916650"/>
          </a:xfrm>
          <a:prstGeom prst="rect">
            <a:avLst/>
          </a:prstGeom>
        </p:spPr>
        <p:txBody>
          <a:bodyPr vert="horz" lIns="91989" tIns="45994" rIns="91989" bIns="45994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562"/>
            <a:ext cx="2972498" cy="498714"/>
          </a:xfrm>
          <a:prstGeom prst="rect">
            <a:avLst/>
          </a:prstGeom>
        </p:spPr>
        <p:txBody>
          <a:bodyPr vert="horz" lIns="91989" tIns="45994" rIns="91989" bIns="45994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3892" y="9448562"/>
            <a:ext cx="2972498" cy="498714"/>
          </a:xfrm>
          <a:prstGeom prst="rect">
            <a:avLst/>
          </a:prstGeom>
        </p:spPr>
        <p:txBody>
          <a:bodyPr vert="horz" lIns="91989" tIns="45994" rIns="91989" bIns="45994" rtlCol="0" anchor="b"/>
          <a:lstStyle>
            <a:lvl1pPr algn="r">
              <a:defRPr sz="1200"/>
            </a:lvl1pPr>
          </a:lstStyle>
          <a:p>
            <a:fld id="{D3E7EFF3-1DFA-4671-99E2-1EA992741B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62320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713203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1pPr>
    <a:lvl2pPr marL="356602" algn="l" defTabSz="713203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2pPr>
    <a:lvl3pPr marL="713203" algn="l" defTabSz="713203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3pPr>
    <a:lvl4pPr marL="1069805" algn="l" defTabSz="713203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4pPr>
    <a:lvl5pPr marL="1426407" algn="l" defTabSz="713203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5pPr>
    <a:lvl6pPr marL="1783009" algn="l" defTabSz="713203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6pPr>
    <a:lvl7pPr marL="2139610" algn="l" defTabSz="713203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7pPr>
    <a:lvl8pPr marL="2496212" algn="l" defTabSz="713203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8pPr>
    <a:lvl9pPr marL="2852814" algn="l" defTabSz="713203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935302"/>
            <a:ext cx="6858000" cy="19896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001698"/>
            <a:ext cx="6858000" cy="137980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4D000-99F3-4414-A7A5-432DF354A449}" type="datetimeFigureOut">
              <a:rPr lang="ru-RU" smtClean="0"/>
              <a:t>16.05.2019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1E4A6-5427-425B-8926-EF00A959ED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473477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Single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4D000-99F3-4414-A7A5-432DF354A449}" type="datetimeFigureOut">
              <a:rPr lang="ru-RU" smtClean="0"/>
              <a:t>16.05.2019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1E4A6-5427-425B-8926-EF00A959ED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239712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Single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04271"/>
            <a:ext cx="1971675" cy="484319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04271"/>
            <a:ext cx="5800725" cy="484319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4D000-99F3-4414-A7A5-432DF354A449}" type="datetimeFigureOut">
              <a:rPr lang="ru-RU" smtClean="0"/>
              <a:t>16.05.2019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1E4A6-5427-425B-8926-EF00A959ED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60331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Single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4D000-99F3-4414-A7A5-432DF354A449}" type="datetimeFigureOut">
              <a:rPr lang="ru-RU" smtClean="0"/>
              <a:t>16.05.2019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1E4A6-5427-425B-8926-EF00A959ED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83248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Single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424782"/>
            <a:ext cx="7886700" cy="237728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824553"/>
            <a:ext cx="7886700" cy="125015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4D000-99F3-4414-A7A5-432DF354A449}" type="datetimeFigureOut">
              <a:rPr lang="ru-RU" smtClean="0"/>
              <a:t>16.05.2019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1E4A6-5427-425B-8926-EF00A959ED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39065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Single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21354"/>
            <a:ext cx="3886200" cy="362611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21354"/>
            <a:ext cx="3886200" cy="362611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4D000-99F3-4414-A7A5-432DF354A449}" type="datetimeFigureOut">
              <a:rPr lang="ru-RU" smtClean="0"/>
              <a:t>16.05.2019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1E4A6-5427-425B-8926-EF00A959ED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465366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Single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04271"/>
            <a:ext cx="7886700" cy="1104636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400969"/>
            <a:ext cx="3868340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087563"/>
            <a:ext cx="3868340" cy="307049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400969"/>
            <a:ext cx="3887391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087563"/>
            <a:ext cx="3887391" cy="307049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4D000-99F3-4414-A7A5-432DF354A449}" type="datetimeFigureOut">
              <a:rPr lang="ru-RU" smtClean="0"/>
              <a:t>16.05.2019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1E4A6-5427-425B-8926-EF00A959ED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838980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Single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4D000-99F3-4414-A7A5-432DF354A449}" type="datetimeFigureOut">
              <a:rPr lang="ru-RU" smtClean="0"/>
              <a:t>16.05.2019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1E4A6-5427-425B-8926-EF00A959ED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076069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Single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4D000-99F3-4414-A7A5-432DF354A449}" type="datetimeFigureOut">
              <a:rPr lang="ru-RU" smtClean="0"/>
              <a:t>16.05.2019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1E4A6-5427-425B-8926-EF00A959ED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572430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Single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822855"/>
            <a:ext cx="4629150" cy="406135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4D000-99F3-4414-A7A5-432DF354A449}" type="datetimeFigureOut">
              <a:rPr lang="ru-RU" smtClean="0"/>
              <a:t>16.05.2019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1E4A6-5427-425B-8926-EF00A959ED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276214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Single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822855"/>
            <a:ext cx="4629150" cy="4061354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4D000-99F3-4414-A7A5-432DF354A449}" type="datetimeFigureOut">
              <a:rPr lang="ru-RU" smtClean="0"/>
              <a:t>16.05.2019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1E4A6-5427-425B-8926-EF00A959ED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499845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Single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521354"/>
            <a:ext cx="788670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4D000-99F3-4414-A7A5-432DF354A449}" type="datetimeFigureOut">
              <a:rPr lang="ru-RU" smtClean="0"/>
              <a:t>16.05.2019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E1E4A6-5427-425B-8926-EF00A959ED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1463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Single"/>
      </p:transition>
    </mc:Choice>
    <mc:Fallback xmlns="">
      <p:transition spd="slow">
        <p:fade/>
      </p:transition>
    </mc:Fallback>
  </mc:AlternateConten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Прямая соединительная линия 7"/>
          <p:cNvCxnSpPr/>
          <p:nvPr/>
        </p:nvCxnSpPr>
        <p:spPr>
          <a:xfrm>
            <a:off x="521550" y="1129308"/>
            <a:ext cx="8100900" cy="0"/>
          </a:xfrm>
          <a:prstGeom prst="line">
            <a:avLst/>
          </a:prstGeom>
          <a:ln w="76200"/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734711" y="4726538"/>
            <a:ext cx="257883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ru-RU" sz="18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г. Екатеринбург</a:t>
            </a:r>
          </a:p>
          <a:p>
            <a:pPr eaLnBrk="1" hangingPunct="1">
              <a:defRPr/>
            </a:pPr>
            <a:r>
              <a:rPr lang="ru-RU" sz="18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24 апреля 2019 года</a:t>
            </a:r>
          </a:p>
        </p:txBody>
      </p:sp>
      <p:sp>
        <p:nvSpPr>
          <p:cNvPr id="9" name="Прямоугольник с двумя усеченными противолежащими углами 8"/>
          <p:cNvSpPr/>
          <p:nvPr/>
        </p:nvSpPr>
        <p:spPr>
          <a:xfrm>
            <a:off x="57150" y="1087562"/>
            <a:ext cx="9029700" cy="2045672"/>
          </a:xfrm>
          <a:prstGeom prst="snip2DiagRect">
            <a:avLst/>
          </a:prstGeom>
          <a:solidFill>
            <a:schemeClr val="accent2"/>
          </a:solidFill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i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 стратегии развития образования детей </a:t>
            </a:r>
            <a:br>
              <a:rPr lang="ru-RU" sz="2800" b="1" i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lang="ru-RU" sz="2800" b="1" i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 ограниченными возможностями здоровья </a:t>
            </a:r>
            <a:br>
              <a:rPr lang="ru-RU" sz="2800" b="1" i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lang="ru-RU" sz="2800" b="1" i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и детей с инвалидностью в Российской Федерации </a:t>
            </a:r>
          </a:p>
          <a:p>
            <a:pPr algn="ctr"/>
            <a:r>
              <a:rPr lang="ru-RU" sz="2800" b="1" i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на период до 2030 года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85775" y="3409592"/>
            <a:ext cx="553266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1" i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Совещание с руководителями органов местного самоуправления, осуществляющих управление </a:t>
            </a:r>
            <a:br>
              <a:rPr lang="ru-RU" sz="1800" b="1" i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lang="ru-RU" sz="1800" b="1" i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в сфере образования, государственных общеобразовательных организаций </a:t>
            </a:r>
            <a:br>
              <a:rPr lang="ru-RU" sz="1800" b="1" i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lang="ru-RU" sz="1800" b="1" i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Свердловской области</a:t>
            </a:r>
            <a:endParaRPr lang="ru-RU" sz="2400" b="1" i="1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85775" y="164873"/>
            <a:ext cx="818673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8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Министерство общего и профессионального образования </a:t>
            </a:r>
          </a:p>
          <a:p>
            <a:pPr algn="ctr"/>
            <a:r>
              <a:rPr lang="ru-RU" sz="18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Свердловской области</a:t>
            </a:r>
            <a:endParaRPr lang="ru-RU" sz="18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7522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Рисунок 4"/>
          <p:cNvGraphicFramePr>
            <a:graphicFrameLocks noGrp="1"/>
          </p:cNvGraphicFramePr>
          <p:nvPr>
            <p:ph type="pic" idx="1"/>
            <p:extLst>
              <p:ext uri="{D42A27DB-BD31-4B8C-83A1-F6EECF244321}">
                <p14:modId xmlns:p14="http://schemas.microsoft.com/office/powerpoint/2010/main" val="1414493743"/>
              </p:ext>
            </p:extLst>
          </p:nvPr>
        </p:nvGraphicFramePr>
        <p:xfrm>
          <a:off x="2464537" y="1178228"/>
          <a:ext cx="6430738" cy="35550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5363" name="Текст 3"/>
          <p:cNvSpPr>
            <a:spLocks noGrp="1"/>
          </p:cNvSpPr>
          <p:nvPr>
            <p:ph type="body" sz="half" idx="2"/>
          </p:nvPr>
        </p:nvSpPr>
        <p:spPr>
          <a:xfrm>
            <a:off x="150984" y="834397"/>
            <a:ext cx="7974767" cy="3440009"/>
          </a:xfrm>
        </p:spPr>
        <p:txBody>
          <a:bodyPr>
            <a:noAutofit/>
          </a:bodyPr>
          <a:lstStyle/>
          <a:p>
            <a:pPr eaLnBrk="1" hangingPunct="1">
              <a:spcBef>
                <a:spcPts val="0"/>
              </a:spcBef>
            </a:pPr>
            <a:r>
              <a:rPr lang="ru-RU" altLang="ru-RU" sz="2025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Общее количество обучающихся – 500 382 человека</a:t>
            </a:r>
          </a:p>
          <a:p>
            <a:pPr eaLnBrk="1" hangingPunct="1">
              <a:spcBef>
                <a:spcPts val="0"/>
              </a:spcBef>
            </a:pPr>
            <a:endParaRPr lang="ru-RU" altLang="ru-RU" sz="9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ts val="0"/>
              </a:spcBef>
            </a:pPr>
            <a:r>
              <a:rPr lang="ru-RU" altLang="ru-RU" sz="2025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 с ОВЗ – 28 044 человека</a:t>
            </a:r>
            <a:endParaRPr lang="ru-RU" altLang="ru-RU" sz="9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100000"/>
              </a:lnSpc>
              <a:spcBef>
                <a:spcPts val="0"/>
              </a:spcBef>
            </a:pPr>
            <a:endParaRPr lang="ru-RU" altLang="ru-RU" sz="95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ts val="0"/>
              </a:spcBef>
            </a:pPr>
            <a:r>
              <a:rPr lang="ru-RU" altLang="ru-RU" sz="2025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Дети-инвалиды – 9786 человек</a:t>
            </a: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594672" y="502583"/>
            <a:ext cx="8100900" cy="0"/>
          </a:xfrm>
          <a:prstGeom prst="line">
            <a:avLst/>
          </a:prstGeom>
          <a:ln w="76200"/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" name="Заголовок 1"/>
          <p:cNvSpPr txBox="1">
            <a:spLocks/>
          </p:cNvSpPr>
          <p:nvPr/>
        </p:nvSpPr>
        <p:spPr>
          <a:xfrm>
            <a:off x="359934" y="4501979"/>
            <a:ext cx="8570375" cy="667510"/>
          </a:xfrm>
          <a:prstGeom prst="rect">
            <a:avLst/>
          </a:prstGeom>
        </p:spPr>
        <p:txBody>
          <a:bodyPr vert="horz" lIns="68580" tIns="34290" rIns="68580" bIns="3429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отдельных классах и отдельных образовательных организациях (специальные (коррекционные) учреждения и коррекционные классы) обучается 16 344 человека (3,3%)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94672" y="32803"/>
            <a:ext cx="78778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2159" b="1" i="0" u="none" strike="noStrike" kern="1200" baseline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2400" dirty="0"/>
              <a:t>Контингент обучающихся в Свердловской области</a:t>
            </a:r>
          </a:p>
        </p:txBody>
      </p:sp>
    </p:spTree>
    <p:extLst>
      <p:ext uri="{BB962C8B-B14F-4D97-AF65-F5344CB8AC3E}">
        <p14:creationId xmlns:p14="http://schemas.microsoft.com/office/powerpoint/2010/main" val="1648386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490" y="0"/>
            <a:ext cx="8100900" cy="767871"/>
          </a:xfrm>
        </p:spPr>
        <p:txBody>
          <a:bodyPr>
            <a:normAutofit fontScale="90000"/>
          </a:bodyPr>
          <a:lstStyle/>
          <a:p>
            <a:r>
              <a:rPr lang="ru-RU" sz="3200" b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Тенденции в развитии системы образования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4349" y="848564"/>
            <a:ext cx="8100900" cy="486643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sz="2400" b="1" i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Негативные:</a:t>
            </a:r>
          </a:p>
          <a:p>
            <a:pPr marL="0" indent="0" algn="just">
              <a:buNone/>
            </a:pPr>
            <a:r>
              <a:rPr lang="ru-RU" sz="2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рост числа детей с нарушениями в развитии, расширение распространенности функциональных нарушений и хронических заболеваний у обучающихся во все периоды их обучения, увеличение числа нарушений неясной этиологии, рост числа детей с невыраженными отклонениями в развитии, увеличение числа детей с комплексными нарушениями.</a:t>
            </a:r>
          </a:p>
          <a:p>
            <a:pPr marL="0" indent="0" algn="just">
              <a:buNone/>
            </a:pPr>
            <a:r>
              <a:rPr lang="ru-RU" sz="2400" b="1" i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Позитивные:</a:t>
            </a:r>
          </a:p>
          <a:p>
            <a:pPr marL="0" indent="0" algn="just">
              <a:buNone/>
            </a:pPr>
            <a:r>
              <a:rPr lang="ru-RU" sz="2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закрепление особенностей организации образования детей с ОВЗ в нормативных правовых актах федерального уровня; начало внедрения системы ранней комплексной помощи детям, что способствует повышению эффективности воспитания и обучения детей и создает возможности для осуществления инклюзивного обучения; наблюдающийся рост в использовании достижений высокотехнологичной медицины, который требует разработки новых коррекционно-развивающих технологий</a:t>
            </a:r>
          </a:p>
          <a:p>
            <a:pPr marL="0" indent="0" algn="just">
              <a:buNone/>
            </a:pPr>
            <a:endParaRPr lang="ru-RU" sz="2400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494349" y="622488"/>
            <a:ext cx="8100900" cy="0"/>
          </a:xfrm>
          <a:prstGeom prst="line">
            <a:avLst/>
          </a:prstGeom>
          <a:ln w="76200"/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95163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Single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40330" y="-79885"/>
            <a:ext cx="5135728" cy="767871"/>
          </a:xfrm>
        </p:spPr>
        <p:txBody>
          <a:bodyPr>
            <a:normAutofit/>
          </a:bodyPr>
          <a:lstStyle/>
          <a:p>
            <a:r>
              <a:rPr lang="ru-RU" sz="3200" b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Цель Стратегии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5810" y="1167378"/>
            <a:ext cx="8517977" cy="435742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/>
              <a:t>	</a:t>
            </a:r>
            <a:r>
              <a:rPr lang="ru-RU" sz="2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Определение приоритетных направлений государственной политики в сфере образования детей с ОВЗ и детей </a:t>
            </a:r>
            <a:br>
              <a:rPr lang="ru-RU" sz="2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lang="ru-RU" sz="2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 инвалидностью, инструментов и механизмов достижения наилучших результатов деятельности по этим направлениям, </a:t>
            </a:r>
            <a:br>
              <a:rPr lang="ru-RU" sz="2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lang="ru-RU" sz="2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а также ожидаемых результатов реализации Стратегии, обеспечивающих достижение доступности и качества образования для детей с ОВЗ и детей с инвалидностью, </a:t>
            </a:r>
            <a:br>
              <a:rPr lang="ru-RU" sz="2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lang="ru-RU" sz="2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их социальную интеграцию, способность к ведению максимально самостоятельной жизни, успешную самореализацию в различных сферах жизнедеятельности</a:t>
            </a: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494349" y="622488"/>
            <a:ext cx="8100900" cy="0"/>
          </a:xfrm>
          <a:prstGeom prst="line">
            <a:avLst/>
          </a:prstGeom>
          <a:ln w="76200"/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606180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Single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40941" y="-79885"/>
            <a:ext cx="5735117" cy="767871"/>
          </a:xfrm>
        </p:spPr>
        <p:txBody>
          <a:bodyPr>
            <a:normAutofit/>
          </a:bodyPr>
          <a:lstStyle/>
          <a:p>
            <a:r>
              <a:rPr lang="ru-RU" sz="3200" b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Основные задачи Стратегии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4349" y="790042"/>
            <a:ext cx="8100900" cy="4849977"/>
          </a:xfrm>
        </p:spPr>
        <p:txBody>
          <a:bodyPr>
            <a:normAutofit fontScale="92500"/>
          </a:bodyPr>
          <a:lstStyle/>
          <a:p>
            <a:pPr algn="just"/>
            <a:r>
              <a:rPr lang="ru-RU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создать условия для консолидации усилий институтов российского общества и государства по созданию системы непрерывного эффективного образования детей с ОВЗ и детей с инвалидностью;</a:t>
            </a:r>
          </a:p>
          <a:p>
            <a:pPr algn="just"/>
            <a:r>
              <a:rPr lang="ru-RU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повысить качество образования лиц с ОВЗ и инвалидностью на всех уровнях образования; </a:t>
            </a:r>
          </a:p>
          <a:p>
            <a:pPr algn="just"/>
            <a:r>
              <a:rPr lang="ru-RU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сформировать социокультурную инфраструктуру, содействующую успешной социализации детей с ОВЗ и инвалидностью и интегрирующую возможности образовательных, культурных, спортивных, научных, познавательных, экскурсионно-туристических и других организаций;</a:t>
            </a:r>
          </a:p>
          <a:p>
            <a:pPr algn="just"/>
            <a:r>
              <a:rPr lang="ru-RU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обеспечить поддержку семьи как полноправного участника образования процесса с ОВЗ на основе повышения ее ответственности за выбор индивидуального образовательного маршрута для ребенка и повышения </a:t>
            </a:r>
            <a:r>
              <a:rPr lang="ru-RU" dirty="0" err="1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абилитационно</a:t>
            </a:r>
            <a:r>
              <a:rPr lang="ru-RU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/реабилитационной компетентности; </a:t>
            </a:r>
          </a:p>
          <a:p>
            <a:pPr algn="just"/>
            <a:r>
              <a:rPr lang="ru-RU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сформировать инклюзивную социокультурную среду в образовании, способствующую становлению инклюзивной культуры у всех участников образовательного процесса.</a:t>
            </a:r>
          </a:p>
          <a:p>
            <a:pPr algn="just"/>
            <a:endParaRPr lang="ru-RU" dirty="0"/>
          </a:p>
          <a:p>
            <a:pPr marL="0" indent="0" algn="just">
              <a:buNone/>
            </a:pPr>
            <a:endParaRPr lang="ru-RU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494349" y="622488"/>
            <a:ext cx="8100900" cy="0"/>
          </a:xfrm>
          <a:prstGeom prst="line">
            <a:avLst/>
          </a:prstGeom>
          <a:ln w="76200"/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940110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Single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43585" y="-61606"/>
            <a:ext cx="6949440" cy="767871"/>
          </a:xfrm>
        </p:spPr>
        <p:txBody>
          <a:bodyPr>
            <a:normAutofit/>
          </a:bodyPr>
          <a:lstStyle/>
          <a:p>
            <a:r>
              <a:rPr lang="ru-RU" sz="3200" b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Основные направления Стратегии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2727" y="790042"/>
            <a:ext cx="7923099" cy="4924958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sz="2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1. Развитие ранней коррекционной помощи детям с ОВЗ и детям </a:t>
            </a:r>
            <a:br>
              <a:rPr lang="ru-RU" sz="2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lang="ru-RU" sz="2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 инвалидностью.</a:t>
            </a:r>
          </a:p>
          <a:p>
            <a:pPr marL="0" indent="0" algn="just">
              <a:buNone/>
            </a:pPr>
            <a:r>
              <a:rPr lang="ru-RU" sz="2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2. Создание образовательной вертикали для всех категорий лиц </a:t>
            </a:r>
            <a:br>
              <a:rPr lang="ru-RU" sz="2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lang="ru-RU" sz="2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 различными нарушениями в развитии, в том числе лиц с тяжелыми множественными нарушениями развития.</a:t>
            </a:r>
          </a:p>
          <a:p>
            <a:pPr marL="0" indent="0" algn="just">
              <a:buNone/>
            </a:pPr>
            <a:r>
              <a:rPr lang="ru-RU" sz="2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З. Совершенствование </a:t>
            </a:r>
            <a:r>
              <a:rPr lang="ru-RU" sz="2600" dirty="0" err="1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диагностико</a:t>
            </a:r>
            <a:r>
              <a:rPr lang="ru-RU" sz="2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-консультативной деятельности ПМПК и психолого-медико-педагогических консилиумов образовательных организаций по определению специальных условий образования лиц с ОВЗ и инвалидностью.</a:t>
            </a:r>
          </a:p>
          <a:p>
            <a:pPr marL="0" indent="0" algn="just">
              <a:buNone/>
            </a:pPr>
            <a:r>
              <a:rPr lang="ru-RU" sz="2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4. Использование современных возможностей информационных технологий.</a:t>
            </a:r>
          </a:p>
          <a:p>
            <a:pPr marL="0" indent="0" algn="just">
              <a:buNone/>
            </a:pPr>
            <a:r>
              <a:rPr lang="ru-RU" sz="2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5. Дальнейшее развитие и совершенствование инклюзивного образования, удовлетворяющего образовательные потребности обучающихся, создание условий для обеспечения непрерывности инклюзивного образования на всех этапах образовательной вертикали.</a:t>
            </a:r>
          </a:p>
          <a:p>
            <a:pPr marL="0" indent="0" algn="just">
              <a:buNone/>
            </a:pPr>
            <a:r>
              <a:rPr lang="ru-RU" sz="2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6. Модернизация дефектологического образования, совершенствование подготовки и повышения квалификации специалистов для работы с детьми с ОВЗ и детьми с инвалидностью.</a:t>
            </a:r>
          </a:p>
          <a:p>
            <a:pPr marL="0" indent="0" algn="just">
              <a:buNone/>
            </a:pPr>
            <a:endParaRPr lang="ru-RU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494349" y="622488"/>
            <a:ext cx="8100900" cy="0"/>
          </a:xfrm>
          <a:prstGeom prst="line">
            <a:avLst/>
          </a:prstGeom>
          <a:ln w="76200"/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pSp>
        <p:nvGrpSpPr>
          <p:cNvPr id="5" name="Группа 4"/>
          <p:cNvGrpSpPr/>
          <p:nvPr/>
        </p:nvGrpSpPr>
        <p:grpSpPr>
          <a:xfrm>
            <a:off x="235970" y="706670"/>
            <a:ext cx="516758" cy="578728"/>
            <a:chOff x="0" y="2550"/>
            <a:chExt cx="1018886" cy="1455550"/>
          </a:xfrm>
          <a:scene3d>
            <a:camera prst="orthographicFront"/>
            <a:lightRig rig="flat" dir="t"/>
          </a:scene3d>
        </p:grpSpPr>
        <p:sp>
          <p:nvSpPr>
            <p:cNvPr id="6" name="Нашивка 5"/>
            <p:cNvSpPr/>
            <p:nvPr/>
          </p:nvSpPr>
          <p:spPr>
            <a:xfrm rot="5400000">
              <a:off x="-218332" y="220882"/>
              <a:ext cx="1455550" cy="1018885"/>
            </a:xfrm>
            <a:prstGeom prst="chevron">
              <a:avLst/>
            </a:prstGeom>
            <a:sp3d prstMaterial="plastic">
              <a:bevelT w="120900" h="88900"/>
              <a:bevelB w="88900" h="31750" prst="angle"/>
            </a:sp3d>
          </p:spPr>
          <p:style>
            <a:lnRef idx="1">
              <a:schemeClr val="accent2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Нашивка 4"/>
            <p:cNvSpPr/>
            <p:nvPr/>
          </p:nvSpPr>
          <p:spPr>
            <a:xfrm>
              <a:off x="1" y="511993"/>
              <a:ext cx="1018885" cy="436665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1333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3000" kern="1200" dirty="0">
                <a:solidFill>
                  <a:schemeClr val="tx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endParaRPr>
            </a:p>
          </p:txBody>
        </p:sp>
      </p:grpSp>
      <p:grpSp>
        <p:nvGrpSpPr>
          <p:cNvPr id="8" name="Группа 7"/>
          <p:cNvGrpSpPr/>
          <p:nvPr/>
        </p:nvGrpSpPr>
        <p:grpSpPr>
          <a:xfrm>
            <a:off x="235970" y="2963157"/>
            <a:ext cx="516758" cy="578728"/>
            <a:chOff x="0" y="2550"/>
            <a:chExt cx="1018886" cy="1455550"/>
          </a:xfrm>
          <a:scene3d>
            <a:camera prst="orthographicFront"/>
            <a:lightRig rig="flat" dir="t"/>
          </a:scene3d>
        </p:grpSpPr>
        <p:sp>
          <p:nvSpPr>
            <p:cNvPr id="9" name="Нашивка 8"/>
            <p:cNvSpPr/>
            <p:nvPr/>
          </p:nvSpPr>
          <p:spPr>
            <a:xfrm rot="5400000">
              <a:off x="-218332" y="220882"/>
              <a:ext cx="1455550" cy="1018885"/>
            </a:xfrm>
            <a:prstGeom prst="chevron">
              <a:avLst/>
            </a:prstGeom>
            <a:sp3d prstMaterial="plastic">
              <a:bevelT w="120900" h="88900"/>
              <a:bevelB w="88900" h="31750" prst="angle"/>
            </a:sp3d>
          </p:spPr>
          <p:style>
            <a:lnRef idx="1">
              <a:schemeClr val="accent2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Нашивка 4"/>
            <p:cNvSpPr/>
            <p:nvPr/>
          </p:nvSpPr>
          <p:spPr>
            <a:xfrm>
              <a:off x="1" y="511993"/>
              <a:ext cx="1018885" cy="436665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1333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3000" kern="1200" dirty="0">
                <a:solidFill>
                  <a:schemeClr val="tx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endParaRPr>
            </a:p>
          </p:txBody>
        </p:sp>
      </p:grpSp>
      <p:grpSp>
        <p:nvGrpSpPr>
          <p:cNvPr id="11" name="Группа 10"/>
          <p:cNvGrpSpPr/>
          <p:nvPr/>
        </p:nvGrpSpPr>
        <p:grpSpPr>
          <a:xfrm>
            <a:off x="235969" y="1411725"/>
            <a:ext cx="516756" cy="594643"/>
            <a:chOff x="0" y="1262190"/>
            <a:chExt cx="1018886" cy="1455550"/>
          </a:xfrm>
          <a:scene3d>
            <a:camera prst="orthographicFront"/>
            <a:lightRig rig="flat" dir="t"/>
          </a:scene3d>
        </p:grpSpPr>
        <p:sp>
          <p:nvSpPr>
            <p:cNvPr id="12" name="Нашивка 11"/>
            <p:cNvSpPr/>
            <p:nvPr/>
          </p:nvSpPr>
          <p:spPr>
            <a:xfrm rot="5400000">
              <a:off x="-218332" y="1480522"/>
              <a:ext cx="1455550" cy="1018885"/>
            </a:xfrm>
            <a:prstGeom prst="chevron">
              <a:avLst/>
            </a:prstGeom>
            <a:sp3d prstMaterial="plastic">
              <a:bevelT w="120900" h="88900"/>
              <a:bevelB w="88900" h="31750" prst="angle"/>
            </a:sp3d>
          </p:spPr>
          <p:style>
            <a:lnRef idx="1">
              <a:schemeClr val="accent3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0"/>
                <a:satOff val="0"/>
                <a:lumOff val="0"/>
                <a:alphaOff val="0"/>
              </a:schemeClr>
            </a:fillRef>
            <a:effectRef idx="2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Нашивка 4"/>
            <p:cNvSpPr/>
            <p:nvPr/>
          </p:nvSpPr>
          <p:spPr>
            <a:xfrm>
              <a:off x="1" y="1771633"/>
              <a:ext cx="1018885" cy="436665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1333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3000" kern="1200" dirty="0">
                <a:solidFill>
                  <a:schemeClr val="tx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endParaRPr>
            </a:p>
          </p:txBody>
        </p:sp>
      </p:grpSp>
      <p:grpSp>
        <p:nvGrpSpPr>
          <p:cNvPr id="14" name="Группа 13"/>
          <p:cNvGrpSpPr/>
          <p:nvPr/>
        </p:nvGrpSpPr>
        <p:grpSpPr>
          <a:xfrm>
            <a:off x="235969" y="3699280"/>
            <a:ext cx="516756" cy="594643"/>
            <a:chOff x="0" y="1262190"/>
            <a:chExt cx="1018886" cy="1455550"/>
          </a:xfrm>
          <a:scene3d>
            <a:camera prst="orthographicFront"/>
            <a:lightRig rig="flat" dir="t"/>
          </a:scene3d>
        </p:grpSpPr>
        <p:sp>
          <p:nvSpPr>
            <p:cNvPr id="15" name="Нашивка 14"/>
            <p:cNvSpPr/>
            <p:nvPr/>
          </p:nvSpPr>
          <p:spPr>
            <a:xfrm rot="5400000">
              <a:off x="-218332" y="1480522"/>
              <a:ext cx="1455550" cy="1018885"/>
            </a:xfrm>
            <a:prstGeom prst="chevron">
              <a:avLst/>
            </a:prstGeom>
            <a:sp3d prstMaterial="plastic">
              <a:bevelT w="120900" h="88900"/>
              <a:bevelB w="88900" h="31750" prst="angle"/>
            </a:sp3d>
          </p:spPr>
          <p:style>
            <a:lnRef idx="1">
              <a:schemeClr val="accent3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0"/>
                <a:satOff val="0"/>
                <a:lumOff val="0"/>
                <a:alphaOff val="0"/>
              </a:schemeClr>
            </a:fillRef>
            <a:effectRef idx="2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Нашивка 4"/>
            <p:cNvSpPr/>
            <p:nvPr/>
          </p:nvSpPr>
          <p:spPr>
            <a:xfrm>
              <a:off x="1" y="1771633"/>
              <a:ext cx="1018885" cy="436665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1333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3000" kern="1200" dirty="0">
                <a:solidFill>
                  <a:schemeClr val="tx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endParaRPr>
            </a:p>
          </p:txBody>
        </p:sp>
      </p:grpSp>
      <p:grpSp>
        <p:nvGrpSpPr>
          <p:cNvPr id="17" name="Группа 16"/>
          <p:cNvGrpSpPr/>
          <p:nvPr/>
        </p:nvGrpSpPr>
        <p:grpSpPr>
          <a:xfrm>
            <a:off x="235968" y="2130159"/>
            <a:ext cx="516757" cy="606012"/>
            <a:chOff x="0" y="2521830"/>
            <a:chExt cx="1018886" cy="1455550"/>
          </a:xfrm>
          <a:scene3d>
            <a:camera prst="orthographicFront"/>
            <a:lightRig rig="flat" dir="t"/>
          </a:scene3d>
        </p:grpSpPr>
        <p:sp>
          <p:nvSpPr>
            <p:cNvPr id="18" name="Нашивка 17"/>
            <p:cNvSpPr/>
            <p:nvPr/>
          </p:nvSpPr>
          <p:spPr>
            <a:xfrm rot="5400000">
              <a:off x="-218332" y="2740162"/>
              <a:ext cx="1455550" cy="1018885"/>
            </a:xfrm>
            <a:prstGeom prst="chevron">
              <a:avLst/>
            </a:prstGeom>
            <a:sp3d prstMaterial="plastic">
              <a:bevelT w="120900" h="88900"/>
              <a:bevelB w="88900" h="31750" prst="angle"/>
            </a:sp3d>
          </p:spPr>
          <p:style>
            <a:lnRef idx="1">
              <a:schemeClr val="accent4">
                <a:hueOff val="0"/>
                <a:satOff val="0"/>
                <a:lumOff val="0"/>
                <a:alphaOff val="0"/>
              </a:schemeClr>
            </a:lnRef>
            <a:fillRef idx="3">
              <a:schemeClr val="accent4">
                <a:hueOff val="0"/>
                <a:satOff val="0"/>
                <a:lumOff val="0"/>
                <a:alphaOff val="0"/>
              </a:schemeClr>
            </a:fillRef>
            <a:effectRef idx="2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9" name="Нашивка 4"/>
            <p:cNvSpPr/>
            <p:nvPr/>
          </p:nvSpPr>
          <p:spPr>
            <a:xfrm>
              <a:off x="1" y="3031273"/>
              <a:ext cx="1018885" cy="436665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1333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3000" kern="1200" dirty="0">
                <a:solidFill>
                  <a:schemeClr val="tx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endParaRPr>
            </a:p>
          </p:txBody>
        </p:sp>
      </p:grpSp>
      <p:grpSp>
        <p:nvGrpSpPr>
          <p:cNvPr id="20" name="Группа 19"/>
          <p:cNvGrpSpPr/>
          <p:nvPr/>
        </p:nvGrpSpPr>
        <p:grpSpPr>
          <a:xfrm>
            <a:off x="235968" y="4569998"/>
            <a:ext cx="516757" cy="606012"/>
            <a:chOff x="0" y="2521830"/>
            <a:chExt cx="1018886" cy="1455550"/>
          </a:xfrm>
          <a:scene3d>
            <a:camera prst="orthographicFront"/>
            <a:lightRig rig="flat" dir="t"/>
          </a:scene3d>
        </p:grpSpPr>
        <p:sp>
          <p:nvSpPr>
            <p:cNvPr id="21" name="Нашивка 20"/>
            <p:cNvSpPr/>
            <p:nvPr/>
          </p:nvSpPr>
          <p:spPr>
            <a:xfrm rot="5400000">
              <a:off x="-218332" y="2740162"/>
              <a:ext cx="1455550" cy="1018885"/>
            </a:xfrm>
            <a:prstGeom prst="chevron">
              <a:avLst/>
            </a:prstGeom>
            <a:sp3d prstMaterial="plastic">
              <a:bevelT w="120900" h="88900"/>
              <a:bevelB w="88900" h="31750" prst="angle"/>
            </a:sp3d>
          </p:spPr>
          <p:style>
            <a:lnRef idx="1">
              <a:schemeClr val="accent4">
                <a:hueOff val="0"/>
                <a:satOff val="0"/>
                <a:lumOff val="0"/>
                <a:alphaOff val="0"/>
              </a:schemeClr>
            </a:lnRef>
            <a:fillRef idx="3">
              <a:schemeClr val="accent4">
                <a:hueOff val="0"/>
                <a:satOff val="0"/>
                <a:lumOff val="0"/>
                <a:alphaOff val="0"/>
              </a:schemeClr>
            </a:fillRef>
            <a:effectRef idx="2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2" name="Нашивка 4"/>
            <p:cNvSpPr/>
            <p:nvPr/>
          </p:nvSpPr>
          <p:spPr>
            <a:xfrm>
              <a:off x="1" y="3031273"/>
              <a:ext cx="1018885" cy="436665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1333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3000" kern="1200" dirty="0">
                <a:solidFill>
                  <a:schemeClr val="tx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endParaRPr>
            </a:p>
          </p:txBody>
        </p:sp>
      </p:grpSp>
      <p:cxnSp>
        <p:nvCxnSpPr>
          <p:cNvPr id="25" name="Прямая соединительная линия 24"/>
          <p:cNvCxnSpPr/>
          <p:nvPr/>
        </p:nvCxnSpPr>
        <p:spPr>
          <a:xfrm>
            <a:off x="494346" y="3538589"/>
            <a:ext cx="8181479" cy="3296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494347" y="1282787"/>
            <a:ext cx="8181479" cy="3296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494345" y="2005574"/>
            <a:ext cx="8181479" cy="3296"/>
          </a:xfrm>
          <a:prstGeom prst="line">
            <a:avLst/>
          </a:prstGeom>
          <a:ln w="158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494345" y="4451438"/>
            <a:ext cx="8181479" cy="3296"/>
          </a:xfrm>
          <a:prstGeom prst="line">
            <a:avLst/>
          </a:prstGeom>
          <a:ln w="158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494345" y="4304140"/>
            <a:ext cx="0" cy="157336"/>
          </a:xfrm>
          <a:prstGeom prst="line">
            <a:avLst/>
          </a:prstGeom>
          <a:ln w="158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494344" y="2938050"/>
            <a:ext cx="8181479" cy="3296"/>
          </a:xfrm>
          <a:prstGeom prst="line">
            <a:avLst/>
          </a:prstGeom>
          <a:ln w="158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flipH="1">
            <a:off x="494341" y="2736171"/>
            <a:ext cx="5" cy="196979"/>
          </a:xfrm>
          <a:prstGeom prst="line">
            <a:avLst/>
          </a:prstGeom>
          <a:ln w="158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494341" y="5182752"/>
            <a:ext cx="8181479" cy="3296"/>
          </a:xfrm>
          <a:prstGeom prst="line">
            <a:avLst/>
          </a:prstGeom>
          <a:ln w="158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085897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Single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40941" y="-79885"/>
            <a:ext cx="5735117" cy="767871"/>
          </a:xfrm>
        </p:spPr>
        <p:txBody>
          <a:bodyPr>
            <a:normAutofit/>
          </a:bodyPr>
          <a:lstStyle/>
          <a:p>
            <a:r>
              <a:rPr lang="ru-RU" sz="3200" b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Результаты Стратегии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4349" y="790042"/>
            <a:ext cx="8100900" cy="4849977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повышение в обществе инклюзивной культуры по отношению к лицам с ОВЗ, повышение значимости в общественном сознании получения качественного образования лицами с ОВЗ;</a:t>
            </a:r>
          </a:p>
          <a:p>
            <a:pPr algn="just"/>
            <a:r>
              <a:rPr lang="ru-RU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доступность для всех категорий детей с ОВЗ и инвалидностью качественного образования; </a:t>
            </a:r>
          </a:p>
          <a:p>
            <a:pPr algn="just"/>
            <a:r>
              <a:rPr lang="ru-RU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совершенствование и создание доступной и развивающей образовательной среды; </a:t>
            </a:r>
          </a:p>
          <a:p>
            <a:pPr algn="just"/>
            <a:r>
              <a:rPr lang="ru-RU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территориальная и финансовая доступность специальной педагогической и психологической помощи для всех групп детей с ОВЗ и их семей; </a:t>
            </a:r>
          </a:p>
          <a:p>
            <a:pPr algn="just"/>
            <a:r>
              <a:rPr lang="ru-RU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социокультурная инфраструктура; </a:t>
            </a:r>
          </a:p>
          <a:p>
            <a:pPr algn="just"/>
            <a:r>
              <a:rPr lang="ru-RU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создание в рамках психологической службы в системе образования отдельного направления — специальной психологической помощи детям с ОВЗ, детям-инвалидам, обучающимся в различных образовательных условиях; </a:t>
            </a:r>
          </a:p>
          <a:p>
            <a:pPr algn="just"/>
            <a:r>
              <a:rPr lang="ru-RU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подготовленность лиц с ОВЗ к ведению максимально возможной самостоятельной и независимой жизни; </a:t>
            </a:r>
          </a:p>
          <a:p>
            <a:pPr algn="just"/>
            <a:r>
              <a:rPr lang="ru-RU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создание доступной сети услуг ПМПК; </a:t>
            </a:r>
          </a:p>
          <a:p>
            <a:pPr algn="just"/>
            <a:r>
              <a:rPr lang="ru-RU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укрепление и развитие кадрового потенциала системы образования лиц с ОВЗ и инвалидностью через переход на </a:t>
            </a:r>
            <a:r>
              <a:rPr lang="ru-RU" dirty="0" err="1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моноуровневую</a:t>
            </a:r>
            <a:r>
              <a:rPr lang="ru-RU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 систему подготовки дефектологов в ВУЗах с сохранением института магистратуры; </a:t>
            </a:r>
          </a:p>
          <a:p>
            <a:pPr algn="just"/>
            <a:r>
              <a:rPr lang="ru-RU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развитие и поддержка социально-значимых детских, семейных и родительских инициатив, обеспечение преемственности деятельности детских и молодежных общественных объединений; </a:t>
            </a:r>
          </a:p>
          <a:p>
            <a:pPr algn="just"/>
            <a:r>
              <a:rPr lang="ru-RU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формирование системы осуществления мониторинга и показателей, отражающих эффективность реализации Стратегии. </a:t>
            </a:r>
          </a:p>
          <a:p>
            <a:pPr marL="0" indent="0" algn="just">
              <a:buNone/>
            </a:pPr>
            <a:endParaRPr lang="ru-RU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494349" y="622488"/>
            <a:ext cx="8100900" cy="0"/>
          </a:xfrm>
          <a:prstGeom prst="line">
            <a:avLst/>
          </a:prstGeom>
          <a:ln w="76200"/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441478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Single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491</Words>
  <Application>Microsoft Office PowerPoint</Application>
  <PresentationFormat>Экран (16:10)</PresentationFormat>
  <Paragraphs>49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Liberation Serif</vt:lpstr>
      <vt:lpstr>Times New Roman</vt:lpstr>
      <vt:lpstr>Тема Office</vt:lpstr>
      <vt:lpstr>Презентация PowerPoint</vt:lpstr>
      <vt:lpstr>Презентация PowerPoint</vt:lpstr>
      <vt:lpstr>Тенденции в развитии системы образования </vt:lpstr>
      <vt:lpstr>Цель Стратегии</vt:lpstr>
      <vt:lpstr>Основные задачи Стратегии</vt:lpstr>
      <vt:lpstr>Основные направления Стратегии</vt:lpstr>
      <vt:lpstr>Результаты Стратегии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Вяткин Николай Владимирович</dc:creator>
  <cp:lastModifiedBy>Речевой Центр</cp:lastModifiedBy>
  <cp:revision>182</cp:revision>
  <cp:lastPrinted>2018-11-19T12:01:47Z</cp:lastPrinted>
  <dcterms:created xsi:type="dcterms:W3CDTF">2016-04-21T10:59:21Z</dcterms:created>
  <dcterms:modified xsi:type="dcterms:W3CDTF">2019-05-16T04:48:16Z</dcterms:modified>
</cp:coreProperties>
</file>