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310" r:id="rId3"/>
    <p:sldId id="315" r:id="rId4"/>
    <p:sldId id="311" r:id="rId5"/>
    <p:sldId id="308" r:id="rId6"/>
    <p:sldId id="313" r:id="rId7"/>
    <p:sldId id="314" r:id="rId8"/>
  </p:sldIdLst>
  <p:sldSz cx="9144000" cy="5715000" type="screen16x10"/>
  <p:notesSz cx="6858000" cy="9947275"/>
  <p:defaultTextStyle>
    <a:defPPr>
      <a:defRPr lang="ru-RU"/>
    </a:defPPr>
    <a:lvl1pPr marL="0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02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03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05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07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09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10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212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814" algn="l" defTabSz="713203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C5CF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8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70841978012477"/>
          <c:y val="0.13394666920199577"/>
          <c:w val="0.35535703678178149"/>
          <c:h val="0.6427981932404600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9434-4ACD-8523-ABEF2E0C6858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9434-4ACD-8523-ABEF2E0C6858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9434-4ACD-8523-ABEF2E0C6858}"/>
              </c:ext>
            </c:extLst>
          </c:dPt>
          <c:dLbls>
            <c:dLbl>
              <c:idx val="0"/>
              <c:layout>
                <c:manualLayout>
                  <c:x val="0.16826684588922763"/>
                  <c:y val="0.1870901303875509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92,4%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434-4ACD-8523-ABEF2E0C6858}"/>
                </c:ext>
              </c:extLst>
            </c:dLbl>
            <c:dLbl>
              <c:idx val="1"/>
              <c:layout>
                <c:manualLayout>
                  <c:x val="2.615360787517693E-2"/>
                  <c:y val="-9.5366536018456891E-2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dirty="0"/>
                      <a:t>5,6%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434-4ACD-8523-ABEF2E0C6858}"/>
                </c:ext>
              </c:extLst>
            </c:dLbl>
            <c:dLbl>
              <c:idx val="2"/>
              <c:layout>
                <c:manualLayout>
                  <c:x val="5.6358539253192952E-2"/>
                  <c:y val="-2.6104232405669291E-2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sz="2400" dirty="0"/>
                      <a:t>2%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434-4ACD-8523-ABEF2E0C68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всего обучающихся</c:v>
                </c:pt>
                <c:pt idx="1">
                  <c:v>лица с ограниченными возможностями здоровья</c:v>
                </c:pt>
                <c:pt idx="2">
                  <c:v>дети-инвалиды 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500382</c:v>
                </c:pt>
                <c:pt idx="1">
                  <c:v>28044</c:v>
                </c:pt>
                <c:pt idx="2">
                  <c:v>9786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34-4ACD-8523-ABEF2E0C685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53"/>
      </c:pieChart>
      <c:spPr>
        <a:noFill/>
        <a:ln w="25386">
          <a:noFill/>
        </a:ln>
      </c:spPr>
    </c:plotArea>
    <c:legend>
      <c:legendPos val="r"/>
      <c:layout>
        <c:manualLayout>
          <c:xMode val="edge"/>
          <c:yMode val="edge"/>
          <c:x val="0.55884798914214817"/>
          <c:y val="0.19059411649874802"/>
          <c:w val="0.42732778104161606"/>
          <c:h val="0.42753337450639339"/>
        </c:manualLayout>
      </c:layout>
      <c:overlay val="0"/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9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98" cy="498714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92" y="0"/>
            <a:ext cx="2972498" cy="498714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442CAB9A-8CB0-4378-A7A1-9299A4747785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1243013"/>
            <a:ext cx="53721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962" y="4787017"/>
            <a:ext cx="5486078" cy="3916650"/>
          </a:xfrm>
          <a:prstGeom prst="rect">
            <a:avLst/>
          </a:prstGeom>
        </p:spPr>
        <p:txBody>
          <a:bodyPr vert="horz" lIns="91989" tIns="45994" rIns="91989" bIns="4599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562"/>
            <a:ext cx="2972498" cy="49871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92" y="9448562"/>
            <a:ext cx="2972498" cy="498714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D3E7EFF3-1DFA-4671-99E2-1EA992741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232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02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03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05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07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09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10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212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814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734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397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03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32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9065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6536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3898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7606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724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762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D000-99F3-4414-A7A5-432DF354A449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998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4D000-99F3-4414-A7A5-432DF354A449}" type="datetimeFigureOut">
              <a:rPr lang="ru-RU" smtClean="0"/>
              <a:t>16.05.2019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1E4A6-5427-425B-8926-EF00A959ED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146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521550" y="1129308"/>
            <a:ext cx="8100900" cy="0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734711" y="4726538"/>
            <a:ext cx="25788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8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г. Екатеринбург</a:t>
            </a:r>
          </a:p>
          <a:p>
            <a:pPr eaLnBrk="1" hangingPunct="1">
              <a:defRPr/>
            </a:pPr>
            <a:r>
              <a:rPr lang="ru-RU" sz="18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24 апреля 2019 года</a:t>
            </a:r>
          </a:p>
        </p:txBody>
      </p:sp>
      <p:sp>
        <p:nvSpPr>
          <p:cNvPr id="9" name="Прямоугольник с двумя усеченными противолежащими углами 8"/>
          <p:cNvSpPr/>
          <p:nvPr/>
        </p:nvSpPr>
        <p:spPr>
          <a:xfrm>
            <a:off x="57150" y="1087562"/>
            <a:ext cx="9029700" cy="2045672"/>
          </a:xfrm>
          <a:prstGeom prst="snip2DiagRect">
            <a:avLst/>
          </a:prstGeom>
          <a:solidFill>
            <a:schemeClr val="accent2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 стратегии развития образования детей </a:t>
            </a:r>
            <a:br>
              <a:rPr lang="ru-RU" sz="28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8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ограниченными возможностями здоровья </a:t>
            </a:r>
            <a:br>
              <a:rPr lang="ru-RU" sz="28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8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 детей с инвалидностью в Российской Федерации </a:t>
            </a:r>
          </a:p>
          <a:p>
            <a:pPr algn="ctr"/>
            <a:r>
              <a:rPr lang="ru-RU" sz="28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период до 2030 года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5775" y="3409592"/>
            <a:ext cx="55326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Совещание с руководителями органов местного самоуправления, осуществляющих управление </a:t>
            </a:r>
            <a:br>
              <a:rPr lang="ru-RU" sz="1800" b="1" i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b="1" i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сфере образования, государственных общеобразовательных организаций </a:t>
            </a:r>
            <a:br>
              <a:rPr lang="ru-RU" sz="1800" b="1" i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1800" b="1" i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Свердловской области</a:t>
            </a:r>
            <a:endParaRPr lang="ru-RU" sz="2400" b="1" i="1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5775" y="164873"/>
            <a:ext cx="81867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Министерство общего и профессионального образования </a:t>
            </a:r>
          </a:p>
          <a:p>
            <a:pPr algn="ctr"/>
            <a:r>
              <a:rPr lang="ru-RU" sz="18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Свердловской области</a:t>
            </a:r>
            <a:endParaRPr lang="ru-RU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52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Рисунок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414493743"/>
              </p:ext>
            </p:extLst>
          </p:nvPr>
        </p:nvGraphicFramePr>
        <p:xfrm>
          <a:off x="2464537" y="1178228"/>
          <a:ext cx="6430738" cy="3555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3" name="Текст 3"/>
          <p:cNvSpPr>
            <a:spLocks noGrp="1"/>
          </p:cNvSpPr>
          <p:nvPr>
            <p:ph type="body" sz="half" idx="2"/>
          </p:nvPr>
        </p:nvSpPr>
        <p:spPr>
          <a:xfrm>
            <a:off x="150984" y="834397"/>
            <a:ext cx="7974767" cy="3440009"/>
          </a:xfrm>
        </p:spPr>
        <p:txBody>
          <a:bodyPr>
            <a:noAutofit/>
          </a:bodyPr>
          <a:lstStyle/>
          <a:p>
            <a:pPr eaLnBrk="1" hangingPunct="1">
              <a:spcBef>
                <a:spcPts val="0"/>
              </a:spcBef>
            </a:pPr>
            <a:r>
              <a:rPr lang="ru-RU" altLang="ru-RU" sz="2025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обучающихся – 500 382 человека</a:t>
            </a:r>
          </a:p>
          <a:p>
            <a:pPr eaLnBrk="1" hangingPunct="1">
              <a:spcBef>
                <a:spcPts val="0"/>
              </a:spcBef>
            </a:pPr>
            <a:endParaRPr lang="ru-RU" altLang="ru-RU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ru-RU" altLang="ru-RU" sz="2025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 ОВЗ – 28 044 человека</a:t>
            </a:r>
            <a:endParaRPr lang="ru-RU" altLang="ru-RU" sz="9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endParaRPr lang="ru-RU" altLang="ru-RU" sz="95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ru-RU" altLang="ru-RU" sz="2025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 – 9786 человек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94672" y="502583"/>
            <a:ext cx="8100900" cy="0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359934" y="4501979"/>
            <a:ext cx="8570375" cy="667510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отдельных классах и отдельных образовательных организациях (специальные (коррекционные) учреждения и коррекционные классы) обучается 16 344 человека (3,3%)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4672" y="32803"/>
            <a:ext cx="7877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59" b="1" i="0" u="none" strike="noStrike" kern="1200" baseline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dirty="0"/>
              <a:t>Контингент обучающихся в Свердловской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64838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490" y="0"/>
            <a:ext cx="8100900" cy="767871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Тенденции в развитии системы образования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349" y="848564"/>
            <a:ext cx="8100900" cy="486643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b="1" i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Негативные:</a:t>
            </a:r>
          </a:p>
          <a:p>
            <a:pPr marL="0" indent="0" algn="just">
              <a:buNone/>
            </a:pP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рост числа детей с нарушениями в развитии, расширение распространенности функциональных нарушений и хронических заболеваний у обучающихся во все периоды их обучения, увеличение числа нарушений неясной этиологии, рост числа детей с невыраженными отклонениями в развитии, увеличение числа детей с комплексными нарушениями.</a:t>
            </a:r>
          </a:p>
          <a:p>
            <a:pPr marL="0" indent="0" algn="just">
              <a:buNone/>
            </a:pPr>
            <a:r>
              <a:rPr lang="ru-RU" sz="2400" b="1" i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Позитивные:</a:t>
            </a:r>
          </a:p>
          <a:p>
            <a:pPr marL="0" indent="0" algn="just">
              <a:buNone/>
            </a:pP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закрепление особенностей организации образования детей с ОВЗ в нормативных правовых актах федерального уровня; начало внедрения системы ранней комплексной помощи детям, что способствует повышению эффективности воспитания и обучения детей и создает возможности для осуществления инклюзивного обучения; наблюдающийся рост в использовании достижений высокотехнологичной медицины, который требует разработки новых коррекционно-развивающих технологий</a:t>
            </a:r>
          </a:p>
          <a:p>
            <a:pPr marL="0" indent="0" algn="just">
              <a:buNone/>
            </a:pPr>
            <a:endParaRPr lang="ru-RU" sz="24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94349" y="622488"/>
            <a:ext cx="8100900" cy="0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51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0330" y="-79885"/>
            <a:ext cx="5135728" cy="767871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Цель Стратегии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810" y="1167378"/>
            <a:ext cx="8517977" cy="4357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	</a:t>
            </a: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Определение приоритетных направлений государственной политики в сфере образования детей с ОВЗ и детей </a:t>
            </a:r>
            <a:b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инвалидностью, инструментов и механизмов достижения наилучших результатов деятельности по этим направлениям, </a:t>
            </a:r>
            <a:b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 также ожидаемых результатов реализации Стратегии, обеспечивающих достижение доступности и качества образования для детей с ОВЗ и детей с инвалидностью, </a:t>
            </a:r>
            <a:b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4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их социальную интеграцию, способность к ведению максимально самостоятельной жизни, успешную самореализацию в различных сферах жизнедеятельности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94349" y="622488"/>
            <a:ext cx="8100900" cy="0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6061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0941" y="-79885"/>
            <a:ext cx="5735117" cy="767871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Основные задачи Стратегии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349" y="790042"/>
            <a:ext cx="8100900" cy="4849977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создать условия для консолидации усилий институтов российского общества и государства по созданию системы непрерывного эффективного образования детей с ОВЗ и детей с инвалидностью;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повысить качество образования лиц с ОВЗ и инвалидностью на всех уровнях образования; 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сформировать социокультурную инфраструктуру, содействующую успешной социализации детей с ОВЗ и инвалидностью и интегрирующую возможности образовательных, культурных, спортивных, научных, познавательных, экскурсионно-туристических и других организаций;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обеспечить поддержку семьи как полноправного участника образования процесса с ОВЗ на основе повышения ее ответственности за выбор индивидуального образовательного маршрута для ребенка и повышения </a:t>
            </a:r>
            <a:r>
              <a:rPr lang="ru-RU" dirty="0" err="1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абилитационно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/реабилитационной компетентности; 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сформировать инклюзивную социокультурную среду в образовании, способствующую становлению инклюзивной культуры у всех участников образовательного процесса.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endParaRPr lang="ru-RU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94349" y="622488"/>
            <a:ext cx="8100900" cy="0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401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3585" y="-61606"/>
            <a:ext cx="6949440" cy="767871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Основные направления Стратегии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2727" y="790042"/>
            <a:ext cx="7923099" cy="492495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1. Развитие ранней коррекционной помощи детям с ОВЗ и детям </a:t>
            </a:r>
            <a:b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инвалидностью.</a:t>
            </a:r>
          </a:p>
          <a:p>
            <a:pPr marL="0" indent="0" algn="just">
              <a:buNone/>
            </a:pP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2. Создание образовательной вертикали для всех категорий лиц </a:t>
            </a:r>
            <a:b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различными нарушениями в развитии, в том числе лиц с тяжелыми множественными нарушениями развития.</a:t>
            </a:r>
          </a:p>
          <a:p>
            <a:pPr marL="0" indent="0" algn="just">
              <a:buNone/>
            </a:pP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З. Совершенствование </a:t>
            </a:r>
            <a:r>
              <a:rPr lang="ru-RU" sz="2600" dirty="0" err="1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диагностико</a:t>
            </a: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-консультативной деятельности ПМПК и психолого-медико-педагогических консилиумов образовательных организаций по определению специальных условий образования лиц с ОВЗ и инвалидностью.</a:t>
            </a:r>
          </a:p>
          <a:p>
            <a:pPr marL="0" indent="0" algn="just">
              <a:buNone/>
            </a:pP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4. Использование современных возможностей информационных технологий.</a:t>
            </a:r>
          </a:p>
          <a:p>
            <a:pPr marL="0" indent="0" algn="just">
              <a:buNone/>
            </a:pP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5. Дальнейшее развитие и совершенствование инклюзивного образования, удовлетворяющего образовательные потребности обучающихся, создание условий для обеспечения непрерывности инклюзивного образования на всех этапах образовательной вертикали.</a:t>
            </a:r>
          </a:p>
          <a:p>
            <a:pPr marL="0" indent="0" algn="just">
              <a:buNone/>
            </a:pPr>
            <a:r>
              <a:rPr lang="ru-RU" sz="26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6. Модернизация дефектологического образования, совершенствование подготовки и повышения квалификации специалистов для работы с детьми с ОВЗ и детьми с инвалидностью.</a:t>
            </a:r>
          </a:p>
          <a:p>
            <a:pPr marL="0" indent="0" algn="just">
              <a:buNone/>
            </a:pPr>
            <a:endParaRPr lang="ru-RU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94349" y="622488"/>
            <a:ext cx="8100900" cy="0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235970" y="706670"/>
            <a:ext cx="516758" cy="578728"/>
            <a:chOff x="0" y="2550"/>
            <a:chExt cx="1018886" cy="1455550"/>
          </a:xfrm>
          <a:scene3d>
            <a:camera prst="orthographicFront"/>
            <a:lightRig rig="flat" dir="t"/>
          </a:scene3d>
        </p:grpSpPr>
        <p:sp>
          <p:nvSpPr>
            <p:cNvPr id="6" name="Нашивка 5"/>
            <p:cNvSpPr/>
            <p:nvPr/>
          </p:nvSpPr>
          <p:spPr>
            <a:xfrm rot="5400000">
              <a:off x="-218332" y="220882"/>
              <a:ext cx="1455550" cy="1018885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Нашивка 4"/>
            <p:cNvSpPr/>
            <p:nvPr/>
          </p:nvSpPr>
          <p:spPr>
            <a:xfrm>
              <a:off x="1" y="511993"/>
              <a:ext cx="1018885" cy="4366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000" kern="12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35970" y="2963157"/>
            <a:ext cx="516758" cy="578728"/>
            <a:chOff x="0" y="2550"/>
            <a:chExt cx="1018886" cy="1455550"/>
          </a:xfrm>
          <a:scene3d>
            <a:camera prst="orthographicFront"/>
            <a:lightRig rig="flat" dir="t"/>
          </a:scene3d>
        </p:grpSpPr>
        <p:sp>
          <p:nvSpPr>
            <p:cNvPr id="9" name="Нашивка 8"/>
            <p:cNvSpPr/>
            <p:nvPr/>
          </p:nvSpPr>
          <p:spPr>
            <a:xfrm rot="5400000">
              <a:off x="-218332" y="220882"/>
              <a:ext cx="1455550" cy="1018885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2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Нашивка 4"/>
            <p:cNvSpPr/>
            <p:nvPr/>
          </p:nvSpPr>
          <p:spPr>
            <a:xfrm>
              <a:off x="1" y="511993"/>
              <a:ext cx="1018885" cy="4366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000" kern="12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35969" y="1411725"/>
            <a:ext cx="516756" cy="594643"/>
            <a:chOff x="0" y="1262190"/>
            <a:chExt cx="1018886" cy="1455550"/>
          </a:xfrm>
          <a:scene3d>
            <a:camera prst="orthographicFront"/>
            <a:lightRig rig="flat" dir="t"/>
          </a:scene3d>
        </p:grpSpPr>
        <p:sp>
          <p:nvSpPr>
            <p:cNvPr id="12" name="Нашивка 11"/>
            <p:cNvSpPr/>
            <p:nvPr/>
          </p:nvSpPr>
          <p:spPr>
            <a:xfrm rot="5400000">
              <a:off x="-218332" y="1480522"/>
              <a:ext cx="1455550" cy="1018885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Нашивка 4"/>
            <p:cNvSpPr/>
            <p:nvPr/>
          </p:nvSpPr>
          <p:spPr>
            <a:xfrm>
              <a:off x="1" y="1771633"/>
              <a:ext cx="1018885" cy="4366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000" kern="12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35969" y="3699280"/>
            <a:ext cx="516756" cy="594643"/>
            <a:chOff x="0" y="1262190"/>
            <a:chExt cx="1018886" cy="1455550"/>
          </a:xfrm>
          <a:scene3d>
            <a:camera prst="orthographicFront"/>
            <a:lightRig rig="flat" dir="t"/>
          </a:scene3d>
        </p:grpSpPr>
        <p:sp>
          <p:nvSpPr>
            <p:cNvPr id="15" name="Нашивка 14"/>
            <p:cNvSpPr/>
            <p:nvPr/>
          </p:nvSpPr>
          <p:spPr>
            <a:xfrm rot="5400000">
              <a:off x="-218332" y="1480522"/>
              <a:ext cx="1455550" cy="1018885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3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Нашивка 4"/>
            <p:cNvSpPr/>
            <p:nvPr/>
          </p:nvSpPr>
          <p:spPr>
            <a:xfrm>
              <a:off x="1" y="1771633"/>
              <a:ext cx="1018885" cy="4366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000" kern="12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35968" y="2130159"/>
            <a:ext cx="516757" cy="606012"/>
            <a:chOff x="0" y="2521830"/>
            <a:chExt cx="1018886" cy="1455550"/>
          </a:xfrm>
          <a:scene3d>
            <a:camera prst="orthographicFront"/>
            <a:lightRig rig="flat" dir="t"/>
          </a:scene3d>
        </p:grpSpPr>
        <p:sp>
          <p:nvSpPr>
            <p:cNvPr id="18" name="Нашивка 17"/>
            <p:cNvSpPr/>
            <p:nvPr/>
          </p:nvSpPr>
          <p:spPr>
            <a:xfrm rot="5400000">
              <a:off x="-218332" y="2740162"/>
              <a:ext cx="1455550" cy="1018885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Нашивка 4"/>
            <p:cNvSpPr/>
            <p:nvPr/>
          </p:nvSpPr>
          <p:spPr>
            <a:xfrm>
              <a:off x="1" y="3031273"/>
              <a:ext cx="1018885" cy="4366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000" kern="12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35968" y="4569998"/>
            <a:ext cx="516757" cy="606012"/>
            <a:chOff x="0" y="2521830"/>
            <a:chExt cx="1018886" cy="1455550"/>
          </a:xfrm>
          <a:scene3d>
            <a:camera prst="orthographicFront"/>
            <a:lightRig rig="flat" dir="t"/>
          </a:scene3d>
        </p:grpSpPr>
        <p:sp>
          <p:nvSpPr>
            <p:cNvPr id="21" name="Нашивка 20"/>
            <p:cNvSpPr/>
            <p:nvPr/>
          </p:nvSpPr>
          <p:spPr>
            <a:xfrm rot="5400000">
              <a:off x="-218332" y="2740162"/>
              <a:ext cx="1455550" cy="1018885"/>
            </a:xfrm>
            <a:prstGeom prst="chevron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1">
              <a:schemeClr val="accent4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Нашивка 4"/>
            <p:cNvSpPr/>
            <p:nvPr/>
          </p:nvSpPr>
          <p:spPr>
            <a:xfrm>
              <a:off x="1" y="3031273"/>
              <a:ext cx="1018885" cy="43666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000" kern="1200" dirty="0">
                <a:solidFill>
                  <a:schemeClr val="tx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endParaRPr>
            </a:p>
          </p:txBody>
        </p:sp>
      </p:grpSp>
      <p:cxnSp>
        <p:nvCxnSpPr>
          <p:cNvPr id="25" name="Прямая соединительная линия 24"/>
          <p:cNvCxnSpPr/>
          <p:nvPr/>
        </p:nvCxnSpPr>
        <p:spPr>
          <a:xfrm>
            <a:off x="494346" y="3538589"/>
            <a:ext cx="8181479" cy="329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94347" y="1282787"/>
            <a:ext cx="8181479" cy="3296"/>
          </a:xfrm>
          <a:prstGeom prst="line">
            <a:avLst/>
          </a:prstGeom>
          <a:ln w="158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94345" y="2005574"/>
            <a:ext cx="8181479" cy="3296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94345" y="4451438"/>
            <a:ext cx="8181479" cy="3296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94345" y="4304140"/>
            <a:ext cx="0" cy="157336"/>
          </a:xfrm>
          <a:prstGeom prst="line">
            <a:avLst/>
          </a:prstGeom>
          <a:ln w="158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94344" y="2938050"/>
            <a:ext cx="8181479" cy="3296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494341" y="2736171"/>
            <a:ext cx="5" cy="196979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94341" y="5182752"/>
            <a:ext cx="8181479" cy="3296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8589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0941" y="-79885"/>
            <a:ext cx="5735117" cy="767871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Результаты Стратегии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349" y="790042"/>
            <a:ext cx="8100900" cy="484997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повышение в обществе инклюзивной культуры по отношению к лицам с ОВЗ, повышение значимости в общественном сознании получения качественного образования лицами с ОВЗ;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доступность для всех категорий детей с ОВЗ и инвалидностью качественного образования; 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совершенствование и создание доступной и развивающей образовательной среды; 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территориальная и финансовая доступность специальной педагогической и психологической помощи для всех групп детей с ОВЗ и их семей; 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социокультурная инфраструктура; 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создание в рамках психологической службы в системе образования отдельного направления — специальной психологической помощи детям с ОВЗ, детям-инвалидам, обучающимся в различных образовательных условиях; 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подготовленность лиц с ОВЗ к ведению максимально возможной самостоятельной и независимой жизни; 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создание доступной сети услуг ПМПК; 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укрепление и развитие кадрового потенциала системы образования лиц с ОВЗ и инвалидностью через переход на </a:t>
            </a:r>
            <a:r>
              <a:rPr lang="ru-RU" dirty="0" err="1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моноуровневую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систему подготовки дефектологов в ВУЗах с сохранением института магистратуры; 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развитие и поддержка социально-значимых детских, семейных и родительских инициатив, обеспечение преемственности деятельности детских и молодежных общественных объединений; </a:t>
            </a:r>
          </a:p>
          <a:p>
            <a:pPr algn="just"/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формирование системы осуществления мониторинга и показателей, отражающих эффективность реализации Стратегии. </a:t>
            </a:r>
          </a:p>
          <a:p>
            <a:pPr marL="0" indent="0" algn="just">
              <a:buNone/>
            </a:pPr>
            <a:endParaRPr lang="ru-RU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94349" y="622488"/>
            <a:ext cx="8100900" cy="0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414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Sing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491</Words>
  <Application>Microsoft Office PowerPoint</Application>
  <PresentationFormat>Экран (16:10)</PresentationFormat>
  <Paragraphs>49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Liberation Serif</vt:lpstr>
      <vt:lpstr>Times New Roman</vt:lpstr>
      <vt:lpstr>Тема Office</vt:lpstr>
      <vt:lpstr>Презентация PowerPoint</vt:lpstr>
      <vt:lpstr>Презентация PowerPoint</vt:lpstr>
      <vt:lpstr>Тенденции в развитии системы образования </vt:lpstr>
      <vt:lpstr>Цель Стратегии</vt:lpstr>
      <vt:lpstr>Основные задачи Стратегии</vt:lpstr>
      <vt:lpstr>Основные направления Стратегии</vt:lpstr>
      <vt:lpstr>Результаты Стратегии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Вяткин Николай Владимирович</dc:creator>
  <cp:lastModifiedBy>Речевой Центр</cp:lastModifiedBy>
  <cp:revision>182</cp:revision>
  <cp:lastPrinted>2018-11-19T12:01:47Z</cp:lastPrinted>
  <dcterms:created xsi:type="dcterms:W3CDTF">2016-04-21T10:59:21Z</dcterms:created>
  <dcterms:modified xsi:type="dcterms:W3CDTF">2019-05-16T04:48:16Z</dcterms:modified>
</cp:coreProperties>
</file>