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85" r:id="rId3"/>
    <p:sldId id="257" r:id="rId4"/>
    <p:sldId id="258" r:id="rId5"/>
    <p:sldId id="270" r:id="rId6"/>
    <p:sldId id="272" r:id="rId7"/>
    <p:sldId id="276" r:id="rId8"/>
    <p:sldId id="260" r:id="rId9"/>
    <p:sldId id="261" r:id="rId10"/>
    <p:sldId id="262" r:id="rId11"/>
    <p:sldId id="263" r:id="rId12"/>
    <p:sldId id="264" r:id="rId13"/>
    <p:sldId id="284" r:id="rId14"/>
    <p:sldId id="279" r:id="rId15"/>
    <p:sldId id="280" r:id="rId16"/>
    <p:sldId id="281" r:id="rId17"/>
    <p:sldId id="282" r:id="rId18"/>
    <p:sldId id="269" r:id="rId19"/>
    <p:sldId id="265" r:id="rId20"/>
    <p:sldId id="266" r:id="rId21"/>
    <p:sldId id="267" r:id="rId22"/>
    <p:sldId id="283" r:id="rId23"/>
    <p:sldId id="26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982CD-81F6-4416-9F58-2D2E81214248}" type="datetimeFigureOut">
              <a:rPr lang="ru-RU" smtClean="0"/>
              <a:pPr/>
              <a:t>13.02.2019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AFEAE-EE86-405E-8E1F-C33A64990C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982CD-81F6-4416-9F58-2D2E81214248}" type="datetimeFigureOut">
              <a:rPr lang="ru-RU" smtClean="0"/>
              <a:pPr/>
              <a:t>13.02.2019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AFEAE-EE86-405E-8E1F-C33A64990C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982CD-81F6-4416-9F58-2D2E81214248}" type="datetimeFigureOut">
              <a:rPr lang="ru-RU" smtClean="0"/>
              <a:pPr/>
              <a:t>13.02.2019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AFEAE-EE86-405E-8E1F-C33A64990C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982CD-81F6-4416-9F58-2D2E81214248}" type="datetimeFigureOut">
              <a:rPr lang="ru-RU" smtClean="0"/>
              <a:pPr/>
              <a:t>13.02.2019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AFEAE-EE86-405E-8E1F-C33A64990C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982CD-81F6-4416-9F58-2D2E81214248}" type="datetimeFigureOut">
              <a:rPr lang="ru-RU" smtClean="0"/>
              <a:pPr/>
              <a:t>13.02.2019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AFEAE-EE86-405E-8E1F-C33A64990C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982CD-81F6-4416-9F58-2D2E81214248}" type="datetimeFigureOut">
              <a:rPr lang="ru-RU" smtClean="0"/>
              <a:pPr/>
              <a:t>13.02.2019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AFEAE-EE86-405E-8E1F-C33A64990C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982CD-81F6-4416-9F58-2D2E81214248}" type="datetimeFigureOut">
              <a:rPr lang="ru-RU" smtClean="0"/>
              <a:pPr/>
              <a:t>13.02.2019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AFEAE-EE86-405E-8E1F-C33A64990C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982CD-81F6-4416-9F58-2D2E81214248}" type="datetimeFigureOut">
              <a:rPr lang="ru-RU" smtClean="0"/>
              <a:pPr/>
              <a:t>13.02.2019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AFEAE-EE86-405E-8E1F-C33A64990C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982CD-81F6-4416-9F58-2D2E81214248}" type="datetimeFigureOut">
              <a:rPr lang="ru-RU" smtClean="0"/>
              <a:pPr/>
              <a:t>13.02.2019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AFEAE-EE86-405E-8E1F-C33A64990C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982CD-81F6-4416-9F58-2D2E81214248}" type="datetimeFigureOut">
              <a:rPr lang="ru-RU" smtClean="0"/>
              <a:pPr/>
              <a:t>13.02.2019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AFEAE-EE86-405E-8E1F-C33A64990C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982CD-81F6-4416-9F58-2D2E81214248}" type="datetimeFigureOut">
              <a:rPr lang="ru-RU" smtClean="0"/>
              <a:pPr/>
              <a:t>13.02.2019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02AFEAE-EE86-405E-8E1F-C33A64990CE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A0982CD-81F6-4416-9F58-2D2E81214248}" type="datetimeFigureOut">
              <a:rPr lang="ru-RU" smtClean="0"/>
              <a:pPr/>
              <a:t>13.02.2019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02AFEAE-EE86-405E-8E1F-C33A64990CEC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tx1"/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Детский аутизм</a:t>
            </a:r>
            <a:endParaRPr lang="ru-RU" b="1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63888" y="4221088"/>
            <a:ext cx="5184576" cy="1872208"/>
          </a:xfrm>
        </p:spPr>
        <p:txBody>
          <a:bodyPr>
            <a:normAutofit/>
          </a:bodyPr>
          <a:lstStyle/>
          <a:p>
            <a:r>
              <a:rPr lang="ru-RU" sz="2000" b="1" i="1" dirty="0" smtClean="0">
                <a:solidFill>
                  <a:schemeClr val="bg1"/>
                </a:solidFill>
              </a:rPr>
              <a:t>Л.Б. Ильяшева</a:t>
            </a:r>
          </a:p>
          <a:p>
            <a:r>
              <a:rPr lang="ru-RU" sz="2000" b="1" i="1" dirty="0" smtClean="0">
                <a:solidFill>
                  <a:schemeClr val="bg1"/>
                </a:solidFill>
              </a:rPr>
              <a:t>Главный </a:t>
            </a:r>
            <a:r>
              <a:rPr lang="ru-RU" sz="2000" b="1" i="1" dirty="0" smtClean="0">
                <a:solidFill>
                  <a:schemeClr val="bg1"/>
                </a:solidFill>
              </a:rPr>
              <a:t> </a:t>
            </a:r>
            <a:r>
              <a:rPr lang="ru-RU" sz="2000" b="1" i="1" dirty="0" smtClean="0">
                <a:solidFill>
                  <a:schemeClr val="bg1"/>
                </a:solidFill>
              </a:rPr>
              <a:t>детский психиатр Министерства здравоохранения Свердловской области</a:t>
            </a:r>
            <a:endParaRPr lang="ru-RU" sz="20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315416"/>
            <a:ext cx="8229600" cy="14401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/>
              <a:t>Особая характерная задержка и нарушение развития речи,</a:t>
            </a:r>
            <a:r>
              <a:rPr lang="ru-RU" i="1" dirty="0"/>
              <a:t> прежде всего ее коммуникативной функции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45719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i="1" dirty="0"/>
              <a:t>Эмоциональная </a:t>
            </a:r>
            <a:r>
              <a:rPr lang="ru-RU" b="1" i="1" dirty="0" smtClean="0"/>
              <a:t>сфера:</a:t>
            </a:r>
            <a:r>
              <a:rPr lang="ru-RU" i="1" dirty="0" smtClean="0"/>
              <a:t> под </a:t>
            </a:r>
            <a:r>
              <a:rPr lang="ru-RU" i="1" dirty="0"/>
              <a:t>внешней отрешенностью </a:t>
            </a:r>
            <a:r>
              <a:rPr lang="ru-RU" i="1" dirty="0" err="1"/>
              <a:t>аутичного</a:t>
            </a:r>
            <a:r>
              <a:rPr lang="ru-RU" i="1" dirty="0"/>
              <a:t> ребенка  скрываются болезненные переживания, во многом они обусловлены его особой </a:t>
            </a:r>
            <a:r>
              <a:rPr lang="ru-RU" i="1" dirty="0" err="1"/>
              <a:t>гиперсензитивностью</a:t>
            </a:r>
            <a:r>
              <a:rPr lang="ru-RU" i="1" dirty="0"/>
              <a:t> (гиперчувствительностью).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45719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i="1" dirty="0"/>
              <a:t>Интеллектуальное развитие </a:t>
            </a:r>
            <a:r>
              <a:rPr lang="ru-RU" i="1" dirty="0"/>
              <a:t>может быть самого различного уровня от нормы до глубокой интеллектуальной несостоятельности.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0"/>
            <a:ext cx="8229600" cy="70408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 </a:t>
            </a:r>
            <a:r>
              <a:rPr lang="ru-RU" sz="2800" i="1" dirty="0" smtClean="0"/>
              <a:t>В мире уже давно разработан и широко используется следующий стандартизированный </a:t>
            </a:r>
            <a:r>
              <a:rPr lang="ru-RU" sz="2800" i="1" dirty="0" err="1" smtClean="0"/>
              <a:t>скрининговый</a:t>
            </a:r>
            <a:r>
              <a:rPr lang="ru-RU" sz="2800" i="1" dirty="0" smtClean="0"/>
              <a:t> инструментарий: CHAT - Шкала для раннего распознавания аутизма, STAT - </a:t>
            </a:r>
            <a:r>
              <a:rPr lang="ru-RU" sz="2800" i="1" dirty="0" err="1" smtClean="0"/>
              <a:t>Скрининговый</a:t>
            </a:r>
            <a:r>
              <a:rPr lang="ru-RU" sz="2800" i="1" dirty="0" smtClean="0"/>
              <a:t> тест аутизма, ADI-R - Диагностическое интервью для родителей.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400" b="1" i="1" dirty="0" smtClean="0"/>
              <a:t>Ранние признаки риска развития аутизма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>
            <a:normAutofit fontScale="92500" lnSpcReduction="10000"/>
          </a:bodyPr>
          <a:lstStyle/>
          <a:p>
            <a:r>
              <a:rPr lang="ru-RU" i="1" dirty="0" smtClean="0"/>
              <a:t>В возрасте 6 месяцев ребенок не улыбается и никак не выражает радости и удовольствия.</a:t>
            </a:r>
          </a:p>
          <a:p>
            <a:r>
              <a:rPr lang="ru-RU" i="1" dirty="0" smtClean="0"/>
              <a:t>В возрасте 9 месяцев не реагирует в ответ на улыбки, звуки и мимику аналогичным образом.</a:t>
            </a:r>
          </a:p>
          <a:p>
            <a:r>
              <a:rPr lang="ru-RU" i="1" dirty="0" smtClean="0"/>
              <a:t>В возрасте 12 месяцев не отзывается на свое имя.</a:t>
            </a:r>
          </a:p>
          <a:p>
            <a:r>
              <a:rPr lang="ru-RU" i="1" dirty="0" smtClean="0"/>
              <a:t>В возрасте 12 месяцев еще не начал лопотать и ворковать.</a:t>
            </a:r>
          </a:p>
          <a:p>
            <a:r>
              <a:rPr lang="ru-RU" i="1" dirty="0" smtClean="0"/>
              <a:t>В возрасте 12 месяцев не жестикулирует, не смотрит по сторонам и не машет руками.</a:t>
            </a:r>
          </a:p>
          <a:p>
            <a:r>
              <a:rPr lang="ru-RU" i="1" dirty="0" smtClean="0"/>
              <a:t>К 16 месяцам ребенок не сказал ни слова.</a:t>
            </a:r>
          </a:p>
          <a:p>
            <a:r>
              <a:rPr lang="ru-RU" i="1" dirty="0" smtClean="0"/>
              <a:t>К 2 годам не произносит фраз из двух слов.</a:t>
            </a:r>
          </a:p>
          <a:p>
            <a:r>
              <a:rPr lang="ru-RU" i="1" dirty="0" smtClean="0"/>
              <a:t>Теряет речевые навыки и навыки общения в любом возрасте.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19256" cy="1008112"/>
          </a:xfrm>
        </p:spPr>
        <p:txBody>
          <a:bodyPr>
            <a:noAutofit/>
          </a:bodyPr>
          <a:lstStyle/>
          <a:p>
            <a:pPr algn="ctr"/>
            <a:r>
              <a:rPr lang="ru-RU" sz="4400" b="1" i="1" dirty="0" smtClean="0"/>
              <a:t>Признаки аутизма у детей 2-3л</a:t>
            </a:r>
            <a:r>
              <a:rPr lang="ru-RU" sz="4000" i="1" dirty="0" smtClean="0"/>
              <a:t/>
            </a:r>
            <a:br>
              <a:rPr lang="ru-RU" sz="4000" i="1" dirty="0" smtClean="0"/>
            </a:br>
            <a:endParaRPr lang="ru-RU" sz="40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253216"/>
          </a:xfrm>
        </p:spPr>
        <p:txBody>
          <a:bodyPr>
            <a:normAutofit fontScale="25000" lnSpcReduction="20000"/>
          </a:bodyPr>
          <a:lstStyle/>
          <a:p>
            <a:r>
              <a:rPr lang="ru-RU" sz="8000" i="1" dirty="0" smtClean="0"/>
              <a:t>Не смотрит в глаза (например, во время кормления).</a:t>
            </a:r>
          </a:p>
          <a:p>
            <a:r>
              <a:rPr lang="ru-RU" sz="8000" i="1" dirty="0" smtClean="0"/>
              <a:t>Не улыбается в ответ на улыбки окружающих.</a:t>
            </a:r>
          </a:p>
          <a:p>
            <a:r>
              <a:rPr lang="ru-RU" sz="8000" i="1" dirty="0" smtClean="0"/>
              <a:t>Не откликается на свое имя или на звук знакомого голоса.</a:t>
            </a:r>
          </a:p>
          <a:p>
            <a:r>
              <a:rPr lang="ru-RU" sz="8000" i="1" dirty="0" smtClean="0"/>
              <a:t>Не провожает объекты глазами.</a:t>
            </a:r>
          </a:p>
          <a:p>
            <a:r>
              <a:rPr lang="ru-RU" sz="8000" i="1" dirty="0" smtClean="0"/>
              <a:t>Не показывают пальцем, не машут на прощание рукой и не использует для общения других жестов.</a:t>
            </a:r>
          </a:p>
          <a:p>
            <a:r>
              <a:rPr lang="ru-RU" sz="8000" i="1" dirty="0" smtClean="0"/>
              <a:t>Не следует глазами за жестами окружающих.</a:t>
            </a:r>
          </a:p>
          <a:p>
            <a:r>
              <a:rPr lang="ru-RU" sz="8000" i="1" dirty="0" smtClean="0"/>
              <a:t>Не говорит и не кричит, чтобы привлечь внимание окружающих.</a:t>
            </a:r>
          </a:p>
          <a:p>
            <a:r>
              <a:rPr lang="ru-RU" sz="8000" i="1" dirty="0" smtClean="0"/>
              <a:t>Не пытается обнять или ответить на объятие.</a:t>
            </a:r>
          </a:p>
          <a:p>
            <a:r>
              <a:rPr lang="ru-RU" sz="8000" i="1" dirty="0" smtClean="0"/>
              <a:t>Не повторяет движения и мимику окружающих.</a:t>
            </a:r>
          </a:p>
          <a:p>
            <a:r>
              <a:rPr lang="ru-RU" sz="8000" i="1" dirty="0" smtClean="0"/>
              <a:t>Не просится на руки.</a:t>
            </a:r>
          </a:p>
          <a:p>
            <a:r>
              <a:rPr lang="ru-RU" sz="8000" i="1" dirty="0" smtClean="0"/>
              <a:t>Не играет с другими людьми, не разделяет интересы и радость окружающих.</a:t>
            </a:r>
          </a:p>
          <a:p>
            <a:r>
              <a:rPr lang="ru-RU" sz="8000" i="1" dirty="0" smtClean="0"/>
              <a:t>Не просит ни о чем, о чем обычно просят дети. Не просит помочь ему</a:t>
            </a:r>
            <a:r>
              <a:rPr lang="ru-RU" sz="80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6584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900" b="1" i="1" dirty="0" smtClean="0"/>
              <a:t>Признаки аутизма у детей старшего возраста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Autofit/>
          </a:bodyPr>
          <a:lstStyle/>
          <a:p>
            <a:r>
              <a:rPr lang="ru-RU" sz="2000" i="1" dirty="0" smtClean="0"/>
              <a:t>Избегание зрительного контакта, отсутствие или слабая, невыразительная мимика и жестикуляция.</a:t>
            </a:r>
          </a:p>
          <a:p>
            <a:r>
              <a:rPr lang="ru-RU" sz="2000" i="1" dirty="0" smtClean="0"/>
              <a:t>Монотонная невыразительная речь, ограниченность словарного запаса.</a:t>
            </a:r>
          </a:p>
          <a:p>
            <a:r>
              <a:rPr lang="ru-RU" sz="2000" i="1" dirty="0" smtClean="0"/>
              <a:t>Слабое развитие коммуникативных навыков.</a:t>
            </a:r>
          </a:p>
          <a:p>
            <a:r>
              <a:rPr lang="ru-RU" sz="2000" i="1" dirty="0" smtClean="0"/>
              <a:t>Неумение распознавать эмоциональное состояние окружающих людей.</a:t>
            </a:r>
          </a:p>
          <a:p>
            <a:r>
              <a:rPr lang="ru-RU" sz="2000" i="1" dirty="0" smtClean="0"/>
              <a:t>Невозможность выразить собственные эмоции и чувства.</a:t>
            </a:r>
          </a:p>
          <a:p>
            <a:r>
              <a:rPr lang="ru-RU" sz="2000" i="1" dirty="0" smtClean="0"/>
              <a:t>Непонимание, либо игнорирование элементарных правил общения.</a:t>
            </a:r>
          </a:p>
          <a:p>
            <a:r>
              <a:rPr lang="ru-RU" sz="2000" i="1" dirty="0" smtClean="0"/>
              <a:t>Отсутствие инициативы в беседе, неумение вести диалог.</a:t>
            </a:r>
          </a:p>
          <a:p>
            <a:r>
              <a:rPr lang="ru-RU" sz="2000" i="1" dirty="0" smtClean="0"/>
              <a:t>Приверженность стереотипам, однотипным монотонным действиям и ритуалам, зачастую не  несущим определенного смысла.</a:t>
            </a:r>
          </a:p>
          <a:p>
            <a:r>
              <a:rPr lang="ru-RU" sz="2000" i="1" dirty="0" smtClean="0"/>
              <a:t>Острая реакция на малейшую перемену в жизни или ближайшем окружении.</a:t>
            </a:r>
          </a:p>
          <a:p>
            <a:endParaRPr lang="ru-RU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>
            <a:normAutofit/>
          </a:bodyPr>
          <a:lstStyle/>
          <a:p>
            <a:pPr algn="just"/>
            <a:r>
              <a:rPr lang="ru-RU" i="1" dirty="0" smtClean="0"/>
              <a:t>Аутизм неизлечим в том смысле, что лекарств от него не существует. Слово «лечение» подразумевает использование самых разнообразных методов воздействия – медицинского, психологического, педагогического. С их помощью можно уменьшать частоту и интенсивность нежелательного поведения, помогать ребенку использовать имеющийся у него потенциал развития, чтобы он мог развивать необходимые для самостоятельной жизни навыки и как можно лучше использовать их для продуктивного общения и приспособления к жизни в обществе.</a:t>
            </a:r>
          </a:p>
          <a:p>
            <a:endParaRPr lang="ru-RU" i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400" b="1" i="1" dirty="0" smtClean="0"/>
              <a:t>Дифференциальная диагностика</a:t>
            </a:r>
            <a:endParaRPr lang="ru-RU" sz="44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/>
              <a:t>Глухота, слепота</a:t>
            </a:r>
          </a:p>
          <a:p>
            <a:r>
              <a:rPr lang="ru-RU" i="1" dirty="0" smtClean="0"/>
              <a:t>Умственная отсталость</a:t>
            </a:r>
          </a:p>
          <a:p>
            <a:r>
              <a:rPr lang="ru-RU" i="1" dirty="0" smtClean="0"/>
              <a:t>Нарушения развития речи</a:t>
            </a:r>
          </a:p>
          <a:p>
            <a:r>
              <a:rPr lang="ru-RU" i="1" dirty="0" smtClean="0"/>
              <a:t>Шизофрения</a:t>
            </a:r>
          </a:p>
          <a:p>
            <a:r>
              <a:rPr lang="ru-RU" i="1" dirty="0" err="1" smtClean="0"/>
              <a:t>Парааутизм</a:t>
            </a:r>
            <a:endParaRPr lang="ru-RU" i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</a:rPr>
              <a:t>Прогноз</a:t>
            </a:r>
            <a:endParaRPr lang="ru-RU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i="1" dirty="0"/>
              <a:t>Постепенное улучшение развития</a:t>
            </a:r>
          </a:p>
          <a:p>
            <a:pPr lvl="0"/>
            <a:r>
              <a:rPr lang="ru-RU" i="1" dirty="0"/>
              <a:t>Постепенное улучшение развития, </a:t>
            </a:r>
            <a:r>
              <a:rPr lang="ru-RU" i="1" dirty="0" smtClean="0"/>
              <a:t>прерываемое </a:t>
            </a:r>
            <a:r>
              <a:rPr lang="ru-RU" i="1" dirty="0"/>
              <a:t>возрастными кризами</a:t>
            </a:r>
          </a:p>
          <a:p>
            <a:pPr lvl="0"/>
            <a:r>
              <a:rPr lang="ru-RU" i="1" dirty="0"/>
              <a:t>Развитие стойкого негрубого дефекта</a:t>
            </a:r>
          </a:p>
          <a:p>
            <a:pPr lvl="0"/>
            <a:r>
              <a:rPr lang="ru-RU" i="1" dirty="0"/>
              <a:t>Кризисный </a:t>
            </a:r>
            <a:r>
              <a:rPr lang="ru-RU" i="1" dirty="0" err="1"/>
              <a:t>постпсихотическийй</a:t>
            </a:r>
            <a:r>
              <a:rPr lang="ru-RU" i="1" dirty="0"/>
              <a:t> регресс с формированием негрубого дефекта</a:t>
            </a:r>
          </a:p>
          <a:p>
            <a:pPr lvl="0"/>
            <a:r>
              <a:rPr lang="ru-RU" i="1" dirty="0"/>
              <a:t>Развитие психотического состояния, шизофрении.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603448"/>
            <a:ext cx="8229600" cy="60344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/>
          <a:lstStyle/>
          <a:p>
            <a:r>
              <a:rPr lang="ru-RU" b="1" i="1" dirty="0" smtClean="0"/>
              <a:t>Детский аутизм </a:t>
            </a:r>
            <a:r>
              <a:rPr lang="ru-RU" i="1" dirty="0" smtClean="0"/>
              <a:t> – это врожденное состояние искаженного развития, проявляющееся прежде всего ограничениями и особенностями общения и социальных контактов. Аутизм это не болезнь. Аутизм не утяжеляется. В самых трудных случаях он остается на исходном уровне, в более легких случаях удается добиться большего или меньшего улучшения. Аутизм может встречаться в любом возрасте. В зависимости от возраста изменяется и клиническая картина заболевания.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</a:rPr>
              <a:t>Помощь детям, страдающим детским аутизмом</a:t>
            </a:r>
            <a:endParaRPr lang="ru-RU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/>
              <a:t>Психологическая коррекция</a:t>
            </a:r>
          </a:p>
          <a:p>
            <a:r>
              <a:rPr lang="ru-RU" i="1" dirty="0" smtClean="0"/>
              <a:t>Логопедическая работа </a:t>
            </a:r>
          </a:p>
          <a:p>
            <a:r>
              <a:rPr lang="ru-RU" i="1" dirty="0" smtClean="0"/>
              <a:t>Педагогическая (дефектологическая) коррекция </a:t>
            </a:r>
          </a:p>
          <a:p>
            <a:r>
              <a:rPr lang="ru-RU" i="1" dirty="0" smtClean="0"/>
              <a:t>Психотерапевтическая </a:t>
            </a:r>
            <a:r>
              <a:rPr lang="ru-RU" i="1" dirty="0"/>
              <a:t>работа </a:t>
            </a:r>
            <a:endParaRPr lang="ru-RU" i="1" dirty="0" smtClean="0"/>
          </a:p>
          <a:p>
            <a:r>
              <a:rPr lang="ru-RU" i="1" dirty="0" smtClean="0"/>
              <a:t>Медикаментозная терапия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0800000" flipV="1">
            <a:off x="457200" y="548680"/>
            <a:ext cx="8229600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</a:rPr>
              <a:t>Работа с родителями</a:t>
            </a:r>
            <a:endParaRPr lang="ru-RU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4958011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6200" dirty="0" smtClean="0"/>
              <a:t>   </a:t>
            </a:r>
            <a:endParaRPr lang="ru-RU" sz="6200" dirty="0"/>
          </a:p>
          <a:p>
            <a:pPr algn="just">
              <a:buNone/>
            </a:pPr>
            <a:r>
              <a:rPr lang="ru-RU" sz="9600" i="1" dirty="0">
                <a:cs typeface="Times New Roman" pitchFamily="18" charset="0"/>
              </a:rPr>
              <a:t>1.Выработка правильной критической оценки состояния психики их ребенка</a:t>
            </a:r>
          </a:p>
          <a:p>
            <a:pPr algn="just">
              <a:buNone/>
            </a:pPr>
            <a:r>
              <a:rPr lang="ru-RU" sz="9600" i="1" dirty="0">
                <a:cs typeface="Times New Roman" pitchFamily="18" charset="0"/>
              </a:rPr>
              <a:t>2.Подведение родителей к осознанному пониманию необходимости лечебно-реабилитационной помощи их ребенку, формирование у них разумного отношения к проводимым терапевтическим и реабилитационным мероприятиям.</a:t>
            </a:r>
          </a:p>
          <a:p>
            <a:pPr algn="just">
              <a:buNone/>
            </a:pPr>
            <a:r>
              <a:rPr lang="ru-RU" sz="9600" i="1" dirty="0">
                <a:cs typeface="Times New Roman" pitchFamily="18" charset="0"/>
              </a:rPr>
              <a:t>3.Разъяснение родителям особенностей течения и предположительного прогноза нервно-психического расстройства у их ребенка.</a:t>
            </a:r>
          </a:p>
          <a:p>
            <a:pPr algn="just">
              <a:buNone/>
            </a:pPr>
            <a:r>
              <a:rPr lang="ru-RU" sz="9600" i="1" dirty="0">
                <a:cs typeface="Times New Roman" pitchFamily="18" charset="0"/>
              </a:rPr>
              <a:t>4.Коррекция внутрисемейного отношения к состоянию ребенка, чтобы преодолеть разногласия и конфликтность, которые часто возникают в семьях имеющих психически больных детей.</a:t>
            </a:r>
          </a:p>
          <a:p>
            <a:pPr algn="just">
              <a:buNone/>
            </a:pPr>
            <a:r>
              <a:rPr lang="ru-RU" sz="9600" i="1" dirty="0">
                <a:cs typeface="Times New Roman" pitchFamily="18" charset="0"/>
              </a:rPr>
              <a:t>5.Обучение родителей правильному воспитанию и использованию педагогических и воспитательных методик для продолжения воздействия на </a:t>
            </a:r>
            <a:r>
              <a:rPr lang="ru-RU" sz="9600" i="1" dirty="0" smtClean="0">
                <a:cs typeface="Times New Roman" pitchFamily="18" charset="0"/>
              </a:rPr>
              <a:t>ребенка.</a:t>
            </a:r>
            <a:endParaRPr lang="ru-RU" sz="9600" i="1" dirty="0">
              <a:cs typeface="Times New Roman" pitchFamily="18" charset="0"/>
            </a:endParaRPr>
          </a:p>
          <a:p>
            <a:endParaRPr lang="ru-RU" sz="4200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2088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 smtClean="0"/>
              <a:t>ЛИТЕРАТУРА</a:t>
            </a:r>
            <a:endParaRPr lang="ru-RU" sz="32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rmAutofit fontScale="92500"/>
          </a:bodyPr>
          <a:lstStyle/>
          <a:p>
            <a:r>
              <a:rPr lang="ru-RU" i="1" dirty="0" smtClean="0"/>
              <a:t>«</a:t>
            </a:r>
            <a:r>
              <a:rPr lang="ru-RU" i="1" dirty="0" err="1" smtClean="0"/>
              <a:t>Аутичный</a:t>
            </a:r>
            <a:r>
              <a:rPr lang="ru-RU" i="1" dirty="0" smtClean="0"/>
              <a:t> ребенок, пути помощи»</a:t>
            </a:r>
          </a:p>
          <a:p>
            <a:pPr>
              <a:buNone/>
            </a:pPr>
            <a:r>
              <a:rPr lang="ru-RU" i="1" dirty="0" smtClean="0"/>
              <a:t>О.С. Никольская; Е.Р. </a:t>
            </a:r>
            <a:r>
              <a:rPr lang="ru-RU" i="1" dirty="0" err="1" smtClean="0"/>
              <a:t>Баенская</a:t>
            </a:r>
            <a:r>
              <a:rPr lang="ru-RU" i="1" dirty="0" smtClean="0"/>
              <a:t>; М.М. </a:t>
            </a:r>
            <a:r>
              <a:rPr lang="ru-RU" i="1" dirty="0" err="1" smtClean="0"/>
              <a:t>Либлинг</a:t>
            </a:r>
            <a:r>
              <a:rPr lang="ru-RU" i="1" dirty="0" smtClean="0"/>
              <a:t> Москва 2007г</a:t>
            </a:r>
          </a:p>
          <a:p>
            <a:r>
              <a:rPr lang="ru-RU" i="1" dirty="0" smtClean="0"/>
              <a:t>«Выявление риска развития расстройств аутистического спектра в условиях первичного звена здравоохранения у детей раннего возраста»</a:t>
            </a:r>
          </a:p>
          <a:p>
            <a:pPr>
              <a:buNone/>
            </a:pPr>
            <a:r>
              <a:rPr lang="ru-RU" i="1" dirty="0" smtClean="0"/>
              <a:t>Пособие для врачей Составитель: С.А.Морозов  к.б.н.</a:t>
            </a:r>
          </a:p>
          <a:p>
            <a:r>
              <a:rPr lang="ru-RU" i="1" dirty="0" smtClean="0"/>
              <a:t>«Анкета для родителей по выявлению нарушений психического (психологического) развития, риска возникновения РАС у детей раннего возраста (до 2х лет)»</a:t>
            </a:r>
          </a:p>
          <a:p>
            <a:pPr>
              <a:buNone/>
            </a:pPr>
            <a:r>
              <a:rPr lang="ru-RU" i="1" dirty="0" smtClean="0"/>
              <a:t> Н.В. </a:t>
            </a:r>
            <a:r>
              <a:rPr lang="ru-RU" i="1" dirty="0" err="1" smtClean="0"/>
              <a:t>Симашкова</a:t>
            </a:r>
            <a:r>
              <a:rPr lang="ru-RU" i="1" dirty="0" smtClean="0"/>
              <a:t>; Г.В. Козловская; М.В.Иванова Москва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sz="2400" i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43408"/>
            <a:ext cx="8229600" cy="7200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ru-RU" b="1" i="1" dirty="0">
              <a:solidFill>
                <a:schemeClr val="accent3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ru-RU" sz="4400" b="1" i="1" dirty="0" smtClean="0">
                <a:solidFill>
                  <a:schemeClr val="accent3">
                    <a:lumMod val="50000"/>
                  </a:schemeClr>
                </a:solidFill>
              </a:rPr>
              <a:t>Спасибо за внимание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</a:rPr>
              <a:t>История</a:t>
            </a:r>
            <a:endParaRPr lang="ru-RU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i="1" dirty="0" smtClean="0"/>
              <a:t>    В </a:t>
            </a:r>
            <a:r>
              <a:rPr lang="ru-RU" i="1" dirty="0"/>
              <a:t>1943г американский психиатр </a:t>
            </a:r>
            <a:r>
              <a:rPr lang="ru-RU" i="1" dirty="0" err="1" smtClean="0"/>
              <a:t>Л.Каннер</a:t>
            </a:r>
            <a:r>
              <a:rPr lang="ru-RU" i="1" dirty="0" smtClean="0"/>
              <a:t> (</a:t>
            </a:r>
            <a:r>
              <a:rPr lang="en-US" i="1" dirty="0" err="1" smtClean="0"/>
              <a:t>L.Kanner</a:t>
            </a:r>
            <a:r>
              <a:rPr lang="en-US" i="1" dirty="0" smtClean="0"/>
              <a:t>)</a:t>
            </a:r>
            <a:r>
              <a:rPr lang="ru-RU" i="1" dirty="0" smtClean="0"/>
              <a:t> </a:t>
            </a:r>
            <a:r>
              <a:rPr lang="ru-RU" i="1" dirty="0"/>
              <a:t>впервые сделал заключение о существовании особого клинического синдрома с типичным нарушением психического развития, назвав его синдром раннего детского аутизма, впоследствии в 1944г независимо от </a:t>
            </a:r>
            <a:r>
              <a:rPr lang="ru-RU" i="1" dirty="0" err="1"/>
              <a:t>Каннера</a:t>
            </a:r>
            <a:r>
              <a:rPr lang="ru-RU" i="1" dirty="0"/>
              <a:t> подобные клинические случаи были описаны австрийским ученым </a:t>
            </a:r>
            <a:r>
              <a:rPr lang="ru-RU" i="1" dirty="0" err="1" smtClean="0"/>
              <a:t>Х.Аспергером</a:t>
            </a:r>
            <a:r>
              <a:rPr lang="en-US" i="1" dirty="0" smtClean="0"/>
              <a:t> (</a:t>
            </a:r>
            <a:r>
              <a:rPr lang="en-US" i="1" dirty="0" err="1" smtClean="0"/>
              <a:t>H.Asperger</a:t>
            </a:r>
            <a:r>
              <a:rPr lang="en-US" i="1" dirty="0" smtClean="0"/>
              <a:t>)</a:t>
            </a:r>
            <a:r>
              <a:rPr lang="ru-RU" i="1" dirty="0" smtClean="0"/>
              <a:t> </a:t>
            </a:r>
            <a:r>
              <a:rPr lang="ru-RU" i="1" dirty="0"/>
              <a:t>и в 1947г отечественным исследователем </a:t>
            </a:r>
            <a:r>
              <a:rPr lang="ru-RU" i="1" dirty="0" smtClean="0"/>
              <a:t>С.С.Мнухиным</a:t>
            </a:r>
            <a:r>
              <a:rPr lang="ru-RU" i="1" dirty="0"/>
              <a:t>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</a:rPr>
              <a:t>Статистика</a:t>
            </a:r>
            <a:endParaRPr lang="ru-RU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i="1" dirty="0" smtClean="0"/>
              <a:t>Детский аутизм встречается в 3-6 случаях </a:t>
            </a:r>
            <a:r>
              <a:rPr lang="ru-RU" i="1" dirty="0"/>
              <a:t>на 10 000 </a:t>
            </a:r>
            <a:r>
              <a:rPr lang="ru-RU" i="1" dirty="0" smtClean="0"/>
              <a:t>детей</a:t>
            </a:r>
          </a:p>
          <a:p>
            <a:pPr algn="just"/>
            <a:r>
              <a:rPr lang="ru-RU" i="1" dirty="0" smtClean="0"/>
              <a:t> </a:t>
            </a:r>
            <a:r>
              <a:rPr lang="ru-RU" i="1" dirty="0"/>
              <a:t>обнаруживается у мальчиков в 3-4раза чаще чем у девочек</a:t>
            </a:r>
            <a:r>
              <a:rPr lang="ru-RU" i="1" dirty="0" smtClean="0"/>
              <a:t>.</a:t>
            </a:r>
          </a:p>
          <a:p>
            <a:pPr algn="just"/>
            <a:r>
              <a:rPr lang="ru-RU" i="1" dirty="0" smtClean="0"/>
              <a:t>Расстройства </a:t>
            </a:r>
            <a:r>
              <a:rPr lang="ru-RU" i="1" dirty="0" err="1" smtClean="0"/>
              <a:t>аутистического</a:t>
            </a:r>
            <a:r>
              <a:rPr lang="ru-RU" i="1" dirty="0" smtClean="0"/>
              <a:t> спектра различной этиологии в  15-20 случаях </a:t>
            </a:r>
            <a:r>
              <a:rPr lang="ru-RU" i="1" dirty="0"/>
              <a:t>из 10 000 детей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/>
              <a:t>Статистика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i="1" dirty="0" smtClean="0"/>
              <a:t>В Свердловской области в 2016г. впервые обратилось за помощью к детским психиатрам  59 детей (8.1 на 100 000 детского населения), в 2017г их уже 87 (11.5 на 100 000 детского населения).  На конец 2016г. под наблюдением детских психиатров состояло 267 детей (36.6 на 100 000 детского населения), в 2017г – 385 (50.8 на 100 000 детского населения</a:t>
            </a:r>
            <a:r>
              <a:rPr lang="ru-RU" dirty="0" smtClean="0"/>
              <a:t>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722344"/>
          </a:xfrm>
        </p:spPr>
        <p:txBody>
          <a:bodyPr>
            <a:noAutofit/>
          </a:bodyPr>
          <a:lstStyle/>
          <a:p>
            <a:pPr algn="ctr"/>
            <a:r>
              <a:rPr lang="ru-RU" sz="4000" b="1" i="1" dirty="0" smtClean="0"/>
              <a:t/>
            </a:r>
            <a:br>
              <a:rPr lang="ru-RU" sz="4000" b="1" i="1" dirty="0" smtClean="0"/>
            </a:br>
            <a:r>
              <a:rPr lang="ru-RU" sz="4000" b="1" i="1" dirty="0" smtClean="0"/>
              <a:t/>
            </a:r>
            <a:br>
              <a:rPr lang="ru-RU" sz="4000" b="1" i="1" dirty="0" smtClean="0"/>
            </a:br>
            <a:r>
              <a:rPr lang="ru-RU" sz="4000" b="1" i="1" dirty="0" smtClean="0"/>
              <a:t/>
            </a:r>
            <a:br>
              <a:rPr lang="ru-RU" sz="4000" b="1" i="1" dirty="0" smtClean="0"/>
            </a:br>
            <a:r>
              <a:rPr lang="ru-RU" sz="4000" b="1" i="1" dirty="0" smtClean="0"/>
              <a:t/>
            </a:r>
            <a:br>
              <a:rPr lang="ru-RU" sz="4000" b="1" i="1" dirty="0" smtClean="0"/>
            </a:br>
            <a:r>
              <a:rPr lang="ru-RU" sz="4000" b="1" i="1" dirty="0" smtClean="0"/>
              <a:t/>
            </a:r>
            <a:br>
              <a:rPr lang="ru-RU" sz="4000" b="1" i="1" dirty="0" smtClean="0"/>
            </a:br>
            <a:r>
              <a:rPr lang="ru-RU" sz="4000" b="1" i="1" dirty="0" smtClean="0"/>
              <a:t>Основные причины возникновения аутизма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/>
              <a:t>1.	Генетические причины. </a:t>
            </a:r>
          </a:p>
          <a:p>
            <a:r>
              <a:rPr lang="ru-RU" i="1" dirty="0" smtClean="0"/>
              <a:t>2.	Повреждение и нарушение функций головного мозга плода вследствие действия различных  факторов во время беременности и в раннем возрасте. </a:t>
            </a:r>
          </a:p>
          <a:p>
            <a:r>
              <a:rPr lang="ru-RU" i="1" dirty="0" smtClean="0"/>
              <a:t>3.	Хромосомные, обменные  и другие нарушения (например: </a:t>
            </a:r>
            <a:r>
              <a:rPr lang="ru-RU" i="1" dirty="0" err="1" smtClean="0"/>
              <a:t>фенилкетонурия</a:t>
            </a:r>
            <a:r>
              <a:rPr lang="ru-RU" i="1" dirty="0" smtClean="0"/>
              <a:t>, болезнь Дауна, </a:t>
            </a:r>
            <a:r>
              <a:rPr lang="ru-RU" i="1" dirty="0" err="1" smtClean="0"/>
              <a:t>туберозный</a:t>
            </a:r>
            <a:r>
              <a:rPr lang="ru-RU" i="1" dirty="0" smtClean="0"/>
              <a:t> склероз  и другие).</a:t>
            </a:r>
          </a:p>
          <a:p>
            <a:pPr>
              <a:buNone/>
            </a:pPr>
            <a:r>
              <a:rPr lang="ru-RU" b="1" i="1" dirty="0" smtClean="0"/>
              <a:t> </a:t>
            </a:r>
            <a:endParaRPr lang="ru-RU" i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36104"/>
          </a:xfrm>
        </p:spPr>
        <p:txBody>
          <a:bodyPr>
            <a:noAutofit/>
          </a:bodyPr>
          <a:lstStyle/>
          <a:p>
            <a:pPr algn="ctr"/>
            <a:r>
              <a:rPr lang="ru-RU" sz="4400" b="1" i="1" dirty="0" smtClean="0">
                <a:solidFill>
                  <a:schemeClr val="accent3">
                    <a:lumMod val="50000"/>
                  </a:schemeClr>
                </a:solidFill>
              </a:rPr>
              <a:t>Клинические проявления детского аутизма</a:t>
            </a:r>
            <a:endParaRPr lang="ru-RU" sz="44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b="1" i="1" dirty="0" smtClean="0"/>
              <a:t>   Аутизм</a:t>
            </a:r>
            <a:r>
              <a:rPr lang="ru-RU" i="1" dirty="0" smtClean="0"/>
              <a:t> - это </a:t>
            </a:r>
            <a:r>
              <a:rPr lang="ru-RU" i="1" dirty="0"/>
              <a:t>экстремальное одиночество ребенка, снижение способности к установлению эмоционального контакта, коммуникации и социальному развитию. Характерны трудности установления зрительного контакта, взаимодействия взглядом, жестами, мимикой, интонацией. Трудности установления контакта, эмоциональных связей проявляются даже в отношении с близкими, но в наибольшей степени аутизм нарушает развитие отношений со сверстниками.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315416"/>
            <a:ext cx="8229600" cy="7200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/>
              <a:t>Стереотипность в поведении, </a:t>
            </a:r>
            <a:r>
              <a:rPr lang="ru-RU" i="1" dirty="0"/>
              <a:t>связанная с напряженным стремлением сохранить постоянные, привычные условия жизни, сопротивление малейшим изменениям в обстановке, порядке жизни, страх перед ними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387424"/>
            <a:ext cx="8229600" cy="21602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i="1" dirty="0"/>
              <a:t>Моторика: </a:t>
            </a:r>
            <a:r>
              <a:rPr lang="ru-RU" i="1" dirty="0"/>
              <a:t>характерны вычурность позы, движений, мимики, ходьба на носочках. Движения часто лишены</a:t>
            </a:r>
            <a:r>
              <a:rPr lang="ru-RU" b="1" i="1" dirty="0"/>
              <a:t> </a:t>
            </a:r>
            <a:r>
              <a:rPr lang="ru-RU" i="1" dirty="0"/>
              <a:t>детской пластичности, неуклюжи, угловаты, замедлены, плохо координированы, производят впечатление деревянных, марионеточных. Медлительность сочетается с импульсивностью.</a:t>
            </a:r>
            <a:r>
              <a:rPr lang="ru-RU" b="1" i="1" dirty="0"/>
              <a:t> </a:t>
            </a:r>
            <a:endParaRPr lang="ru-RU" i="1" dirty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</TotalTime>
  <Words>967</Words>
  <Application>Microsoft Office PowerPoint</Application>
  <PresentationFormat>Экран (4:3)</PresentationFormat>
  <Paragraphs>92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Поток</vt:lpstr>
      <vt:lpstr>Детский аутизм</vt:lpstr>
      <vt:lpstr>Слайд 2</vt:lpstr>
      <vt:lpstr>История</vt:lpstr>
      <vt:lpstr>Статистика</vt:lpstr>
      <vt:lpstr>Статистика</vt:lpstr>
      <vt:lpstr>     Основные причины возникновения аутизма </vt:lpstr>
      <vt:lpstr>Клинические проявления детского аутизма</vt:lpstr>
      <vt:lpstr>Слайд 8</vt:lpstr>
      <vt:lpstr>Слайд 9</vt:lpstr>
      <vt:lpstr>Слайд 10</vt:lpstr>
      <vt:lpstr>Слайд 11</vt:lpstr>
      <vt:lpstr>Слайд 12</vt:lpstr>
      <vt:lpstr>Слайд 13</vt:lpstr>
      <vt:lpstr>Ранние признаки риска развития аутизма </vt:lpstr>
      <vt:lpstr>Признаки аутизма у детей 2-3л </vt:lpstr>
      <vt:lpstr>Признаки аутизма у детей старшего возраста </vt:lpstr>
      <vt:lpstr>Слайд 17</vt:lpstr>
      <vt:lpstr>Дифференциальная диагностика</vt:lpstr>
      <vt:lpstr>Прогноз</vt:lpstr>
      <vt:lpstr>Помощь детям, страдающим детским аутизмом</vt:lpstr>
      <vt:lpstr>Работа с родителями</vt:lpstr>
      <vt:lpstr>ЛИТЕРАТУРА</vt:lpstr>
      <vt:lpstr>Слайд 23</vt:lpstr>
    </vt:vector>
  </TitlesOfParts>
  <Company>Krokoz™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Детский аутизм</dc:title>
  <dc:creator>ilyasheva_lb</dc:creator>
  <cp:lastModifiedBy>ilyasheva</cp:lastModifiedBy>
  <cp:revision>44</cp:revision>
  <dcterms:created xsi:type="dcterms:W3CDTF">2015-03-17T07:47:14Z</dcterms:created>
  <dcterms:modified xsi:type="dcterms:W3CDTF">2019-02-13T03:01:29Z</dcterms:modified>
</cp:coreProperties>
</file>