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25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8" r:id="rId9"/>
    <p:sldId id="262" r:id="rId10"/>
    <p:sldId id="263" r:id="rId11"/>
    <p:sldId id="265" r:id="rId12"/>
    <p:sldId id="266" r:id="rId13"/>
    <p:sldId id="267" r:id="rId14"/>
    <p:sldId id="264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6" r:id="rId31"/>
    <p:sldId id="288" r:id="rId32"/>
    <p:sldId id="287" r:id="rId33"/>
    <p:sldId id="290" r:id="rId34"/>
    <p:sldId id="289" r:id="rId35"/>
    <p:sldId id="285" r:id="rId36"/>
    <p:sldId id="284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-48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488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792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7613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9001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535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547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724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8598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9496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2456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033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827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5225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7040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942730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3153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347407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7488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6415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6238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3289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939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106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051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8863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151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272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236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0EADD-8EFF-4660-91A2-5E270EFD2BAE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1381D23-C3F8-4719-86F5-B864665F62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982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4279" y="267038"/>
            <a:ext cx="8915399" cy="5133431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Технологии раннего реабилитационного вмешательства у недоношенных детей для профилактики тяжелых неврологических осложнений.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31979" y="5335729"/>
            <a:ext cx="5160021" cy="1126283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Соколова А.В. , зав отделения </a:t>
            </a:r>
          </a:p>
          <a:p>
            <a:r>
              <a:rPr lang="ru-RU" sz="2000" b="1" dirty="0" smtClean="0"/>
              <a:t>медицинской реабилитации ЕКПЦ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51723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Ранняя помощь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комплекс медицинских, социальных и психолого-педагогических услуг, оказываемых на межведомственной основе детям целевой группы и их семьям, направленных на раннее выявление детей целевой группы, содействие их оптимальному развитию, формированию физического и психического здоровья, включению в среду сверстников и интеграции в общество, а также на сопровождение и поддержку их семей и повышение компетентности родителей (законных представителей).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9202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79575" y="14816"/>
            <a:ext cx="4916967" cy="6882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98047" y="1076242"/>
            <a:ext cx="3030485" cy="5136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243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Раннее вмешательство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система разнообразных подходов, технологий и мероприятий, направленных на развитие детей раннего возраста с нарушением функций физической, когнитивной или эмоционально-аффективной природы или риском появления подобных нарушений, а также ориентированных на поддержку семьи пациента с целью содействия его оптимальной адаптации в обществе;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65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9637" y="195232"/>
            <a:ext cx="8911687" cy="1280890"/>
          </a:xfrm>
        </p:spPr>
        <p:txBody>
          <a:bodyPr/>
          <a:lstStyle/>
          <a:p>
            <a:r>
              <a:rPr lang="ru-RU" dirty="0"/>
              <a:t>Цель программы раннего вмешательства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6758" y="1476122"/>
            <a:ext cx="9327854" cy="5013690"/>
          </a:xfrm>
        </p:spPr>
        <p:txBody>
          <a:bodyPr>
            <a:normAutofit/>
          </a:bodyPr>
          <a:lstStyle/>
          <a:p>
            <a:r>
              <a:rPr lang="ru-RU" sz="2400" dirty="0"/>
              <a:t>оказание помощи семьям, воспитывающим детей раннего возраста, имеющим нарушения развития или риск их появления, для содействия их оптимальному развитию и адаптации в </a:t>
            </a:r>
            <a:r>
              <a:rPr lang="ru-RU" sz="2400" dirty="0" smtClean="0"/>
              <a:t>обществе</a:t>
            </a:r>
          </a:p>
          <a:p>
            <a:r>
              <a:rPr lang="ru-RU" sz="2400" dirty="0"/>
              <a:t>оптимизация моторного, когнитивного, сенсорного и речевого развития младенца, подразумевает содействие активному исследованию ребенком среды и адаптации к ней, взаимодействию с окружением, получению разнообразного опыта, которые должны соответствовать его возрасту, когнитивному уровню, интересам, а также пожеланиям и приоритетам семьи;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33924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9327" y="320984"/>
            <a:ext cx="10026032" cy="4251016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Развитие мозга происходит только благодаря внешним стимулам</a:t>
            </a:r>
          </a:p>
          <a:p>
            <a:r>
              <a:rPr lang="ru-RU" sz="2400" dirty="0"/>
              <a:t>в первые недели и месяцы после рождения.</a:t>
            </a:r>
          </a:p>
          <a:p>
            <a:r>
              <a:rPr lang="ru-RU" sz="2400" dirty="0"/>
              <a:t> Если ребенок не будет удовлетворять естественные потребности в контакте с матерью, не будет получать необходимых стимулов к развитию — слышать голос матери, чувствовать ее прикосновения, видеть рядом яркие предметы — его развитие будет непоправимо страдать. </a:t>
            </a:r>
          </a:p>
          <a:p>
            <a:r>
              <a:rPr lang="ru-RU" sz="2400" dirty="0"/>
              <a:t>Его </a:t>
            </a:r>
            <a:r>
              <a:rPr lang="ru-RU" sz="2400" dirty="0" err="1"/>
              <a:t>инвалидизация</a:t>
            </a:r>
            <a:r>
              <a:rPr lang="ru-RU" sz="2400" dirty="0"/>
              <a:t> будет существенно тяжелее при отсутствии контакта с матерью  и адаптация к жизни в обществе будет крайне низкой.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5266" y="4073665"/>
            <a:ext cx="4946931" cy="30918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395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Программа реабилитации детей с угрожающими состояниями (особенно на ранних этапах),профилактика вторичных осложнений (у деток, сформировавших двигательный дефицит) по всем существующим в мире стандартам должна проводиться </a:t>
            </a:r>
            <a:r>
              <a:rPr lang="ru-RU" b="1" dirty="0"/>
              <a:t>24 часа в сутки!</a:t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96726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33555" y="3467469"/>
            <a:ext cx="5287496" cy="2973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0991" y="4299377"/>
            <a:ext cx="3307182" cy="2207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7108" y="427608"/>
            <a:ext cx="3296549" cy="2195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235" y="224113"/>
            <a:ext cx="4728370" cy="35430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311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2683" y="64735"/>
            <a:ext cx="10454910" cy="5761529"/>
          </a:xfrm>
        </p:spPr>
        <p:txBody>
          <a:bodyPr>
            <a:normAutofit/>
          </a:bodyPr>
          <a:lstStyle/>
          <a:p>
            <a:r>
              <a:rPr lang="ru-RU" sz="2400" dirty="0"/>
              <a:t>Приоритет не только на занятиях со специалистами, но и в первую очередь- время вне медицинских учреждений (дома, в садиках, в школах). </a:t>
            </a:r>
          </a:p>
          <a:p>
            <a:r>
              <a:rPr lang="ru-RU" sz="2400" dirty="0"/>
              <a:t>Большое значение имеет настрой родителей и готовность отдать время и силы на занятия с ребенком ( в течении дня самостоятельные занятия </a:t>
            </a:r>
            <a:r>
              <a:rPr lang="ru-RU" sz="2400" dirty="0" err="1"/>
              <a:t>лфк</a:t>
            </a:r>
            <a:r>
              <a:rPr lang="ru-RU" sz="2400" dirty="0"/>
              <a:t>, </a:t>
            </a:r>
            <a:r>
              <a:rPr lang="ru-RU" sz="2400" dirty="0" err="1"/>
              <a:t>кинезиотерапией</a:t>
            </a:r>
            <a:r>
              <a:rPr lang="ru-RU" sz="2400" dirty="0"/>
              <a:t>, правильно подобранные ТСР, укладки во время пассивного положения, во время сна</a:t>
            </a:r>
            <a:r>
              <a:rPr lang="ru-RU" sz="2400" dirty="0" smtClean="0"/>
              <a:t>).</a:t>
            </a:r>
          </a:p>
          <a:p>
            <a:r>
              <a:rPr lang="ru-RU" sz="2400" dirty="0" smtClean="0"/>
              <a:t>Соблюдение рекомендации, уровень </a:t>
            </a:r>
            <a:r>
              <a:rPr lang="en-US" sz="2400" dirty="0"/>
              <a:t> </a:t>
            </a:r>
            <a:r>
              <a:rPr lang="en-US" sz="2400" b="1" dirty="0" smtClean="0"/>
              <a:t>compliance</a:t>
            </a:r>
            <a:r>
              <a:rPr lang="ru-RU" sz="2400" b="1" dirty="0" smtClean="0"/>
              <a:t> </a:t>
            </a:r>
            <a:r>
              <a:rPr lang="ru-RU" sz="2400" dirty="0" smtClean="0"/>
              <a:t>в тандеме врач-родитель-специалист-ребенок</a:t>
            </a:r>
            <a:endParaRPr lang="ru-RU" sz="2400" b="1" dirty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4637" y="4110754"/>
            <a:ext cx="5033245" cy="25824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801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9002" y="1488934"/>
            <a:ext cx="5615873" cy="296977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Принцип комплексного подхода</a:t>
            </a:r>
          </a:p>
          <a:p>
            <a:r>
              <a:rPr lang="ru-RU" sz="2400" dirty="0" smtClean="0"/>
              <a:t>Общение на «одном языке» специалистов и родителей</a:t>
            </a:r>
          </a:p>
          <a:p>
            <a:r>
              <a:rPr lang="ru-RU" sz="2400" dirty="0" smtClean="0"/>
              <a:t>Единая цель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2501" y="731696"/>
            <a:ext cx="5000625" cy="4714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346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4900" y="192522"/>
            <a:ext cx="8911687" cy="1280890"/>
          </a:xfrm>
        </p:spPr>
        <p:txBody>
          <a:bodyPr/>
          <a:lstStyle/>
          <a:p>
            <a:r>
              <a:rPr lang="ru-RU" dirty="0" smtClean="0"/>
              <a:t>Этапы работы с семьей и ребенком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1796" y="1505119"/>
            <a:ext cx="4405385" cy="1313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4402" y="2600636"/>
            <a:ext cx="377985" cy="670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1785" y="3196315"/>
            <a:ext cx="2603218" cy="1005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98552" y="3204369"/>
            <a:ext cx="2993395" cy="1012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43457" y="4931053"/>
            <a:ext cx="4063709" cy="13738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64598" y="3622186"/>
            <a:ext cx="1133954" cy="335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69203" y="4045555"/>
            <a:ext cx="377985" cy="10059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83753" y="4118713"/>
            <a:ext cx="390178" cy="93276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99221" y="6221397"/>
            <a:ext cx="11730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*</a:t>
            </a:r>
            <a:r>
              <a:rPr lang="ru-RU" dirty="0" smtClean="0"/>
              <a:t>определено</a:t>
            </a:r>
            <a:r>
              <a:rPr lang="ru-RU" dirty="0"/>
              <a:t>, что наибольшее влияние на развитие ребенка и различные аспекты его жизни оказывают родители (93%), а не специалисты (7%) [Mahoney et al., 2006].</a:t>
            </a:r>
          </a:p>
        </p:txBody>
      </p:sp>
    </p:spTree>
    <p:extLst>
      <p:ext uri="{BB962C8B-B14F-4D97-AF65-F5344CB8AC3E}">
        <p14:creationId xmlns="" xmlns:p14="http://schemas.microsoft.com/office/powerpoint/2010/main" val="3610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2004" y="203324"/>
            <a:ext cx="8911687" cy="1280890"/>
          </a:xfrm>
        </p:spPr>
        <p:txBody>
          <a:bodyPr/>
          <a:lstStyle/>
          <a:p>
            <a:r>
              <a:rPr lang="ru-RU" dirty="0" smtClean="0"/>
              <a:t>Актуальность: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302817"/>
            <a:ext cx="8915400" cy="538929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Новые стандарты выхаживания недоношенных детей</a:t>
            </a:r>
          </a:p>
          <a:p>
            <a:r>
              <a:rPr lang="ru-RU" dirty="0"/>
              <a:t>выхаживание и реабилитация (абилитация*) младенцев, группы перинатального риска, в том числе родившихся раньше срока, на сегодняшний день определена как одна из значимых государственных задач</a:t>
            </a:r>
            <a:r>
              <a:rPr lang="ru-RU" dirty="0" smtClean="0"/>
              <a:t>;</a:t>
            </a:r>
          </a:p>
          <a:p>
            <a:r>
              <a:rPr lang="ru-RU" altLang="ru-RU" dirty="0">
                <a:cs typeface="Tahoma" pitchFamily="34" charset="0"/>
              </a:rPr>
              <a:t>в настоящее время отмечается разрыв между технологиями выхаживания недоношенных детей в специализированных стационарах и ведением таких пациентов на последующих этапах;</a:t>
            </a:r>
          </a:p>
          <a:p>
            <a:r>
              <a:rPr lang="ru-RU" dirty="0"/>
              <a:t>отсутствие единой научно обоснованной реабилитационной (</a:t>
            </a:r>
            <a:r>
              <a:rPr lang="ru-RU" dirty="0" err="1"/>
              <a:t>абилитационной</a:t>
            </a:r>
            <a:r>
              <a:rPr lang="ru-RU" dirty="0"/>
              <a:t>) стратегии, стандартный подход к курации и «схематичность» ведения таких пациентов становится причиной значительных затруднений при постановке задач реабилитации, определения ее стартовой точки и продолжительности, оценке эффективности проводимых мероприятий</a:t>
            </a:r>
            <a:r>
              <a:rPr lang="ru-RU" dirty="0" smtClean="0"/>
              <a:t>;</a:t>
            </a:r>
          </a:p>
          <a:p>
            <a:r>
              <a:rPr lang="ru-RU" dirty="0"/>
              <a:t>гипердиагностика и излишне активная терапия оборачиваются чрезмерной стимуляцией, а выжидательная тактика приводит к поздней коррекции, когда уже упущены оптимальные сроки для развития/ формирования/ восстановления функций.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7927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7201" y="248505"/>
            <a:ext cx="8911687" cy="1280890"/>
          </a:xfrm>
        </p:spPr>
        <p:txBody>
          <a:bodyPr/>
          <a:lstStyle/>
          <a:p>
            <a:r>
              <a:rPr lang="ru-RU" dirty="0" smtClean="0"/>
              <a:t>Оценка включает в себя: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3469" y="1060057"/>
            <a:ext cx="9694258" cy="5648240"/>
          </a:xfrm>
        </p:spPr>
        <p:txBody>
          <a:bodyPr>
            <a:normAutofit/>
          </a:bodyPr>
          <a:lstStyle/>
          <a:p>
            <a:r>
              <a:rPr lang="ru-RU" sz="2400" dirty="0"/>
              <a:t>проведение ее в максимально естественной и обычной для ребенка и семьи среде;</a:t>
            </a:r>
          </a:p>
          <a:p>
            <a:r>
              <a:rPr lang="ru-RU" sz="2400" dirty="0"/>
              <a:t>учет «сильных» сторон ребенка и семьи;</a:t>
            </a:r>
          </a:p>
          <a:p>
            <a:r>
              <a:rPr lang="ru-RU" sz="2400" dirty="0"/>
              <a:t>ее </a:t>
            </a:r>
            <a:r>
              <a:rPr lang="ru-RU" sz="2400" dirty="0" err="1"/>
              <a:t>разноплановость</a:t>
            </a:r>
            <a:r>
              <a:rPr lang="ru-RU" sz="2400" dirty="0"/>
              <a:t> (не только на уровне нарушенных структур и функций организма, но и – на уровне активности ребенка в повседневной жизни с учетом особенностей его семейного окружения).</a:t>
            </a:r>
          </a:p>
          <a:p>
            <a:r>
              <a:rPr lang="ru-RU" sz="2400" dirty="0"/>
              <a:t>вовлеченность всех специалистов, работающих с ребенком, а также – его родителей;</a:t>
            </a:r>
          </a:p>
          <a:p>
            <a:r>
              <a:rPr lang="ru-RU" sz="2400" dirty="0"/>
              <a:t>должна быть совместной и понятной, как для специалистов различных профилей, так и для родителей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Использование диагностических шкал для объективизации результата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617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7419" y="73851"/>
            <a:ext cx="10212147" cy="1034757"/>
          </a:xfrm>
        </p:spPr>
        <p:txBody>
          <a:bodyPr>
            <a:normAutofit fontScale="90000"/>
          </a:bodyPr>
          <a:lstStyle/>
          <a:p>
            <a:r>
              <a:rPr lang="ru-RU" dirty="0"/>
              <a:t>Зарубежные и отечественные диагностические шкалы для оценки НПР детей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9529" y="1027687"/>
            <a:ext cx="11002471" cy="5923371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Денверский</a:t>
            </a:r>
            <a:r>
              <a:rPr lang="ru-RU" dirty="0"/>
              <a:t> скрининг-тест развития (</a:t>
            </a:r>
            <a:r>
              <a:rPr lang="en-US" dirty="0"/>
              <a:t>DDST, </a:t>
            </a:r>
            <a:r>
              <a:rPr lang="ru-RU" dirty="0"/>
              <a:t>разработали </a:t>
            </a:r>
            <a:r>
              <a:rPr lang="en-US" dirty="0"/>
              <a:t>W.</a:t>
            </a:r>
            <a:r>
              <a:rPr lang="ru-RU" dirty="0"/>
              <a:t>К. </a:t>
            </a:r>
            <a:r>
              <a:rPr lang="en-US" dirty="0" err="1"/>
              <a:t>Frankenburg</a:t>
            </a:r>
            <a:r>
              <a:rPr lang="en-US" dirty="0"/>
              <a:t>., J.</a:t>
            </a:r>
            <a:r>
              <a:rPr lang="ru-RU" dirty="0"/>
              <a:t>В. </a:t>
            </a:r>
            <a:r>
              <a:rPr lang="en-US" dirty="0" err="1"/>
              <a:t>Dodds</a:t>
            </a:r>
            <a:r>
              <a:rPr lang="en-US" dirty="0"/>
              <a:t>);</a:t>
            </a:r>
          </a:p>
          <a:p>
            <a:r>
              <a:rPr lang="ru-RU" dirty="0"/>
              <a:t>Мюнхенская функциональная диагностика развития (</a:t>
            </a:r>
            <a:r>
              <a:rPr lang="en-US" dirty="0"/>
              <a:t>MFED);</a:t>
            </a:r>
          </a:p>
          <a:p>
            <a:r>
              <a:rPr lang="ru-RU" dirty="0"/>
              <a:t>Профиль психического развития </a:t>
            </a:r>
            <a:r>
              <a:rPr lang="en-US" dirty="0"/>
              <a:t>G.D. </a:t>
            </a:r>
            <a:r>
              <a:rPr lang="en-US" dirty="0" err="1"/>
              <a:t>Alpern</a:t>
            </a:r>
            <a:r>
              <a:rPr lang="en-US" dirty="0"/>
              <a:t>-Boll;</a:t>
            </a:r>
          </a:p>
          <a:p>
            <a:r>
              <a:rPr lang="ru-RU" dirty="0"/>
              <a:t>Шкала ментального развития </a:t>
            </a:r>
            <a:r>
              <a:rPr lang="en-US" dirty="0"/>
              <a:t>R. Griffiths;</a:t>
            </a:r>
          </a:p>
          <a:p>
            <a:r>
              <a:rPr lang="ru-RU" b="1" u="sng" dirty="0"/>
              <a:t>Шкалы </a:t>
            </a:r>
            <a:r>
              <a:rPr lang="en-US" b="1" u="sng" dirty="0"/>
              <a:t>Kent Infant Development Scale (KID Scale), Child Development Inventory (CDI);</a:t>
            </a:r>
          </a:p>
          <a:p>
            <a:r>
              <a:rPr lang="ru-RU" b="1" u="sng" dirty="0"/>
              <a:t>Шкала развития </a:t>
            </a:r>
            <a:r>
              <a:rPr lang="en-US" b="1" u="sng" dirty="0"/>
              <a:t>Bayley;</a:t>
            </a:r>
          </a:p>
          <a:p>
            <a:r>
              <a:rPr lang="en-US" dirty="0"/>
              <a:t>CAT/CLAMS Clinical Adaptive Test/Clinical Linguistic and Auditory Milestone Scale (</a:t>
            </a:r>
            <a:r>
              <a:rPr lang="ru-RU" dirty="0"/>
              <a:t>шкала КАТ/ КЛАМС);</a:t>
            </a:r>
          </a:p>
          <a:p>
            <a:r>
              <a:rPr lang="en-US" dirty="0"/>
              <a:t>PEDI (Pediatric Evaluation of Disability Inventory);</a:t>
            </a:r>
          </a:p>
          <a:p>
            <a:r>
              <a:rPr lang="ru-RU" dirty="0"/>
              <a:t>Программа «Каролина» для младенцев и детей младшего возраста;</a:t>
            </a:r>
          </a:p>
          <a:p>
            <a:r>
              <a:rPr lang="ru-RU" dirty="0"/>
              <a:t>Тест «ГНОМ» (график нервно-психического обследования младенцев; разработали Г.В. Козловская и </a:t>
            </a:r>
            <a:r>
              <a:rPr lang="ru-RU" dirty="0" err="1"/>
              <a:t>соавт</a:t>
            </a:r>
            <a:r>
              <a:rPr lang="ru-RU" dirty="0"/>
              <a:t>.);</a:t>
            </a:r>
          </a:p>
          <a:p>
            <a:r>
              <a:rPr lang="ru-RU" dirty="0"/>
              <a:t>Оценка уровня психомоторного развития ребенка (разработали Л.Т. Журба, Е.М. </a:t>
            </a:r>
            <a:r>
              <a:rPr lang="ru-RU" dirty="0" err="1"/>
              <a:t>Мастюкова</a:t>
            </a:r>
            <a:r>
              <a:rPr lang="ru-RU" dirty="0"/>
              <a:t>); </a:t>
            </a:r>
          </a:p>
          <a:p>
            <a:r>
              <a:rPr lang="ru-RU" dirty="0"/>
              <a:t>Тест психического развития Г.В. </a:t>
            </a:r>
            <a:r>
              <a:rPr lang="ru-RU" dirty="0" err="1"/>
              <a:t>Панюхиной</a:t>
            </a:r>
            <a:r>
              <a:rPr lang="ru-RU" dirty="0"/>
              <a:t> (разработали Г.В. </a:t>
            </a:r>
            <a:r>
              <a:rPr lang="ru-RU" dirty="0" err="1"/>
              <a:t>Пантюхина</a:t>
            </a:r>
            <a:r>
              <a:rPr lang="ru-RU" dirty="0"/>
              <a:t>, К.Л. Печора, Э.Л. </a:t>
            </a:r>
            <a:r>
              <a:rPr lang="ru-RU" dirty="0" err="1"/>
              <a:t>Фрухт</a:t>
            </a:r>
            <a:r>
              <a:rPr lang="ru-RU" dirty="0"/>
              <a:t>);</a:t>
            </a:r>
          </a:p>
          <a:p>
            <a:r>
              <a:rPr lang="ru-RU" dirty="0"/>
              <a:t>Тест развития детей первого года жизни О.В. Баженовой;</a:t>
            </a:r>
          </a:p>
          <a:p>
            <a:r>
              <a:rPr lang="ru-RU" dirty="0"/>
              <a:t>Шкала поведения новорожденных (</a:t>
            </a:r>
            <a:r>
              <a:rPr lang="en-US" dirty="0"/>
              <a:t>NBAS, </a:t>
            </a:r>
            <a:r>
              <a:rPr lang="ru-RU" dirty="0"/>
              <a:t>разработал Т. </a:t>
            </a:r>
            <a:r>
              <a:rPr lang="en-US" dirty="0" err="1"/>
              <a:t>Brazelton</a:t>
            </a:r>
            <a:r>
              <a:rPr lang="en-US" dirty="0"/>
              <a:t>); </a:t>
            </a:r>
          </a:p>
          <a:p>
            <a:r>
              <a:rPr lang="ru-RU" dirty="0"/>
              <a:t>Поведенческий тест новорожденных </a:t>
            </a:r>
            <a:r>
              <a:rPr lang="en-US" dirty="0"/>
              <a:t>Graham;</a:t>
            </a:r>
          </a:p>
          <a:p>
            <a:r>
              <a:rPr lang="ru-RU" dirty="0"/>
              <a:t>Тестовая методика </a:t>
            </a:r>
            <a:r>
              <a:rPr lang="en-US" dirty="0" err="1"/>
              <a:t>Prechtl</a:t>
            </a:r>
            <a:r>
              <a:rPr lang="en-US" dirty="0"/>
              <a:t>, </a:t>
            </a:r>
            <a:r>
              <a:rPr lang="en-US" dirty="0" err="1"/>
              <a:t>Beintema</a:t>
            </a:r>
            <a:r>
              <a:rPr lang="en-US" dirty="0"/>
              <a:t>;</a:t>
            </a:r>
          </a:p>
          <a:p>
            <a:r>
              <a:rPr lang="ru-RU" dirty="0"/>
              <a:t>Порядковые (числовые) шкалы психологического развития </a:t>
            </a:r>
            <a:r>
              <a:rPr lang="en-US" dirty="0"/>
              <a:t>I. </a:t>
            </a:r>
            <a:r>
              <a:rPr lang="en-US" dirty="0" err="1"/>
              <a:t>Uzgiris</a:t>
            </a:r>
            <a:r>
              <a:rPr lang="en-US" dirty="0"/>
              <a:t>, J. </a:t>
            </a:r>
            <a:r>
              <a:rPr lang="en-US" dirty="0" err="1"/>
              <a:t>McHunt</a:t>
            </a:r>
            <a:r>
              <a:rPr lang="en-US" dirty="0"/>
              <a:t> (</a:t>
            </a:r>
            <a:r>
              <a:rPr lang="ru-RU" dirty="0"/>
              <a:t>на основании концепции психического развития Ж. Пиаже);</a:t>
            </a:r>
          </a:p>
          <a:p>
            <a:r>
              <a:rPr lang="ru-RU" b="1" u="sng" dirty="0"/>
              <a:t>Тест речевого и коммуникативного развития детей раннего возраста МакАртура (</a:t>
            </a:r>
            <a:r>
              <a:rPr lang="en-US" b="1" u="sng" dirty="0"/>
              <a:t>The MacArthur Communicative Development Inventory);</a:t>
            </a:r>
          </a:p>
          <a:p>
            <a:r>
              <a:rPr lang="ru-RU" dirty="0"/>
              <a:t>Опросник младенческого темперамента (используется для оценки темперамента детей; разработали </a:t>
            </a:r>
            <a:r>
              <a:rPr lang="en-US" dirty="0"/>
              <a:t>W. Carey, S. </a:t>
            </a:r>
            <a:r>
              <a:rPr lang="en-US" dirty="0" err="1"/>
              <a:t>McDevit</a:t>
            </a:r>
            <a:r>
              <a:rPr lang="en-US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583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0164" y="170956"/>
            <a:ext cx="8911687" cy="662524"/>
          </a:xfrm>
        </p:spPr>
        <p:txBody>
          <a:bodyPr/>
          <a:lstStyle/>
          <a:p>
            <a:r>
              <a:rPr lang="ru-RU" dirty="0"/>
              <a:t>Шкала </a:t>
            </a:r>
            <a:r>
              <a:rPr lang="en-US" dirty="0"/>
              <a:t>KID&lt;R&gt;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6039" y="833479"/>
            <a:ext cx="9918573" cy="5826265"/>
          </a:xfrm>
        </p:spPr>
        <p:txBody>
          <a:bodyPr>
            <a:normAutofit/>
          </a:bodyPr>
          <a:lstStyle/>
          <a:p>
            <a:r>
              <a:rPr lang="ru-RU" dirty="0"/>
              <a:t>Русская версия Кентской шкалы оценки развития младенцев (</a:t>
            </a:r>
            <a:r>
              <a:rPr lang="ru-RU" dirty="0" err="1"/>
              <a:t>Kent</a:t>
            </a:r>
            <a:r>
              <a:rPr lang="ru-RU" dirty="0"/>
              <a:t> </a:t>
            </a:r>
            <a:r>
              <a:rPr lang="ru-RU" dirty="0" err="1"/>
              <a:t>Infant</a:t>
            </a:r>
            <a:r>
              <a:rPr lang="ru-RU" dirty="0"/>
              <a:t> </a:t>
            </a:r>
            <a:r>
              <a:rPr lang="ru-RU" dirty="0" err="1"/>
              <a:t>Development</a:t>
            </a:r>
            <a:r>
              <a:rPr lang="ru-RU" dirty="0"/>
              <a:t> </a:t>
            </a:r>
            <a:r>
              <a:rPr lang="ru-RU" dirty="0" err="1"/>
              <a:t>Scale</a:t>
            </a:r>
            <a:r>
              <a:rPr lang="ru-RU" dirty="0"/>
              <a:t>; KID </a:t>
            </a:r>
            <a:r>
              <a:rPr lang="ru-RU" dirty="0" err="1"/>
              <a:t>Scale</a:t>
            </a:r>
            <a:r>
              <a:rPr lang="ru-RU" dirty="0"/>
              <a:t>). </a:t>
            </a:r>
          </a:p>
          <a:p>
            <a:r>
              <a:rPr lang="ru-RU" dirty="0"/>
              <a:t>KID </a:t>
            </a:r>
            <a:r>
              <a:rPr lang="ru-RU" dirty="0" err="1"/>
              <a:t>Scale</a:t>
            </a:r>
            <a:r>
              <a:rPr lang="ru-RU" dirty="0"/>
              <a:t> разработана группой сотрудников Кентского университета (США) под руководством проф. Рейтер; </a:t>
            </a:r>
          </a:p>
          <a:p>
            <a:r>
              <a:rPr lang="ru-RU" dirty="0"/>
              <a:t>Возраст: 2-16 месяцев.</a:t>
            </a:r>
          </a:p>
          <a:p>
            <a:r>
              <a:rPr lang="ru-RU" dirty="0"/>
              <a:t>Результатом применения шкалы KID&lt;R&gt; является оценка возраста развития младенца в каждой из областей ("профиль развития") и степени его отставания от типично развивающихся сверстников (определяется по полной шкале).</a:t>
            </a:r>
          </a:p>
          <a:p>
            <a:r>
              <a:rPr lang="ru-RU" dirty="0"/>
              <a:t>Шкала представляет собой опросник, состоящий из 252 пунктов. Каждый пункт шкалы отнесен к одной из 5 областей:</a:t>
            </a:r>
          </a:p>
          <a:p>
            <a:r>
              <a:rPr lang="ru-RU" dirty="0"/>
              <a:t>когнитивная – 52 пункта;</a:t>
            </a:r>
          </a:p>
          <a:p>
            <a:r>
              <a:rPr lang="ru-RU" dirty="0"/>
              <a:t>движения – 78 пунктов;</a:t>
            </a:r>
          </a:p>
          <a:p>
            <a:r>
              <a:rPr lang="ru-RU" dirty="0"/>
              <a:t>язык – 38 пунктов;</a:t>
            </a:r>
          </a:p>
          <a:p>
            <a:r>
              <a:rPr lang="ru-RU" dirty="0"/>
              <a:t>самообслуживание – 39 пунктов;</a:t>
            </a:r>
          </a:p>
          <a:p>
            <a:r>
              <a:rPr lang="ru-RU" dirty="0"/>
              <a:t>социальная – 51 пункт.</a:t>
            </a:r>
          </a:p>
          <a:p>
            <a:r>
              <a:rPr lang="ru-RU" dirty="0"/>
              <a:t>Все 252 пункта в совокупности называются полной шкалой.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03064" y="3867993"/>
            <a:ext cx="2990007" cy="29900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51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30496"/>
            <a:ext cx="8911687" cy="743444"/>
          </a:xfrm>
        </p:spPr>
        <p:txBody>
          <a:bodyPr/>
          <a:lstStyle/>
          <a:p>
            <a:r>
              <a:rPr lang="ru-RU" dirty="0"/>
              <a:t>Шкала &lt;</a:t>
            </a:r>
            <a:r>
              <a:rPr lang="en-US" dirty="0"/>
              <a:t>R&gt;CDI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3009" y="817295"/>
            <a:ext cx="9985572" cy="583435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Шкала предназначена для оценки уровня развития детей в возрасте от 1 года 2 месяцев до 3 лет 6 месяцев;</a:t>
            </a:r>
          </a:p>
          <a:p>
            <a:r>
              <a:rPr lang="ru-RU" dirty="0"/>
              <a:t>Шкала &lt;R&gt;CDI – это адаптированный к условиям России вариант Шкалы оценки развития ребенка (</a:t>
            </a:r>
            <a:r>
              <a:rPr lang="ru-RU" dirty="0" err="1"/>
              <a:t>Child</a:t>
            </a:r>
            <a:r>
              <a:rPr lang="ru-RU" dirty="0"/>
              <a:t> </a:t>
            </a:r>
            <a:r>
              <a:rPr lang="ru-RU" dirty="0" err="1"/>
              <a:t>Development</a:t>
            </a:r>
            <a:r>
              <a:rPr lang="ru-RU" dirty="0"/>
              <a:t> </a:t>
            </a:r>
            <a:r>
              <a:rPr lang="ru-RU" dirty="0" err="1"/>
              <a:t>Inventory</a:t>
            </a:r>
            <a:r>
              <a:rPr lang="ru-RU" dirty="0"/>
              <a:t>; CDI), разработанной Г. </a:t>
            </a:r>
            <a:r>
              <a:rPr lang="ru-RU" dirty="0" err="1"/>
              <a:t>Айртоном</a:t>
            </a:r>
            <a:r>
              <a:rPr lang="ru-RU" dirty="0"/>
              <a:t> (Миннеаполис, США);</a:t>
            </a:r>
          </a:p>
          <a:p>
            <a:r>
              <a:rPr lang="ru-RU" dirty="0"/>
              <a:t>Возраст: 14-42 месяца.</a:t>
            </a:r>
          </a:p>
          <a:p>
            <a:r>
              <a:rPr lang="ru-RU" dirty="0"/>
              <a:t>Шкала представляет собой опросник, состоящий из 216 пунктов.</a:t>
            </a:r>
            <a:br>
              <a:rPr lang="ru-RU" dirty="0"/>
            </a:br>
            <a:r>
              <a:rPr lang="ru-RU" dirty="0"/>
              <a:t>Каждый пункт шкалы отнесен к одной из 6 областей (5 пунктов отнесены одновременно к 2 областям):</a:t>
            </a:r>
          </a:p>
          <a:p>
            <a:r>
              <a:rPr lang="ru-RU" dirty="0"/>
              <a:t>социальная – 40 пунктов;</a:t>
            </a:r>
          </a:p>
          <a:p>
            <a:r>
              <a:rPr lang="ru-RU" dirty="0"/>
              <a:t>самообслуживание – 40 пунктов;</a:t>
            </a:r>
          </a:p>
          <a:p>
            <a:r>
              <a:rPr lang="ru-RU" dirty="0"/>
              <a:t>крупные движения – 30 пунктов;</a:t>
            </a:r>
          </a:p>
          <a:p>
            <a:r>
              <a:rPr lang="ru-RU" dirty="0"/>
              <a:t>тонкие движения – 30 пунктов;</a:t>
            </a:r>
          </a:p>
          <a:p>
            <a:r>
              <a:rPr lang="ru-RU" dirty="0"/>
              <a:t>развитие речи - 41 пункт;</a:t>
            </a:r>
          </a:p>
          <a:p>
            <a:r>
              <a:rPr lang="ru-RU" dirty="0"/>
              <a:t>понимание языка – 40 пунктов.</a:t>
            </a:r>
          </a:p>
          <a:p>
            <a:r>
              <a:rPr lang="ru-RU" dirty="0"/>
              <a:t> Результатом применения шкалы &lt;R&gt;CDI является оценка возраста развития   ребенка и степени его отставания от типично развивающихся сверстников в каждой из областей.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7593" y="3196354"/>
            <a:ext cx="4135927" cy="23264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325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0364" y="158597"/>
            <a:ext cx="10216341" cy="102181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Преимущества скрининга по </a:t>
            </a:r>
            <a:br>
              <a:rPr lang="ru-RU" dirty="0"/>
            </a:br>
            <a:r>
              <a:rPr lang="ru-RU" dirty="0"/>
              <a:t>KID&lt;R&gt;, &lt;R&gt;CDI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63781" y="1321724"/>
            <a:ext cx="6026965" cy="546977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родители знают, о чем с ними будут говорить специалисты;</a:t>
            </a:r>
          </a:p>
          <a:p>
            <a:r>
              <a:rPr lang="ru-RU" dirty="0"/>
              <a:t>оценка ребенка осуществляется не с точки зрения диагноза, а с точки зрения того, что выполняет или не может выполнять ребенок;</a:t>
            </a:r>
          </a:p>
          <a:p>
            <a:r>
              <a:rPr lang="ru-RU" dirty="0"/>
              <a:t>оценка может проходить в спокойной, знакомой обстановке.</a:t>
            </a:r>
          </a:p>
          <a:p>
            <a:r>
              <a:rPr lang="ru-RU" dirty="0"/>
              <a:t>позволяет проводить мониторинг развития ребенка;</a:t>
            </a:r>
          </a:p>
          <a:p>
            <a:r>
              <a:rPr lang="ru-RU" dirty="0"/>
              <a:t>определяет использование понятного для родителей и специалистов языка;</a:t>
            </a:r>
          </a:p>
          <a:p>
            <a:r>
              <a:rPr lang="ru-RU" dirty="0"/>
              <a:t>не требует много времени для обработки результатов;</a:t>
            </a:r>
          </a:p>
          <a:p>
            <a:r>
              <a:rPr lang="ru-RU" dirty="0"/>
              <a:t>анализ дает возможность объективизировать данные для последующего составления программ помощи; </a:t>
            </a:r>
          </a:p>
          <a:p>
            <a:r>
              <a:rPr lang="ru-RU" dirty="0"/>
              <a:t>совместно с родителями формулируются цели программ, и именно на них направляется вмешательство.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1265" y="1849882"/>
            <a:ext cx="4815440" cy="36115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67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2713" y="175223"/>
            <a:ext cx="8911687" cy="855555"/>
          </a:xfrm>
        </p:spPr>
        <p:txBody>
          <a:bodyPr/>
          <a:lstStyle/>
          <a:p>
            <a:r>
              <a:rPr lang="ru-RU" dirty="0"/>
              <a:t>Шкала Бэйли (</a:t>
            </a:r>
            <a:r>
              <a:rPr lang="en-US" dirty="0"/>
              <a:t>Bayley-III)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352502" y="1330036"/>
            <a:ext cx="9152110" cy="5411586"/>
          </a:xfrm>
        </p:spPr>
        <p:txBody>
          <a:bodyPr>
            <a:normAutofit/>
          </a:bodyPr>
          <a:lstStyle/>
          <a:p>
            <a:r>
              <a:rPr lang="ru-RU" dirty="0"/>
              <a:t>Разработана Нэнси Бэйли; </a:t>
            </a:r>
          </a:p>
          <a:p>
            <a:r>
              <a:rPr lang="ru-RU" dirty="0"/>
              <a:t>Методика признана высоко достоверной и стандартизированной;</a:t>
            </a:r>
          </a:p>
          <a:p>
            <a:r>
              <a:rPr lang="ru-RU" dirty="0"/>
              <a:t>Является «золотым стандартом» оценки развития ребенка;</a:t>
            </a:r>
          </a:p>
          <a:p>
            <a:r>
              <a:rPr lang="ru-RU" dirty="0"/>
              <a:t>Возраст: от 16 дней до 42 месяцев.</a:t>
            </a:r>
          </a:p>
          <a:p>
            <a:r>
              <a:rPr lang="ru-RU" dirty="0"/>
              <a:t>Включает шкалы:</a:t>
            </a:r>
          </a:p>
          <a:p>
            <a:r>
              <a:rPr lang="ru-RU" dirty="0"/>
              <a:t>когнитивную;</a:t>
            </a:r>
          </a:p>
          <a:p>
            <a:r>
              <a:rPr lang="ru-RU" dirty="0"/>
              <a:t>рецептивной речи;</a:t>
            </a:r>
          </a:p>
          <a:p>
            <a:r>
              <a:rPr lang="ru-RU" dirty="0"/>
              <a:t>экспрессивной речи;</a:t>
            </a:r>
          </a:p>
          <a:p>
            <a:r>
              <a:rPr lang="ru-RU" dirty="0"/>
              <a:t>крупной моторики;</a:t>
            </a:r>
          </a:p>
          <a:p>
            <a:r>
              <a:rPr lang="ru-RU" dirty="0"/>
              <a:t>мелкой моторики;</a:t>
            </a:r>
          </a:p>
          <a:p>
            <a:r>
              <a:rPr lang="ru-RU" dirty="0"/>
              <a:t>социально-эмоциональную;</a:t>
            </a:r>
          </a:p>
          <a:p>
            <a:r>
              <a:rPr lang="ru-RU" dirty="0"/>
              <a:t>адаптивного поведения.</a:t>
            </a:r>
          </a:p>
          <a:p>
            <a:r>
              <a:rPr lang="ru-RU" dirty="0"/>
              <a:t>Для каждого ребенка составляется профиль развития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28611" y="2616565"/>
            <a:ext cx="2631888" cy="34620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864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102" y="73851"/>
            <a:ext cx="10006374" cy="735353"/>
          </a:xfrm>
        </p:spPr>
        <p:txBody>
          <a:bodyPr>
            <a:normAutofit fontScale="90000"/>
          </a:bodyPr>
          <a:lstStyle/>
          <a:p>
            <a:r>
              <a:rPr lang="ru-RU" dirty="0"/>
              <a:t>Шкала оценки мышечной гипотонии (Suzann K. Campbell, 1999)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4389" y="997589"/>
            <a:ext cx="8965976" cy="57795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466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579" y="98127"/>
            <a:ext cx="10576289" cy="978113"/>
          </a:xfrm>
        </p:spPr>
        <p:txBody>
          <a:bodyPr>
            <a:normAutofit fontScale="90000"/>
          </a:bodyPr>
          <a:lstStyle/>
          <a:p>
            <a:r>
              <a:rPr lang="ru-RU" dirty="0"/>
              <a:t>Степень спастичности (по модифицированной шкале Эшворта, 1964)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2682" y="1018933"/>
            <a:ext cx="10001913" cy="58390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67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499" y="81943"/>
            <a:ext cx="10463001" cy="1002390"/>
          </a:xfrm>
        </p:spPr>
        <p:txBody>
          <a:bodyPr>
            <a:normAutofit fontScale="90000"/>
          </a:bodyPr>
          <a:lstStyle/>
          <a:p>
            <a:r>
              <a:rPr lang="ru-RU" dirty="0"/>
              <a:t>Шкала оценки мышечной силы (M. Вейсс, 1986; L. McPeak, 1996)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12616" y="939429"/>
            <a:ext cx="9330117" cy="58313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986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0132" y="752559"/>
            <a:ext cx="8915400" cy="52436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/>
              <a:t>Разработка индивидуальной программы реабилитации для каждого ребенка основывается на:</a:t>
            </a:r>
          </a:p>
          <a:p>
            <a:pPr marL="0" indent="0">
              <a:buNone/>
            </a:pPr>
            <a:endParaRPr lang="ru-RU" sz="2400" b="1" dirty="0" smtClean="0"/>
          </a:p>
          <a:p>
            <a:pPr>
              <a:buFontTx/>
              <a:buChar char="-"/>
            </a:pPr>
            <a:r>
              <a:rPr lang="ru-RU" sz="2400" dirty="0"/>
              <a:t>К</a:t>
            </a:r>
            <a:r>
              <a:rPr lang="ru-RU" sz="2400" dirty="0" smtClean="0"/>
              <a:t>омплексном , междисциплинарном подходе</a:t>
            </a:r>
          </a:p>
          <a:p>
            <a:pPr>
              <a:buFontTx/>
              <a:buChar char="-"/>
            </a:pPr>
            <a:r>
              <a:rPr lang="ru-RU" sz="2400" dirty="0"/>
              <a:t>А</a:t>
            </a:r>
            <a:r>
              <a:rPr lang="ru-RU" sz="2400" dirty="0" smtClean="0"/>
              <a:t>нализе </a:t>
            </a:r>
            <a:r>
              <a:rPr lang="ru-RU" sz="2400" dirty="0"/>
              <a:t>структур организма, функций организма, активности и участия ребенка в жизни общества, влияния факторов окружающей среды</a:t>
            </a:r>
            <a:r>
              <a:rPr lang="ru-RU" sz="2400" dirty="0" smtClean="0"/>
              <a:t>.</a:t>
            </a:r>
          </a:p>
          <a:p>
            <a:pPr>
              <a:buFontTx/>
              <a:buChar char="-"/>
            </a:pPr>
            <a:r>
              <a:rPr lang="ru-RU" sz="2400" dirty="0"/>
              <a:t>У</a:t>
            </a:r>
            <a:r>
              <a:rPr lang="ru-RU" sz="2400" dirty="0" smtClean="0"/>
              <a:t>чете индивидуальных потребностей, особенностей анамнеза и  развития ребенка</a:t>
            </a:r>
          </a:p>
          <a:p>
            <a:pPr>
              <a:buFontTx/>
              <a:buChar char="-"/>
            </a:pPr>
            <a:r>
              <a:rPr lang="ru-RU" sz="2400" dirty="0" smtClean="0"/>
              <a:t>Четкой маршрутизации первого года жизни и до 3-4х лет</a:t>
            </a:r>
          </a:p>
          <a:p>
            <a:pPr>
              <a:buFontTx/>
              <a:buChar char="-"/>
            </a:pPr>
            <a:r>
              <a:rPr lang="ru-RU" sz="2400" dirty="0" smtClean="0"/>
              <a:t>Объективных результатах оценки динамики в ходе абилитации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404034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275826" y="694161"/>
            <a:ext cx="3992732" cy="576262"/>
          </a:xfrm>
        </p:spPr>
        <p:txBody>
          <a:bodyPr/>
          <a:lstStyle/>
          <a:p>
            <a:r>
              <a:rPr lang="ru-RU" sz="2800" b="1" dirty="0" smtClean="0"/>
              <a:t>Реабилитация</a:t>
            </a:r>
            <a:endParaRPr lang="ru-RU" sz="28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1755973" y="1958247"/>
            <a:ext cx="4687666" cy="4588209"/>
          </a:xfrm>
        </p:spPr>
        <p:txBody>
          <a:bodyPr/>
          <a:lstStyle/>
          <a:p>
            <a:r>
              <a:rPr lang="ru-RU" sz="2400" dirty="0"/>
              <a:t>восстановление (или компенсация) нарушенных функций или структур организма, а также устранение ограничений активности (жизнедеятельности) и участия в жизни общества.</a:t>
            </a:r>
          </a:p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7166957" y="634289"/>
            <a:ext cx="3999001" cy="576262"/>
          </a:xfrm>
        </p:spPr>
        <p:txBody>
          <a:bodyPr/>
          <a:lstStyle/>
          <a:p>
            <a:r>
              <a:rPr lang="ru-RU" sz="2800" b="1" dirty="0" smtClean="0"/>
              <a:t>Абилитация</a:t>
            </a:r>
            <a:endParaRPr lang="ru-RU" sz="2800" b="1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6997120" y="1958246"/>
            <a:ext cx="4849620" cy="4588209"/>
          </a:xfrm>
        </p:spPr>
        <p:txBody>
          <a:bodyPr/>
          <a:lstStyle/>
          <a:p>
            <a:r>
              <a:rPr lang="ru-RU" sz="2400" dirty="0"/>
              <a:t>процесс, направленный на  развитие у ребенка функций, изначально у него отсутствующих или нарушенных, предотвращение появления у него ограничений активности (жизнедеятельности) или уменьшение степени их выраженности.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6889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904" y="245738"/>
            <a:ext cx="8911687" cy="1280890"/>
          </a:xfrm>
        </p:spPr>
        <p:txBody>
          <a:bodyPr/>
          <a:lstStyle/>
          <a:p>
            <a:r>
              <a:rPr lang="ru-RU" dirty="0" smtClean="0"/>
              <a:t>Целевая группа пациентов: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02069" y="1008993"/>
            <a:ext cx="9827172" cy="5517931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дети от 3-х </a:t>
            </a:r>
            <a:r>
              <a:rPr lang="ru-RU" sz="2400" dirty="0" err="1" smtClean="0"/>
              <a:t>мес</a:t>
            </a:r>
            <a:r>
              <a:rPr lang="ru-RU" sz="2400" dirty="0" smtClean="0"/>
              <a:t> до 3 лет (4х лет дети-инвалиды), имеющие ограничения жизнедеятельности, в том числе дети с ограниченными возможностями здоровья, дети-инвалиды, дети с генетическими нарушениями, а также дети группы риска</a:t>
            </a:r>
          </a:p>
          <a:p>
            <a:r>
              <a:rPr lang="ru-RU" sz="2400" dirty="0" smtClean="0"/>
              <a:t>дети с риском развития стойких нарушений функций организма (недоношенные, с задержками развития, с органическими поражениями ЦНС, отягощенный перинатальный анамнез и </a:t>
            </a:r>
            <a:r>
              <a:rPr lang="ru-RU" sz="2400" dirty="0" err="1" smtClean="0"/>
              <a:t>тд</a:t>
            </a:r>
            <a:r>
              <a:rPr lang="ru-RU" sz="2400" dirty="0" smtClean="0"/>
              <a:t>)  и ограничений жизнедеятельности, а также дети из группы социального риска развития ограничений жизнедеятельности, в том числе дети-сироты и дети, оставшиеся без попечения родителей, находящиеся в организациях для детей-сирот и детей, оставшихся без попечения родителей, и дети из семей, находящихся в социально опасном положении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6808" y="195232"/>
            <a:ext cx="8911687" cy="1280890"/>
          </a:xfrm>
        </p:spPr>
        <p:txBody>
          <a:bodyPr/>
          <a:lstStyle/>
          <a:p>
            <a:r>
              <a:rPr lang="ru-RU" dirty="0" smtClean="0"/>
              <a:t>Реализация программы помощи в рамках ОМР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9720" y="1905001"/>
            <a:ext cx="10058400" cy="4722376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Физическая реабилитация ( мощный блок кинезиотерапии: Войта, </a:t>
            </a:r>
            <a:r>
              <a:rPr lang="ru-RU" sz="2400" dirty="0" err="1" smtClean="0"/>
              <a:t>Бобат</a:t>
            </a:r>
            <a:r>
              <a:rPr lang="ru-RU" sz="2400" dirty="0" smtClean="0"/>
              <a:t>, </a:t>
            </a:r>
            <a:r>
              <a:rPr lang="en-US" sz="2400" dirty="0" smtClean="0"/>
              <a:t>PNF</a:t>
            </a:r>
            <a:r>
              <a:rPr lang="ru-RU" sz="2400" dirty="0" smtClean="0"/>
              <a:t>, мануальная терапия, АФК, ЛФК, кинезиотейпирование, </a:t>
            </a:r>
            <a:r>
              <a:rPr lang="ru-RU" sz="2400" dirty="0" err="1" smtClean="0"/>
              <a:t>кинезиология</a:t>
            </a:r>
            <a:r>
              <a:rPr lang="ru-RU" sz="2400" dirty="0" smtClean="0"/>
              <a:t> на фитболе)</a:t>
            </a:r>
          </a:p>
          <a:p>
            <a:r>
              <a:rPr lang="ru-RU" sz="2400" dirty="0" smtClean="0"/>
              <a:t>Использование различных видов массажа (общий, функциональный, логопедический, </a:t>
            </a:r>
            <a:r>
              <a:rPr lang="ru-RU" sz="2400" dirty="0" err="1" smtClean="0"/>
              <a:t>Костилио</a:t>
            </a:r>
            <a:r>
              <a:rPr lang="ru-RU" sz="2400" dirty="0" smtClean="0"/>
              <a:t> </a:t>
            </a:r>
            <a:r>
              <a:rPr lang="ru-RU" sz="2400" dirty="0" err="1" smtClean="0"/>
              <a:t>Моралес</a:t>
            </a:r>
            <a:r>
              <a:rPr lang="ru-RU" sz="2400" dirty="0" smtClean="0"/>
              <a:t>)</a:t>
            </a:r>
          </a:p>
          <a:p>
            <a:r>
              <a:rPr lang="ru-RU" sz="2400" dirty="0" smtClean="0"/>
              <a:t>Физиотерапия , теплолечение, эрготерапия (ТСР</a:t>
            </a:r>
            <a:r>
              <a:rPr lang="ru-RU" sz="2400" smtClean="0"/>
              <a:t>, укладки)</a:t>
            </a:r>
            <a:endParaRPr lang="ru-RU" sz="2400" dirty="0" smtClean="0"/>
          </a:p>
          <a:p>
            <a:r>
              <a:rPr lang="ru-RU" sz="2400" dirty="0" smtClean="0"/>
              <a:t>Рефлексотерапия ( ИРТ, ФП)</a:t>
            </a:r>
          </a:p>
          <a:p>
            <a:r>
              <a:rPr lang="ru-RU" sz="2400" dirty="0" smtClean="0"/>
              <a:t>Психолого-логопедическая помощь (ранняя диагностика, выявление угрожающих состояний, разработка плана коррекции)</a:t>
            </a:r>
          </a:p>
          <a:p>
            <a:r>
              <a:rPr lang="ru-RU" sz="2400" dirty="0" smtClean="0"/>
              <a:t>Ведение пациентов специалистами: невролог, неонатолог, педиатр, </a:t>
            </a:r>
            <a:r>
              <a:rPr lang="ru-RU" sz="2400" dirty="0" err="1" smtClean="0"/>
              <a:t>эпилептолог</a:t>
            </a:r>
            <a:r>
              <a:rPr lang="ru-RU" sz="2400" dirty="0" smtClean="0"/>
              <a:t>, физиотерапевт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935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8083" y="203696"/>
            <a:ext cx="9686323" cy="836828"/>
          </a:xfrm>
        </p:spPr>
        <p:txBody>
          <a:bodyPr/>
          <a:lstStyle/>
          <a:p>
            <a:r>
              <a:rPr lang="ru-RU" dirty="0" smtClean="0"/>
              <a:t>Программа помощи – модель </a:t>
            </a:r>
            <a:r>
              <a:rPr lang="en-US" b="1" dirty="0" smtClean="0"/>
              <a:t>SMART</a:t>
            </a:r>
            <a:endParaRPr lang="ru-RU" b="1" dirty="0"/>
          </a:p>
        </p:txBody>
      </p:sp>
      <p:pic>
        <p:nvPicPr>
          <p:cNvPr id="4" name="Picture 2" descr="http://www.uoipd.by/files/images/SMAR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6165" y="965435"/>
            <a:ext cx="6861423" cy="5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Активное взаимодействие: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Лаборатория мозга УРФУ</a:t>
            </a:r>
          </a:p>
          <a:p>
            <a:r>
              <a:rPr lang="ru-RU" sz="2400" dirty="0" smtClean="0"/>
              <a:t>Кафедра нейропсихологии (Белый слон)</a:t>
            </a:r>
          </a:p>
          <a:p>
            <a:r>
              <a:rPr lang="ru-RU" sz="2400" dirty="0" smtClean="0"/>
              <a:t>Университетская клиника УГМУ</a:t>
            </a:r>
          </a:p>
          <a:p>
            <a:r>
              <a:rPr lang="ru-RU" sz="2400" dirty="0" smtClean="0"/>
              <a:t>Платформа для международного обучения </a:t>
            </a:r>
            <a:endParaRPr lang="ru-RU" sz="2400" dirty="0"/>
          </a:p>
        </p:txBody>
      </p:sp>
      <p:sp>
        <p:nvSpPr>
          <p:cNvPr id="1026" name="AutoShape 2" descr="https://imgp.golos.io/0x0/https:/i.imgur.com/2REoCg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mgp.golos.io/0x0/https:/i.imgur.com/2REoCg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imgp.golos.io/0x0/https:/i.imgur.com/2REoCg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БЛАГОДАРЮ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7506" y="5588900"/>
            <a:ext cx="8915400" cy="81190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6701" y="1456566"/>
            <a:ext cx="10397009" cy="48658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15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574" y="138588"/>
            <a:ext cx="8911687" cy="654432"/>
          </a:xfrm>
        </p:spPr>
        <p:txBody>
          <a:bodyPr/>
          <a:lstStyle/>
          <a:p>
            <a:r>
              <a:rPr lang="ru-RU" b="1" u="sng" dirty="0" smtClean="0"/>
              <a:t>Приглашаем к сотрудничеству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206" y="793020"/>
            <a:ext cx="9554431" cy="56887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Отделение медицинской реабилитации детей раннего </a:t>
            </a:r>
            <a:r>
              <a:rPr lang="ru-RU" b="1" dirty="0" smtClean="0"/>
              <a:t>возраста</a:t>
            </a:r>
          </a:p>
          <a:p>
            <a:pPr marL="0" indent="0" algn="ctr">
              <a:buNone/>
            </a:pPr>
            <a:r>
              <a:rPr lang="ru-RU" b="1" dirty="0" smtClean="0"/>
              <a:t>Екатеринбургский Клинический Перинатальный Центр</a:t>
            </a:r>
            <a:endParaRPr lang="ru-RU" b="1" dirty="0"/>
          </a:p>
          <a:p>
            <a:pPr algn="ctr"/>
            <a:endParaRPr lang="ru-RU" b="1" dirty="0"/>
          </a:p>
          <a:p>
            <a:pPr marL="0" indent="0" algn="ctr">
              <a:buNone/>
            </a:pPr>
            <a:r>
              <a:rPr lang="ru-RU" b="1" dirty="0"/>
              <a:t>Главный врач – Мартиросян Сергей </a:t>
            </a:r>
            <a:r>
              <a:rPr lang="ru-RU" b="1" dirty="0" smtClean="0"/>
              <a:t>Валериевич</a:t>
            </a:r>
            <a:endParaRPr lang="ru-RU" b="1" dirty="0"/>
          </a:p>
          <a:p>
            <a:pPr algn="ctr"/>
            <a:endParaRPr lang="ru-RU" b="1" dirty="0"/>
          </a:p>
          <a:p>
            <a:pPr marL="0" indent="0" algn="ctr">
              <a:buNone/>
            </a:pPr>
            <a:r>
              <a:rPr lang="ru-RU" b="1" dirty="0"/>
              <a:t>Заведующий отделением – </a:t>
            </a:r>
            <a:r>
              <a:rPr lang="ru-RU" b="1" dirty="0" smtClean="0"/>
              <a:t>Соколова Анастасия Владимировна </a:t>
            </a:r>
            <a:endParaRPr lang="ru-RU" b="1" dirty="0"/>
          </a:p>
          <a:p>
            <a:pPr marL="0" indent="0" algn="ctr">
              <a:buNone/>
            </a:pPr>
            <a:r>
              <a:rPr lang="ru-RU" b="1" dirty="0"/>
              <a:t>тел: 8 (343) </a:t>
            </a:r>
            <a:r>
              <a:rPr lang="ru-RU" b="1" dirty="0" smtClean="0"/>
              <a:t>240-97-09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/>
              <a:t>Ординаторская:</a:t>
            </a:r>
          </a:p>
          <a:p>
            <a:pPr marL="0" indent="0" algn="ctr">
              <a:buNone/>
            </a:pPr>
            <a:r>
              <a:rPr lang="ru-RU" b="1" dirty="0"/>
              <a:t>тел: 8 (343</a:t>
            </a:r>
            <a:r>
              <a:rPr lang="ru-RU" b="1" dirty="0" smtClean="0"/>
              <a:t>) 240-96-02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 smtClean="0"/>
              <a:t>Администратор:</a:t>
            </a:r>
          </a:p>
          <a:p>
            <a:pPr marL="0" indent="0" algn="ctr">
              <a:buNone/>
            </a:pPr>
            <a:r>
              <a:rPr lang="ru-RU" b="1" dirty="0" smtClean="0"/>
              <a:t>Тел: 8 (343) 240-97-71</a:t>
            </a:r>
            <a:endParaRPr lang="ru-RU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4611" y="3144848"/>
            <a:ext cx="4929399" cy="36970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599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06230" y="841572"/>
            <a:ext cx="9643009" cy="4264503"/>
          </a:xfrm>
        </p:spPr>
        <p:txBody>
          <a:bodyPr>
            <a:noAutofit/>
          </a:bodyPr>
          <a:lstStyle/>
          <a:p>
            <a:r>
              <a:rPr lang="ru-RU" sz="2400" b="1" dirty="0" err="1" smtClean="0"/>
              <a:t>Абилитировать</a:t>
            </a:r>
            <a:r>
              <a:rPr lang="ru-RU" sz="2400" dirty="0" smtClean="0"/>
              <a:t> </a:t>
            </a:r>
            <a:r>
              <a:rPr lang="ru-RU" sz="2400" dirty="0"/>
              <a:t>означает «делать состоятельным» и используется вместо слова «</a:t>
            </a:r>
            <a:r>
              <a:rPr lang="ru-RU" sz="2400" b="1" dirty="0"/>
              <a:t>реабилитировать</a:t>
            </a:r>
            <a:r>
              <a:rPr lang="ru-RU" sz="2400" dirty="0"/>
              <a:t>», которое употребляется в смысле восстановления утраченной способности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/>
              <a:t>То есть </a:t>
            </a:r>
            <a:r>
              <a:rPr lang="ru-RU" sz="2400" b="1" dirty="0"/>
              <a:t>абилитация</a:t>
            </a:r>
            <a:r>
              <a:rPr lang="ru-RU" sz="2400" dirty="0"/>
              <a:t> — это процесс, цель которого помочь </a:t>
            </a:r>
            <a:r>
              <a:rPr lang="ru-RU" sz="2400" u="sng" dirty="0"/>
              <a:t>приобрести </a:t>
            </a:r>
            <a:r>
              <a:rPr lang="ru-RU" sz="2400" dirty="0"/>
              <a:t>или развить еще несформированные функции и навыки, в отличие от </a:t>
            </a:r>
            <a:r>
              <a:rPr lang="ru-RU" sz="2400" b="1" dirty="0"/>
              <a:t>реабилитации</a:t>
            </a:r>
            <a:r>
              <a:rPr lang="ru-RU" sz="2400" dirty="0"/>
              <a:t>, которая предлагает </a:t>
            </a:r>
            <a:r>
              <a:rPr lang="ru-RU" sz="2400" u="sng" dirty="0"/>
              <a:t>восстановление </a:t>
            </a:r>
            <a:r>
              <a:rPr lang="ru-RU" sz="2400" dirty="0"/>
              <a:t>утраченных функций в результате травмы или заболевания.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79235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Предпосылки ранней реабилитации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4015" y="1340581"/>
            <a:ext cx="8915400" cy="2843001"/>
          </a:xfrm>
        </p:spPr>
        <p:txBody>
          <a:bodyPr/>
          <a:lstStyle/>
          <a:p>
            <a:r>
              <a:rPr lang="ru-RU" sz="2400" dirty="0"/>
              <a:t>фундаментальные исследования в области раннего развития детей;</a:t>
            </a:r>
          </a:p>
          <a:p>
            <a:r>
              <a:rPr lang="ru-RU" sz="2400" dirty="0"/>
              <a:t>гуманистическая основа отношения к ребенку;</a:t>
            </a:r>
          </a:p>
          <a:p>
            <a:r>
              <a:rPr lang="ru-RU" sz="2400" dirty="0"/>
              <a:t>рост числа детей с нарушениями развития;</a:t>
            </a:r>
          </a:p>
          <a:p>
            <a:r>
              <a:rPr lang="ru-RU" sz="2400" dirty="0"/>
              <a:t>экономические факторы.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81991" y="3689967"/>
            <a:ext cx="4236861" cy="29922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12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5664" y="250853"/>
            <a:ext cx="8915400" cy="2103930"/>
          </a:xfrm>
        </p:spPr>
        <p:txBody>
          <a:bodyPr>
            <a:normAutofit/>
          </a:bodyPr>
          <a:lstStyle/>
          <a:p>
            <a:r>
              <a:rPr lang="ru-RU" sz="2000" dirty="0"/>
              <a:t>к рождению в головном мозге младенца насчитывается около </a:t>
            </a:r>
            <a:r>
              <a:rPr lang="ru-RU" sz="2000" b="1" dirty="0"/>
              <a:t>1 млрд. нейронов</a:t>
            </a:r>
            <a:r>
              <a:rPr lang="ru-RU" sz="2000" dirty="0"/>
              <a:t> (деление, дифференциация и миграция нейронов завершена);</a:t>
            </a:r>
          </a:p>
          <a:p>
            <a:r>
              <a:rPr lang="ru-RU" sz="2000" dirty="0"/>
              <a:t>с перинатального периода и до 3-х лет происходит интенсивный синаптогенез (каждый нейрон может создавать до нескольких тысяч связей</a:t>
            </a:r>
            <a:r>
              <a:rPr lang="ru-RU" sz="2000" dirty="0" smtClean="0"/>
              <a:t>);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3010" y="2621818"/>
            <a:ext cx="9707744" cy="38645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758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8407" y="118684"/>
            <a:ext cx="10430634" cy="3417535"/>
          </a:xfrm>
        </p:spPr>
        <p:txBody>
          <a:bodyPr/>
          <a:lstStyle/>
          <a:p>
            <a:r>
              <a:rPr lang="ru-RU" sz="2400" dirty="0"/>
              <a:t>700 новых синапсов образуется в головном мозге ребенка ежесекундно в первые несколько лет жизни;</a:t>
            </a:r>
          </a:p>
          <a:p>
            <a:r>
              <a:rPr lang="ru-RU" sz="2400" dirty="0"/>
              <a:t>осуществляется миелинизация нервных волокон и формирование глии;</a:t>
            </a:r>
          </a:p>
          <a:p>
            <a:r>
              <a:rPr lang="ru-RU" sz="2400" dirty="0"/>
              <a:t>наряду с процессом образования синапсов происходит также и процесс гибели синаптических связей, «выживают» те синапсы, в которых отмечается наибольшая электрическая активность, т.е. те соединения, которые «получают опыт».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5233" y="3824876"/>
            <a:ext cx="5117856" cy="2879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406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904" y="413717"/>
            <a:ext cx="9861929" cy="3130594"/>
          </a:xfrm>
        </p:spPr>
        <p:txBody>
          <a:bodyPr>
            <a:normAutofit fontScale="90000"/>
          </a:bodyPr>
          <a:lstStyle/>
          <a:p>
            <a:r>
              <a:rPr lang="ru-RU" dirty="0"/>
              <a:t>В первые годы жизни происходят наиболее значимые нейрофизиологические изменения в организме ребенка и в его взаимоотношениях с окружающей средой.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46384" y="2902344"/>
            <a:ext cx="3789319" cy="3778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3076" y="793020"/>
            <a:ext cx="9659628" cy="5490436"/>
          </a:xfrm>
        </p:spPr>
        <p:txBody>
          <a:bodyPr>
            <a:normAutofit/>
          </a:bodyPr>
          <a:lstStyle/>
          <a:p>
            <a:r>
              <a:rPr lang="ru-RU" sz="2400" dirty="0"/>
              <a:t>Развитие мозга происходит только благодаря внешним </a:t>
            </a:r>
            <a:r>
              <a:rPr lang="ru-RU" sz="2400" dirty="0" smtClean="0"/>
              <a:t>стимулам в </a:t>
            </a:r>
            <a:r>
              <a:rPr lang="ru-RU" sz="2400" dirty="0"/>
              <a:t>первые недели и месяцы после рождения.</a:t>
            </a:r>
          </a:p>
          <a:p>
            <a:r>
              <a:rPr lang="ru-RU" sz="2400" dirty="0"/>
              <a:t> Если ребенок не будет удовлетворять естественные потребности в контакте с матерью, не будет получать необходимых стимулов к развитию — слышать голос матери, чувствовать ее прикосновения, видеть рядом яркие предметы — его развитие будет непоправимо страдать. </a:t>
            </a:r>
          </a:p>
          <a:p>
            <a:r>
              <a:rPr lang="ru-RU" sz="2400" dirty="0"/>
              <a:t>Его </a:t>
            </a:r>
            <a:r>
              <a:rPr lang="ru-RU" sz="2400" dirty="0" err="1"/>
              <a:t>инвалидизация</a:t>
            </a:r>
            <a:r>
              <a:rPr lang="ru-RU" sz="2400" dirty="0"/>
              <a:t> будет существенно тяжелее при отсутствии контакта с матерью  и адаптация к жизни в обществе будет крайне низкой.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32720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TM02900722[[fn=Совет директоров]]</Template>
  <TotalTime>513</TotalTime>
  <Words>1983</Words>
  <Application>Microsoft Office PowerPoint</Application>
  <PresentationFormat>Произвольный</PresentationFormat>
  <Paragraphs>167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HDOfficeLightV0</vt:lpstr>
      <vt:lpstr>Легкий дым</vt:lpstr>
      <vt:lpstr>Технологии раннего реабилитационного вмешательства у недоношенных детей для профилактики тяжелых неврологических осложнений.</vt:lpstr>
      <vt:lpstr>Актуальность:</vt:lpstr>
      <vt:lpstr>Слайд 3</vt:lpstr>
      <vt:lpstr>Слайд 4</vt:lpstr>
      <vt:lpstr>Предпосылки ранней реабилитации </vt:lpstr>
      <vt:lpstr>Слайд 6</vt:lpstr>
      <vt:lpstr>Слайд 7</vt:lpstr>
      <vt:lpstr>В первые годы жизни происходят наиболее значимые нейрофизиологические изменения в организме ребенка и в его взаимоотношениях с окружающей средой. </vt:lpstr>
      <vt:lpstr>Слайд 9</vt:lpstr>
      <vt:lpstr>Ранняя помощь</vt:lpstr>
      <vt:lpstr>Слайд 11</vt:lpstr>
      <vt:lpstr>Раннее вмешательство</vt:lpstr>
      <vt:lpstr>Цель программы раннего вмешательства</vt:lpstr>
      <vt:lpstr>Слайд 14</vt:lpstr>
      <vt:lpstr>Программа реабилитации детей с угрожающими состояниями (особенно на ранних этапах),профилактика вторичных осложнений (у деток, сформировавших двигательный дефицит) по всем существующим в мире стандартам должна проводиться 24 часа в сутки! </vt:lpstr>
      <vt:lpstr>Слайд 16</vt:lpstr>
      <vt:lpstr>Слайд 17</vt:lpstr>
      <vt:lpstr>Слайд 18</vt:lpstr>
      <vt:lpstr>Этапы работы с семьей и ребенком</vt:lpstr>
      <vt:lpstr>Оценка включает в себя:</vt:lpstr>
      <vt:lpstr>Зарубежные и отечественные диагностические шкалы для оценки НПР детей </vt:lpstr>
      <vt:lpstr>Шкала KID&lt;R&gt;</vt:lpstr>
      <vt:lpstr>Шкала &lt;R&gt;CDI</vt:lpstr>
      <vt:lpstr>Преимущества скрининга по  KID&lt;R&gt;, &lt;R&gt;CDI </vt:lpstr>
      <vt:lpstr>Шкала Бэйли (Bayley-III)</vt:lpstr>
      <vt:lpstr>Шкала оценки мышечной гипотонии (Suzann K. Campbell, 1999)</vt:lpstr>
      <vt:lpstr>Степень спастичности (по модифицированной шкале Эшворта, 1964) </vt:lpstr>
      <vt:lpstr>Шкала оценки мышечной силы (M. Вейсс, 1986; L. McPeak, 1996)</vt:lpstr>
      <vt:lpstr>Слайд 29</vt:lpstr>
      <vt:lpstr>Целевая группа пациентов:</vt:lpstr>
      <vt:lpstr>Реализация программы помощи в рамках ОМР </vt:lpstr>
      <vt:lpstr>Программа помощи – модель SMART</vt:lpstr>
      <vt:lpstr>Активное взаимодействие:</vt:lpstr>
      <vt:lpstr>БЛАГОДАРЮ ЗА ВНИМАНИЕ!</vt:lpstr>
      <vt:lpstr>Приглашаем к сотрудничеству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Технологии раннего реабилитационного вмешательства у недоношенных детей для профилактики тяжелых неврологических осложнений.</dc:title>
  <dc:creator>User</dc:creator>
  <cp:lastModifiedBy>admin</cp:lastModifiedBy>
  <cp:revision>34</cp:revision>
  <dcterms:created xsi:type="dcterms:W3CDTF">2019-02-12T04:31:48Z</dcterms:created>
  <dcterms:modified xsi:type="dcterms:W3CDTF">2019-02-13T15:58:16Z</dcterms:modified>
</cp:coreProperties>
</file>