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4"/>
  </p:notesMasterIdLst>
  <p:handoutMasterIdLst>
    <p:handoutMasterId r:id="rId15"/>
  </p:handoutMasterIdLst>
  <p:sldIdLst>
    <p:sldId id="294" r:id="rId2"/>
    <p:sldId id="295" r:id="rId3"/>
    <p:sldId id="297" r:id="rId4"/>
    <p:sldId id="296" r:id="rId5"/>
    <p:sldId id="298" r:id="rId6"/>
    <p:sldId id="306" r:id="rId7"/>
    <p:sldId id="258" r:id="rId8"/>
    <p:sldId id="303" r:id="rId9"/>
    <p:sldId id="299" r:id="rId10"/>
    <p:sldId id="302" r:id="rId11"/>
    <p:sldId id="305" r:id="rId12"/>
    <p:sldId id="304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90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4BCACC-2C68-43F2-9A9B-4ACDC9FEB7D4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A2E89-7B97-4896-BB61-3F2FEB0DBB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071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35852B-2FE0-4382-8B2F-07637EB28CA5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1E0974-3927-4B17-8532-52AD4FC01A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969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08E79-D5F6-42EC-B0BC-606080F470DF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6F344-9653-408D-91FC-23BB630F7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5110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08E79-D5F6-42EC-B0BC-606080F470DF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6F344-9653-408D-91FC-23BB630F7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5935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08E79-D5F6-42EC-B0BC-606080F470DF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6F344-9653-408D-91FC-23BB630F7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9759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08E79-D5F6-42EC-B0BC-606080F470DF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6F344-9653-408D-91FC-23BB630F7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6069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08E79-D5F6-42EC-B0BC-606080F470DF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6F344-9653-408D-91FC-23BB630F7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643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08E79-D5F6-42EC-B0BC-606080F470DF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6F344-9653-408D-91FC-23BB630F7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101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08E79-D5F6-42EC-B0BC-606080F470DF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6F344-9653-408D-91FC-23BB630F7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8766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08E79-D5F6-42EC-B0BC-606080F470DF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6F344-9653-408D-91FC-23BB630F7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7944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08E79-D5F6-42EC-B0BC-606080F470DF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6F344-9653-408D-91FC-23BB630F7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9150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08E79-D5F6-42EC-B0BC-606080F470DF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6F344-9653-408D-91FC-23BB630F7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2223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08E79-D5F6-42EC-B0BC-606080F470DF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6F344-9653-408D-91FC-23BB630F7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0365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608E79-D5F6-42EC-B0BC-606080F470DF}" type="datetimeFigureOut">
              <a:rPr lang="ru-RU" smtClean="0"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6F344-9653-408D-91FC-23BB630F7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345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4149080"/>
            <a:ext cx="8712969" cy="2534879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ru-RU" dirty="0" smtClean="0"/>
              <a:t>Логопедическое занятие</a:t>
            </a:r>
          </a:p>
          <a:p>
            <a:pPr algn="r"/>
            <a:r>
              <a:rPr lang="ru-RU" sz="2000" dirty="0" smtClean="0"/>
              <a:t>учитель-логопед: С. В. Захарцева</a:t>
            </a:r>
          </a:p>
          <a:p>
            <a:pPr algn="r"/>
            <a:r>
              <a:rPr lang="ru-RU" sz="2000" dirty="0"/>
              <a:t>ГБОУ «Речевой центр», г</a:t>
            </a:r>
            <a:r>
              <a:rPr lang="ru-RU" sz="2000" dirty="0" smtClean="0"/>
              <a:t>. Екатеринбург, 2022</a:t>
            </a:r>
          </a:p>
          <a:p>
            <a:pPr algn="r"/>
            <a:endParaRPr lang="ru-RU" sz="2000" dirty="0" smtClean="0"/>
          </a:p>
          <a:p>
            <a:pPr algn="l"/>
            <a:r>
              <a:rPr lang="ru-RU" sz="2000" dirty="0">
                <a:solidFill>
                  <a:schemeClr val="tx1"/>
                </a:solidFill>
              </a:rPr>
              <a:t>Использованные ресурсы:</a:t>
            </a:r>
          </a:p>
          <a:p>
            <a:pPr algn="l"/>
            <a:r>
              <a:rPr lang="ru-RU" sz="2000" dirty="0">
                <a:solidFill>
                  <a:schemeClr val="tx1"/>
                </a:solidFill>
              </a:rPr>
              <a:t>Н. Э. </a:t>
            </a:r>
            <a:r>
              <a:rPr lang="ru-RU" sz="2000" dirty="0" err="1">
                <a:solidFill>
                  <a:schemeClr val="tx1"/>
                </a:solidFill>
              </a:rPr>
              <a:t>Теремкова</a:t>
            </a:r>
            <a:r>
              <a:rPr lang="ru-RU" sz="2000" dirty="0">
                <a:solidFill>
                  <a:schemeClr val="tx1"/>
                </a:solidFill>
              </a:rPr>
              <a:t> «Логопедические задания для детей с ОНР», альбом </a:t>
            </a:r>
            <a:r>
              <a:rPr lang="ru-RU" sz="2000" dirty="0" smtClean="0">
                <a:solidFill>
                  <a:schemeClr val="tx1"/>
                </a:solidFill>
              </a:rPr>
              <a:t>4;</a:t>
            </a:r>
          </a:p>
          <a:p>
            <a:pPr algn="l"/>
            <a:r>
              <a:rPr lang="en-US" sz="2000" dirty="0" smtClean="0">
                <a:solidFill>
                  <a:schemeClr val="tx1"/>
                </a:solidFill>
              </a:rPr>
              <a:t>https</a:t>
            </a:r>
            <a:r>
              <a:rPr lang="en-US" sz="2000" dirty="0">
                <a:solidFill>
                  <a:schemeClr val="tx1"/>
                </a:solidFill>
              </a:rPr>
              <a:t>://rc.uralschool.ru/?</a:t>
            </a:r>
            <a:r>
              <a:rPr lang="en-US" sz="2000" dirty="0" smtClean="0">
                <a:solidFill>
                  <a:schemeClr val="tx1"/>
                </a:solidFill>
              </a:rPr>
              <a:t>section_id=175</a:t>
            </a:r>
            <a:r>
              <a:rPr lang="ru-RU" sz="2000" dirty="0" smtClean="0">
                <a:solidFill>
                  <a:schemeClr val="tx1"/>
                </a:solidFill>
              </a:rPr>
              <a:t>; всемирная </a:t>
            </a:r>
            <a:r>
              <a:rPr lang="ru-RU" sz="2000" dirty="0">
                <a:solidFill>
                  <a:schemeClr val="tx1"/>
                </a:solidFill>
              </a:rPr>
              <a:t>сеть Интернет.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38422" y="55596"/>
            <a:ext cx="5292080" cy="3373404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Коррекционно-развивающий курс</a:t>
            </a:r>
            <a:br>
              <a:rPr lang="ru-RU" sz="2400" dirty="0" smtClean="0"/>
            </a:br>
            <a:r>
              <a:rPr lang="ru-RU" sz="2400" dirty="0" smtClean="0"/>
              <a:t>«Развитие речи»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> </a:t>
            </a:r>
            <a:r>
              <a:rPr lang="ru-RU" sz="4800" dirty="0" smtClean="0"/>
              <a:t>24 марта, четверг</a:t>
            </a:r>
            <a:br>
              <a:rPr lang="ru-RU" sz="4800" dirty="0" smtClean="0"/>
            </a:br>
            <a:r>
              <a:rPr lang="ru-RU" sz="4800" dirty="0" smtClean="0"/>
              <a:t>Время года: весна</a:t>
            </a:r>
            <a:endParaRPr lang="ru-RU" sz="1200" dirty="0"/>
          </a:p>
        </p:txBody>
      </p:sp>
      <p:pic>
        <p:nvPicPr>
          <p:cNvPr id="1026" name="Picture 2" descr="https://cdn.azbyka.ru/deti/wp-content/uploads/2018/01/spring_0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95"/>
            <a:ext cx="4062526" cy="406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 flipV="1">
            <a:off x="3570784" y="548680"/>
            <a:ext cx="288032" cy="9275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72381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61715"/>
            <a:ext cx="3099408" cy="6106690"/>
          </a:xfrm>
        </p:spPr>
        <p:txBody>
          <a:bodyPr>
            <a:noAutofit/>
          </a:bodyPr>
          <a:lstStyle/>
          <a:p>
            <a:r>
              <a:rPr lang="ru-RU" sz="3200" dirty="0" smtClean="0"/>
              <a:t>Рассмотри картинки. </a:t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>Составь по ним рассказ. </a:t>
            </a:r>
            <a:endParaRPr lang="ru-RU" sz="3200" dirty="0"/>
          </a:p>
        </p:txBody>
      </p:sp>
      <p:pic>
        <p:nvPicPr>
          <p:cNvPr id="4098" name="Picture 2" descr="H:\сканер\Теремкова Н. Э\4 альбом\IMG_0018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EEEFF3"/>
              </a:clrFrom>
              <a:clrTo>
                <a:srgbClr val="EEEF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8" t="16970" r="9136" b="20000"/>
          <a:stretch/>
        </p:blipFill>
        <p:spPr bwMode="auto">
          <a:xfrm>
            <a:off x="3280476" y="116632"/>
            <a:ext cx="5732944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1598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4" y="188640"/>
            <a:ext cx="8784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/>
              <a:t>Найди рыболовные принадлежности. Обведи разным цветом. Расскажи, для чего они?</a:t>
            </a:r>
            <a:endParaRPr lang="ru-RU" sz="2400" i="1" dirty="0"/>
          </a:p>
        </p:txBody>
      </p:sp>
      <p:pic>
        <p:nvPicPr>
          <p:cNvPr id="5122" name="Picture 2" descr="H:\сканер\Теремкова Н. Э\4 альбом\IMG_0016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7F7F5"/>
              </a:clrFrom>
              <a:clrTo>
                <a:srgbClr val="F7F7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26" t="51919" r="4849" b="20606"/>
          <a:stretch/>
        </p:blipFill>
        <p:spPr bwMode="auto">
          <a:xfrm>
            <a:off x="107504" y="2249805"/>
            <a:ext cx="8986669" cy="441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38826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5705"/>
            <a:ext cx="8496944" cy="1800110"/>
          </a:xfrm>
        </p:spPr>
        <p:txBody>
          <a:bodyPr>
            <a:normAutofit/>
          </a:bodyPr>
          <a:lstStyle/>
          <a:p>
            <a:r>
              <a:rPr lang="ru-RU" sz="3600" dirty="0"/>
              <a:t>Вспомни, что  </a:t>
            </a:r>
            <a:r>
              <a:rPr lang="ru-RU" sz="3600" dirty="0" smtClean="0"/>
              <a:t>делали </a:t>
            </a:r>
            <a:r>
              <a:rPr lang="ru-RU" sz="3600" dirty="0"/>
              <a:t>сегодня на занятии.</a:t>
            </a:r>
            <a:br>
              <a:rPr lang="ru-RU" sz="36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3600" dirty="0" smtClean="0"/>
              <a:t>Оцени свою работу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 smtClean="0"/>
              <a:t>(выбери подходящий смайлик)</a:t>
            </a:r>
            <a:endParaRPr lang="ru-RU" sz="2000" dirty="0"/>
          </a:p>
        </p:txBody>
      </p:sp>
      <p:pic>
        <p:nvPicPr>
          <p:cNvPr id="4" name="Содержимое 3" descr="hello_html_6231d2b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090" y="1932146"/>
            <a:ext cx="1945123" cy="2032455"/>
          </a:xfrm>
        </p:spPr>
      </p:pic>
      <p:pic>
        <p:nvPicPr>
          <p:cNvPr id="5" name="Рисунок 4" descr="hello_html_6231d2b9 — коп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88195" y="2013934"/>
            <a:ext cx="1864838" cy="1950667"/>
          </a:xfrm>
          <a:prstGeom prst="rect">
            <a:avLst/>
          </a:prstGeom>
        </p:spPr>
      </p:pic>
      <p:pic>
        <p:nvPicPr>
          <p:cNvPr id="6" name="Рисунок 5" descr="hello_html_6231d2b9 — копия — копи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60232" y="2013934"/>
            <a:ext cx="1821889" cy="18002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59532" y="3964601"/>
            <a:ext cx="2160240" cy="10081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Я со всем справился!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88195" y="3964601"/>
            <a:ext cx="2160240" cy="10081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У меня возникали трудности.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660232" y="3964601"/>
            <a:ext cx="2160240" cy="10081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Мне было сложно.</a:t>
            </a:r>
          </a:p>
        </p:txBody>
      </p:sp>
      <p:sp>
        <p:nvSpPr>
          <p:cNvPr id="11" name="Овал 10"/>
          <p:cNvSpPr/>
          <p:nvPr/>
        </p:nvSpPr>
        <p:spPr>
          <a:xfrm>
            <a:off x="323528" y="5320832"/>
            <a:ext cx="2232248" cy="1368152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МОЛОДЕЦ!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380183" y="5293332"/>
            <a:ext cx="2376264" cy="1368152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Будь внимательнее, и всё получиться!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6444208" y="5320832"/>
            <a:ext cx="2448272" cy="1368152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Не расстраивайся! Будем учиться дальше!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8427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450" y="0"/>
            <a:ext cx="8928992" cy="548680"/>
          </a:xfrm>
        </p:spPr>
        <p:txBody>
          <a:bodyPr>
            <a:noAutofit/>
          </a:bodyPr>
          <a:lstStyle/>
          <a:p>
            <a:r>
              <a:rPr lang="ru-RU" sz="3200" dirty="0" smtClean="0"/>
              <a:t>Посмотри на картинки и назови тему занятия.</a:t>
            </a:r>
            <a:endParaRPr lang="ru-RU" sz="3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20305" y="620688"/>
            <a:ext cx="7984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«Рыбы». Что между ними общего?</a:t>
            </a:r>
            <a:endParaRPr lang="ru-RU" sz="3200" dirty="0"/>
          </a:p>
        </p:txBody>
      </p:sp>
      <p:sp>
        <p:nvSpPr>
          <p:cNvPr id="3" name="Управляющая кнопка: настраиваемая 2">
            <a:hlinkClick r:id="rId2" action="ppaction://hlinksldjump" highlightClick="1"/>
          </p:cNvPr>
          <p:cNvSpPr/>
          <p:nvPr/>
        </p:nvSpPr>
        <p:spPr>
          <a:xfrm>
            <a:off x="6948264" y="6021288"/>
            <a:ext cx="1944216" cy="576064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Проверь себя!</a:t>
            </a:r>
            <a:endParaRPr lang="ru-RU" dirty="0"/>
          </a:p>
        </p:txBody>
      </p:sp>
      <p:pic>
        <p:nvPicPr>
          <p:cNvPr id="4" name="Picture 2" descr="H:\сканер\Теремкова Н. Э\4 альбом\IMG_0014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9FAFE"/>
              </a:clrFrom>
              <a:clrTo>
                <a:srgbClr val="F9FA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55" t="26869" r="3421" b="27071"/>
          <a:stretch/>
        </p:blipFill>
        <p:spPr bwMode="auto">
          <a:xfrm>
            <a:off x="1043608" y="1348806"/>
            <a:ext cx="4850580" cy="547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79693" y="2420888"/>
            <a:ext cx="25202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Щука, сельдь, меченосец, золотая рыбка, скалярия, окунь, рыба-молот, ёрш, камбала, сом.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795317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79512" y="188640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/>
              <a:t>Рыбы живут в воде. Дышат жабрами. Голова плавно переходит в тело. </a:t>
            </a:r>
            <a:r>
              <a:rPr lang="ru-RU" sz="3200" dirty="0"/>
              <a:t>Е</a:t>
            </a:r>
            <a:r>
              <a:rPr lang="ru-RU" sz="3200" dirty="0" smtClean="0"/>
              <a:t>сть плавники и хвост.</a:t>
            </a:r>
            <a:endParaRPr lang="ru-RU" sz="3200" dirty="0"/>
          </a:p>
        </p:txBody>
      </p:sp>
      <p:pic>
        <p:nvPicPr>
          <p:cNvPr id="4" name="Picture 2" descr="H:\сканер\Теремкова Н. Э\4 альбом\IMG_0014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9FAFE"/>
              </a:clrFrom>
              <a:clrTo>
                <a:srgbClr val="F9FA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55" t="26869" r="3421" b="27071"/>
          <a:stretch/>
        </p:blipFill>
        <p:spPr bwMode="auto">
          <a:xfrm>
            <a:off x="1043608" y="1348806"/>
            <a:ext cx="4850580" cy="547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7802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620305" y="257702"/>
            <a:ext cx="7984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В чём их различие всех рыб?</a:t>
            </a:r>
            <a:endParaRPr lang="ru-RU" sz="3200" dirty="0"/>
          </a:p>
        </p:txBody>
      </p:sp>
      <p:sp>
        <p:nvSpPr>
          <p:cNvPr id="5" name="Управляющая кнопка: настраиваемая 4">
            <a:hlinkClick r:id="rId2" action="ppaction://hlinksldjump" highlightClick="1"/>
          </p:cNvPr>
          <p:cNvSpPr/>
          <p:nvPr/>
        </p:nvSpPr>
        <p:spPr>
          <a:xfrm>
            <a:off x="6588224" y="6309320"/>
            <a:ext cx="2304256" cy="432048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Проверь себя!</a:t>
            </a:r>
            <a:endParaRPr lang="ru-RU" dirty="0"/>
          </a:p>
        </p:txBody>
      </p:sp>
      <p:pic>
        <p:nvPicPr>
          <p:cNvPr id="6" name="Picture 2" descr="H:\сканер\Теремкова Н. Э\4 альбом\IMG_0014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9FAFE"/>
              </a:clrFrom>
              <a:clrTo>
                <a:srgbClr val="F9FA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55" t="26869" r="3421" b="27071"/>
          <a:stretch/>
        </p:blipFill>
        <p:spPr bwMode="auto">
          <a:xfrm>
            <a:off x="1043608" y="1348806"/>
            <a:ext cx="4850580" cy="547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4972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54978" y="73947"/>
            <a:ext cx="87129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/>
              <a:t>У рыб разная среда обитания, поэтому они могут быть морскими, пресноводными, аквариумными.</a:t>
            </a:r>
          </a:p>
        </p:txBody>
      </p:sp>
      <p:sp>
        <p:nvSpPr>
          <p:cNvPr id="2" name="AutoShape 10" descr="https://blogrom.com/wp-content/uploads/2019/05/organik-tarim-isi-310x16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12" descr="https://zelenj.ru/wp-content/uploads/2019/12/posevnoj-kalendar-dlya-rostovskoj-oblasti-tablica-370x21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H:\сканер\Теремкова Н. Э\4 альбом\IMG_0014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7F8FC"/>
              </a:clrFrom>
              <a:clrTo>
                <a:srgbClr val="F7F8F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27071" r="3993" b="27272"/>
          <a:stretch/>
        </p:blipFill>
        <p:spPr bwMode="auto">
          <a:xfrm>
            <a:off x="274960" y="1772816"/>
            <a:ext cx="6118766" cy="4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9716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0" descr="https://blogrom.com/wp-content/uploads/2019/05/organik-tarim-isi-310x16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12" descr="https://zelenj.ru/wp-content/uploads/2019/12/posevnoj-kalendar-dlya-rostovskoj-oblasti-tablica-370x21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H:\сканер\Теремкова Н. Э\4 альбом\IMG_0014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7F8FC"/>
              </a:clrFrom>
              <a:clrTo>
                <a:srgbClr val="F7F8F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27071" r="3993" b="27272"/>
          <a:stretch/>
        </p:blipFill>
        <p:spPr bwMode="auto">
          <a:xfrm>
            <a:off x="274959" y="1045017"/>
            <a:ext cx="7033345" cy="559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5576" y="160338"/>
            <a:ext cx="89339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/>
              <a:t>Расскажи, где живёт каждая рыба: «</a:t>
            </a:r>
            <a:r>
              <a:rPr lang="ru-RU" sz="2400" i="1" dirty="0" smtClean="0"/>
              <a:t>Щука живет в пруду. Она пресноводная рыба.</a:t>
            </a:r>
            <a:r>
              <a:rPr lang="ru-RU" sz="2400" dirty="0" smtClean="0"/>
              <a:t>», </a:t>
            </a:r>
          </a:p>
          <a:p>
            <a:pPr algn="r"/>
            <a:r>
              <a:rPr lang="ru-RU" sz="2400" i="1" dirty="0" smtClean="0"/>
              <a:t>сельдь,</a:t>
            </a:r>
          </a:p>
          <a:p>
            <a:pPr algn="r"/>
            <a:r>
              <a:rPr lang="ru-RU" sz="2400" i="1" dirty="0" smtClean="0"/>
              <a:t>меченосец,</a:t>
            </a:r>
          </a:p>
          <a:p>
            <a:pPr algn="r"/>
            <a:r>
              <a:rPr lang="ru-RU" sz="2400" i="1" dirty="0" smtClean="0"/>
              <a:t>золотая рыбка,</a:t>
            </a:r>
          </a:p>
          <a:p>
            <a:pPr algn="r"/>
            <a:r>
              <a:rPr lang="ru-RU" sz="2400" i="1" dirty="0" smtClean="0"/>
              <a:t>скалярия, </a:t>
            </a:r>
          </a:p>
          <a:p>
            <a:pPr algn="r"/>
            <a:r>
              <a:rPr lang="ru-RU" sz="2400" i="1" dirty="0" smtClean="0"/>
              <a:t>окунь, </a:t>
            </a:r>
          </a:p>
          <a:p>
            <a:pPr algn="r"/>
            <a:r>
              <a:rPr lang="ru-RU" sz="2400" i="1" dirty="0" smtClean="0"/>
              <a:t>рыба-молот, </a:t>
            </a:r>
          </a:p>
          <a:p>
            <a:pPr algn="r"/>
            <a:r>
              <a:rPr lang="ru-RU" sz="2400" i="1" dirty="0" smtClean="0"/>
              <a:t>ёрш, </a:t>
            </a:r>
          </a:p>
          <a:p>
            <a:pPr algn="r"/>
            <a:r>
              <a:rPr lang="ru-RU" sz="2400" i="1" dirty="0" smtClean="0"/>
              <a:t>камбала, </a:t>
            </a:r>
          </a:p>
          <a:p>
            <a:pPr algn="r"/>
            <a:r>
              <a:rPr lang="ru-RU" sz="2400" i="1" dirty="0" smtClean="0"/>
              <a:t>сом.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val="32000647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343" y="4509120"/>
            <a:ext cx="5904656" cy="2100090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Проговори скороговорку 3 раза, ускоряя темп.</a:t>
            </a:r>
            <a:br>
              <a:rPr lang="ru-RU" sz="36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3100" i="1" dirty="0" smtClean="0"/>
              <a:t>Щуку я тащу, тащу.</a:t>
            </a:r>
            <a:br>
              <a:rPr lang="ru-RU" sz="3100" i="1" dirty="0" smtClean="0"/>
            </a:br>
            <a:r>
              <a:rPr lang="ru-RU" sz="3100" i="1" dirty="0" smtClean="0"/>
              <a:t>Щуку я не отпущу!</a:t>
            </a:r>
            <a:endParaRPr lang="ru-RU" sz="3100" i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6649320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60648"/>
            <a:ext cx="3600400" cy="28407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101370"/>
            <a:ext cx="3015335" cy="3507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25205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8" r="4642"/>
          <a:stretch/>
        </p:blipFill>
        <p:spPr>
          <a:xfrm>
            <a:off x="136478" y="253628"/>
            <a:ext cx="2825086" cy="2771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271" y="291727"/>
            <a:ext cx="2676525" cy="2695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08" y="3397024"/>
            <a:ext cx="2714625" cy="2733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69" y="291728"/>
            <a:ext cx="2714625" cy="2733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"/>
          <a:stretch/>
        </p:blipFill>
        <p:spPr>
          <a:xfrm>
            <a:off x="3314517" y="3416074"/>
            <a:ext cx="2706279" cy="2714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160920" y="4773386"/>
            <a:ext cx="2714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/>
              <a:t>Постарайся пропеть гласные на одном выдохе.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98916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2232248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/>
              <a:t>Рассмотри внимательно аквариум. В нём плавают золотая рыбка, меченосец, скалярия</a:t>
            </a:r>
            <a:r>
              <a:rPr lang="ru-RU" sz="2400" dirty="0"/>
              <a:t>,</a:t>
            </a:r>
            <a:r>
              <a:rPr lang="ru-RU" sz="2400" dirty="0" smtClean="0"/>
              <a:t> сомик</a:t>
            </a:r>
            <a:r>
              <a:rPr lang="ru-RU" sz="2400" dirty="0"/>
              <a:t>,</a:t>
            </a:r>
            <a:r>
              <a:rPr lang="ru-RU" sz="2400" dirty="0" smtClean="0"/>
              <a:t> обитает улитка. Ещё в аквариуме есть песок, дно, водоросли, замок, кормушка, корм, коряга.</a:t>
            </a:r>
            <a:br>
              <a:rPr lang="ru-RU" sz="2400" dirty="0" smtClean="0"/>
            </a:br>
            <a:r>
              <a:rPr lang="ru-RU" sz="2400" dirty="0" smtClean="0"/>
              <a:t>Составь предложения «Кто где находится? В какую сторону плывёт?», используя предлоги пространственного значения </a:t>
            </a:r>
            <a:r>
              <a:rPr lang="ru-RU" sz="2400" i="1" dirty="0" smtClean="0"/>
              <a:t>за, по, к, на, из </a:t>
            </a:r>
            <a:r>
              <a:rPr lang="ru-RU" sz="2400" dirty="0" smtClean="0"/>
              <a:t>и слова</a:t>
            </a:r>
            <a:r>
              <a:rPr lang="ru-RU" sz="2400" i="1" dirty="0" smtClean="0"/>
              <a:t> вправо, влево.</a:t>
            </a:r>
            <a:endParaRPr lang="ru-RU" sz="2400" dirty="0"/>
          </a:p>
        </p:txBody>
      </p:sp>
      <p:pic>
        <p:nvPicPr>
          <p:cNvPr id="3074" name="Picture 2" descr="H:\сканер\Теремкова Н. Э\4 альбом\IMG_0015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5F9FC"/>
              </a:clrFrom>
              <a:clrTo>
                <a:srgbClr val="F5F9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9" t="51231" r="12566" b="21982"/>
          <a:stretch/>
        </p:blipFill>
        <p:spPr bwMode="auto">
          <a:xfrm>
            <a:off x="37286" y="2545223"/>
            <a:ext cx="8972346" cy="429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8178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день победы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день победы</Template>
  <TotalTime>3052</TotalTime>
  <Words>278</Words>
  <Application>Microsoft Office PowerPoint</Application>
  <PresentationFormat>Экран (4:3)</PresentationFormat>
  <Paragraphs>38</Paragraphs>
  <Slides>12</Slides>
  <Notes>0</Notes>
  <HiddenSlides>2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день победы</vt:lpstr>
      <vt:lpstr>Коррекционно-развивающий курс «Развитие речи»   24 марта, четверг Время года: весна</vt:lpstr>
      <vt:lpstr>Посмотри на картинки и назови тему занятия.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Проговори скороговорку 3 раза, ускоряя темп.  Щуку я тащу, тащу. Щуку я не отпущу!</vt:lpstr>
      <vt:lpstr>Презентация PowerPoint</vt:lpstr>
      <vt:lpstr>Рассмотри внимательно аквариум. В нём плавают золотая рыбка, меченосец, скалярия, сомик, обитает улитка. Ещё в аквариуме есть песок, дно, водоросли, замок, кормушка, корм, коряга. Составь предложения «Кто где находится? В какую сторону плывёт?», используя предлоги пространственного значения за, по, к, на, из и слова вправо, влево.</vt:lpstr>
      <vt:lpstr>Рассмотри картинки.   Составь по ним рассказ. </vt:lpstr>
      <vt:lpstr>Презентация PowerPoint</vt:lpstr>
      <vt:lpstr>Вспомни, что  делали сегодня на занятии.  Оцени свою работу (выбери подходящий смайлик)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гласных</dc:title>
  <dc:creator>Светлана В. Дюндина</dc:creator>
  <cp:lastModifiedBy>Светлана В. Дюндина</cp:lastModifiedBy>
  <cp:revision>254</cp:revision>
  <cp:lastPrinted>2022-03-24T05:14:26Z</cp:lastPrinted>
  <dcterms:created xsi:type="dcterms:W3CDTF">2016-09-27T04:10:24Z</dcterms:created>
  <dcterms:modified xsi:type="dcterms:W3CDTF">2022-03-24T08:28:03Z</dcterms:modified>
</cp:coreProperties>
</file>