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316" r:id="rId4"/>
    <p:sldId id="258" r:id="rId5"/>
    <p:sldId id="303" r:id="rId6"/>
    <p:sldId id="308" r:id="rId7"/>
    <p:sldId id="309" r:id="rId8"/>
    <p:sldId id="311" r:id="rId9"/>
    <p:sldId id="306" r:id="rId10"/>
    <p:sldId id="313" r:id="rId11"/>
    <p:sldId id="314" r:id="rId12"/>
    <p:sldId id="315" r:id="rId13"/>
    <p:sldId id="31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3D0EF-938D-40FC-9AF7-394BC8EB483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B679C4-4FEE-42F1-A65D-3D253EEDD72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35680AE-591F-4C73-AD75-2EF5CD70426A}" type="parTrans" cxnId="{3324ED97-509F-4DFB-8B5A-59056B14D47A}">
      <dgm:prSet/>
      <dgm:spPr/>
      <dgm:t>
        <a:bodyPr/>
        <a:lstStyle/>
        <a:p>
          <a:endParaRPr lang="ru-RU"/>
        </a:p>
      </dgm:t>
    </dgm:pt>
    <dgm:pt modelId="{B9BF25E1-CEB8-4BE0-A5D3-1E05439F686D}" type="sibTrans" cxnId="{3324ED97-509F-4DFB-8B5A-59056B14D47A}">
      <dgm:prSet/>
      <dgm:spPr/>
      <dgm:t>
        <a:bodyPr/>
        <a:lstStyle/>
        <a:p>
          <a:endParaRPr lang="ru-RU"/>
        </a:p>
      </dgm:t>
    </dgm:pt>
    <dgm:pt modelId="{6AC1BD74-F48F-41FD-8F7A-F1D4C766482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0686F6D-C6A9-4A0D-9F37-E60E587CC36C}" type="parTrans" cxnId="{94238F15-BD1F-4730-8623-5F89BC08C813}">
      <dgm:prSet/>
      <dgm:spPr/>
      <dgm:t>
        <a:bodyPr/>
        <a:lstStyle/>
        <a:p>
          <a:endParaRPr lang="ru-RU"/>
        </a:p>
      </dgm:t>
    </dgm:pt>
    <dgm:pt modelId="{B93E5BC9-3107-4B78-AB9B-57D4904E3840}" type="sibTrans" cxnId="{94238F15-BD1F-4730-8623-5F89BC08C813}">
      <dgm:prSet/>
      <dgm:spPr/>
      <dgm:t>
        <a:bodyPr/>
        <a:lstStyle/>
        <a:p>
          <a:endParaRPr lang="ru-RU"/>
        </a:p>
      </dgm:t>
    </dgm:pt>
    <dgm:pt modelId="{61BD236F-1BBC-435B-9A01-CAF3D21398A0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FDC343B-16F2-4887-BA6A-9461B20FCB47}" type="parTrans" cxnId="{5E11D4CD-9A27-4EF6-BC2E-A42F5B27D162}">
      <dgm:prSet/>
      <dgm:spPr/>
      <dgm:t>
        <a:bodyPr/>
        <a:lstStyle/>
        <a:p>
          <a:endParaRPr lang="ru-RU"/>
        </a:p>
      </dgm:t>
    </dgm:pt>
    <dgm:pt modelId="{E10BCED6-D9D7-4599-BE4B-BF3C7BE39708}" type="sibTrans" cxnId="{5E11D4CD-9A27-4EF6-BC2E-A42F5B27D162}">
      <dgm:prSet/>
      <dgm:spPr/>
      <dgm:t>
        <a:bodyPr/>
        <a:lstStyle/>
        <a:p>
          <a:endParaRPr lang="ru-RU"/>
        </a:p>
      </dgm:t>
    </dgm:pt>
    <dgm:pt modelId="{11B85FA2-5619-416A-8D3C-CE0C8F8AF72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D82D0E9-8591-4685-BA0F-F20DCF58A128}" type="parTrans" cxnId="{823CF64A-2754-4550-9D31-8C74E9779C7B}">
      <dgm:prSet/>
      <dgm:spPr/>
      <dgm:t>
        <a:bodyPr/>
        <a:lstStyle/>
        <a:p>
          <a:endParaRPr lang="ru-RU"/>
        </a:p>
      </dgm:t>
    </dgm:pt>
    <dgm:pt modelId="{B89C4E29-E272-4A2F-875B-31D9B6EF4458}" type="sibTrans" cxnId="{823CF64A-2754-4550-9D31-8C74E9779C7B}">
      <dgm:prSet/>
      <dgm:spPr/>
      <dgm:t>
        <a:bodyPr/>
        <a:lstStyle/>
        <a:p>
          <a:endParaRPr lang="ru-RU"/>
        </a:p>
      </dgm:t>
    </dgm:pt>
    <dgm:pt modelId="{7BCB5787-BA31-4259-A58D-E33264E06FB1}" type="pres">
      <dgm:prSet presAssocID="{2153D0EF-938D-40FC-9AF7-394BC8EB48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28DC2-0C93-4F24-9B16-EDEFFB6ED1D4}" type="pres">
      <dgm:prSet presAssocID="{79B679C4-4FEE-42F1-A65D-3D253EEDD724}" presName="dummy" presStyleCnt="0"/>
      <dgm:spPr/>
    </dgm:pt>
    <dgm:pt modelId="{19C74B91-EC8D-4DAB-81FF-5ABE7D3BDA6E}" type="pres">
      <dgm:prSet presAssocID="{79B679C4-4FEE-42F1-A65D-3D253EEDD72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1FE30-C996-4878-BCE1-A4228980A6F4}" type="pres">
      <dgm:prSet presAssocID="{B9BF25E1-CEB8-4BE0-A5D3-1E05439F686D}" presName="sibTrans" presStyleLbl="node1" presStyleIdx="0" presStyleCnt="4"/>
      <dgm:spPr/>
      <dgm:t>
        <a:bodyPr/>
        <a:lstStyle/>
        <a:p>
          <a:endParaRPr lang="ru-RU"/>
        </a:p>
      </dgm:t>
    </dgm:pt>
    <dgm:pt modelId="{A0D87227-8A16-4A6C-AB61-A80ABAF3225F}" type="pres">
      <dgm:prSet presAssocID="{6AC1BD74-F48F-41FD-8F7A-F1D4C766482F}" presName="dummy" presStyleCnt="0"/>
      <dgm:spPr/>
    </dgm:pt>
    <dgm:pt modelId="{96D8F675-DF04-4321-8481-43C641DFB51B}" type="pres">
      <dgm:prSet presAssocID="{6AC1BD74-F48F-41FD-8F7A-F1D4C766482F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A0EC3-2777-4905-8312-4C0EB0DCB45E}" type="pres">
      <dgm:prSet presAssocID="{B93E5BC9-3107-4B78-AB9B-57D4904E3840}" presName="sibTrans" presStyleLbl="node1" presStyleIdx="1" presStyleCnt="4"/>
      <dgm:spPr/>
      <dgm:t>
        <a:bodyPr/>
        <a:lstStyle/>
        <a:p>
          <a:endParaRPr lang="ru-RU"/>
        </a:p>
      </dgm:t>
    </dgm:pt>
    <dgm:pt modelId="{6B1BD924-F026-4A85-BB08-34DCDA97126F}" type="pres">
      <dgm:prSet presAssocID="{61BD236F-1BBC-435B-9A01-CAF3D21398A0}" presName="dummy" presStyleCnt="0"/>
      <dgm:spPr/>
    </dgm:pt>
    <dgm:pt modelId="{241D70BA-A1BC-4B28-B4ED-DC65232B99A0}" type="pres">
      <dgm:prSet presAssocID="{61BD236F-1BBC-435B-9A01-CAF3D21398A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6785D-A51E-4D76-B6F9-C658E09ACC58}" type="pres">
      <dgm:prSet presAssocID="{E10BCED6-D9D7-4599-BE4B-BF3C7BE39708}" presName="sibTrans" presStyleLbl="node1" presStyleIdx="2" presStyleCnt="4"/>
      <dgm:spPr/>
      <dgm:t>
        <a:bodyPr/>
        <a:lstStyle/>
        <a:p>
          <a:endParaRPr lang="ru-RU"/>
        </a:p>
      </dgm:t>
    </dgm:pt>
    <dgm:pt modelId="{8AF1771B-0433-4A3E-B1B7-0D81749B4154}" type="pres">
      <dgm:prSet presAssocID="{11B85FA2-5619-416A-8D3C-CE0C8F8AF72A}" presName="dummy" presStyleCnt="0"/>
      <dgm:spPr/>
    </dgm:pt>
    <dgm:pt modelId="{14418006-9E70-4B8D-AFB8-A109AC242150}" type="pres">
      <dgm:prSet presAssocID="{11B85FA2-5619-416A-8D3C-CE0C8F8AF72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27069-780B-400A-AF26-97411E3F50CE}" type="pres">
      <dgm:prSet presAssocID="{B89C4E29-E272-4A2F-875B-31D9B6EF4458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5E11D4CD-9A27-4EF6-BC2E-A42F5B27D162}" srcId="{2153D0EF-938D-40FC-9AF7-394BC8EB483E}" destId="{61BD236F-1BBC-435B-9A01-CAF3D21398A0}" srcOrd="2" destOrd="0" parTransId="{5FDC343B-16F2-4887-BA6A-9461B20FCB47}" sibTransId="{E10BCED6-D9D7-4599-BE4B-BF3C7BE39708}"/>
    <dgm:cxn modelId="{3D5ECA86-8E1A-441D-B347-7E3C2D20207D}" type="presOf" srcId="{B9BF25E1-CEB8-4BE0-A5D3-1E05439F686D}" destId="{DF11FE30-C996-4878-BCE1-A4228980A6F4}" srcOrd="0" destOrd="0" presId="urn:microsoft.com/office/officeart/2005/8/layout/cycle1"/>
    <dgm:cxn modelId="{07379411-2D20-43FB-A7A3-21D635250E07}" type="presOf" srcId="{B89C4E29-E272-4A2F-875B-31D9B6EF4458}" destId="{7B327069-780B-400A-AF26-97411E3F50CE}" srcOrd="0" destOrd="0" presId="urn:microsoft.com/office/officeart/2005/8/layout/cycle1"/>
    <dgm:cxn modelId="{3324ED97-509F-4DFB-8B5A-59056B14D47A}" srcId="{2153D0EF-938D-40FC-9AF7-394BC8EB483E}" destId="{79B679C4-4FEE-42F1-A65D-3D253EEDD724}" srcOrd="0" destOrd="0" parTransId="{235680AE-591F-4C73-AD75-2EF5CD70426A}" sibTransId="{B9BF25E1-CEB8-4BE0-A5D3-1E05439F686D}"/>
    <dgm:cxn modelId="{4B1AFC71-365C-40AB-ADDE-94725FE0C43E}" type="presOf" srcId="{79B679C4-4FEE-42F1-A65D-3D253EEDD724}" destId="{19C74B91-EC8D-4DAB-81FF-5ABE7D3BDA6E}" srcOrd="0" destOrd="0" presId="urn:microsoft.com/office/officeart/2005/8/layout/cycle1"/>
    <dgm:cxn modelId="{94238F15-BD1F-4730-8623-5F89BC08C813}" srcId="{2153D0EF-938D-40FC-9AF7-394BC8EB483E}" destId="{6AC1BD74-F48F-41FD-8F7A-F1D4C766482F}" srcOrd="1" destOrd="0" parTransId="{30686F6D-C6A9-4A0D-9F37-E60E587CC36C}" sibTransId="{B93E5BC9-3107-4B78-AB9B-57D4904E3840}"/>
    <dgm:cxn modelId="{3E2E9C5A-BDE7-4E1C-82DB-47132E6B0A51}" type="presOf" srcId="{6AC1BD74-F48F-41FD-8F7A-F1D4C766482F}" destId="{96D8F675-DF04-4321-8481-43C641DFB51B}" srcOrd="0" destOrd="0" presId="urn:microsoft.com/office/officeart/2005/8/layout/cycle1"/>
    <dgm:cxn modelId="{F97FD4AB-19CF-4B10-9362-A2DDE30B337C}" type="presOf" srcId="{11B85FA2-5619-416A-8D3C-CE0C8F8AF72A}" destId="{14418006-9E70-4B8D-AFB8-A109AC242150}" srcOrd="0" destOrd="0" presId="urn:microsoft.com/office/officeart/2005/8/layout/cycle1"/>
    <dgm:cxn modelId="{823CF64A-2754-4550-9D31-8C74E9779C7B}" srcId="{2153D0EF-938D-40FC-9AF7-394BC8EB483E}" destId="{11B85FA2-5619-416A-8D3C-CE0C8F8AF72A}" srcOrd="3" destOrd="0" parTransId="{DD82D0E9-8591-4685-BA0F-F20DCF58A128}" sibTransId="{B89C4E29-E272-4A2F-875B-31D9B6EF4458}"/>
    <dgm:cxn modelId="{84B14909-FA2C-4AB3-BCAE-980B3939B1B0}" type="presOf" srcId="{2153D0EF-938D-40FC-9AF7-394BC8EB483E}" destId="{7BCB5787-BA31-4259-A58D-E33264E06FB1}" srcOrd="0" destOrd="0" presId="urn:microsoft.com/office/officeart/2005/8/layout/cycle1"/>
    <dgm:cxn modelId="{149935F7-5855-4668-9531-F71FD34410C4}" type="presOf" srcId="{E10BCED6-D9D7-4599-BE4B-BF3C7BE39708}" destId="{B1F6785D-A51E-4D76-B6F9-C658E09ACC58}" srcOrd="0" destOrd="0" presId="urn:microsoft.com/office/officeart/2005/8/layout/cycle1"/>
    <dgm:cxn modelId="{65CD0851-9BEF-4B8E-B46A-A02225A1E6BA}" type="presOf" srcId="{61BD236F-1BBC-435B-9A01-CAF3D21398A0}" destId="{241D70BA-A1BC-4B28-B4ED-DC65232B99A0}" srcOrd="0" destOrd="0" presId="urn:microsoft.com/office/officeart/2005/8/layout/cycle1"/>
    <dgm:cxn modelId="{46AA0186-620D-40FD-8374-11293572B76C}" type="presOf" srcId="{B93E5BC9-3107-4B78-AB9B-57D4904E3840}" destId="{8C8A0EC3-2777-4905-8312-4C0EB0DCB45E}" srcOrd="0" destOrd="0" presId="urn:microsoft.com/office/officeart/2005/8/layout/cycle1"/>
    <dgm:cxn modelId="{704A82EB-A4D8-467B-A148-E9EA2C3D9F28}" type="presParOf" srcId="{7BCB5787-BA31-4259-A58D-E33264E06FB1}" destId="{0D428DC2-0C93-4F24-9B16-EDEFFB6ED1D4}" srcOrd="0" destOrd="0" presId="urn:microsoft.com/office/officeart/2005/8/layout/cycle1"/>
    <dgm:cxn modelId="{C42D182D-31BF-48BD-A41A-3D58286C7159}" type="presParOf" srcId="{7BCB5787-BA31-4259-A58D-E33264E06FB1}" destId="{19C74B91-EC8D-4DAB-81FF-5ABE7D3BDA6E}" srcOrd="1" destOrd="0" presId="urn:microsoft.com/office/officeart/2005/8/layout/cycle1"/>
    <dgm:cxn modelId="{E7E428CA-EAD3-4046-B351-7976B70697A0}" type="presParOf" srcId="{7BCB5787-BA31-4259-A58D-E33264E06FB1}" destId="{DF11FE30-C996-4878-BCE1-A4228980A6F4}" srcOrd="2" destOrd="0" presId="urn:microsoft.com/office/officeart/2005/8/layout/cycle1"/>
    <dgm:cxn modelId="{14122FEE-E57E-422F-A844-F008239431EB}" type="presParOf" srcId="{7BCB5787-BA31-4259-A58D-E33264E06FB1}" destId="{A0D87227-8A16-4A6C-AB61-A80ABAF3225F}" srcOrd="3" destOrd="0" presId="urn:microsoft.com/office/officeart/2005/8/layout/cycle1"/>
    <dgm:cxn modelId="{52442AFA-1463-468B-A3BD-434BC34BA88A}" type="presParOf" srcId="{7BCB5787-BA31-4259-A58D-E33264E06FB1}" destId="{96D8F675-DF04-4321-8481-43C641DFB51B}" srcOrd="4" destOrd="0" presId="urn:microsoft.com/office/officeart/2005/8/layout/cycle1"/>
    <dgm:cxn modelId="{4D019C33-2190-450E-AEDC-6DDEA8AD0C43}" type="presParOf" srcId="{7BCB5787-BA31-4259-A58D-E33264E06FB1}" destId="{8C8A0EC3-2777-4905-8312-4C0EB0DCB45E}" srcOrd="5" destOrd="0" presId="urn:microsoft.com/office/officeart/2005/8/layout/cycle1"/>
    <dgm:cxn modelId="{B63A9DDA-BADD-4375-B565-08314BD9029B}" type="presParOf" srcId="{7BCB5787-BA31-4259-A58D-E33264E06FB1}" destId="{6B1BD924-F026-4A85-BB08-34DCDA97126F}" srcOrd="6" destOrd="0" presId="urn:microsoft.com/office/officeart/2005/8/layout/cycle1"/>
    <dgm:cxn modelId="{38B38D1A-BF8D-4AAA-9DAD-FF7FF9CCCFD7}" type="presParOf" srcId="{7BCB5787-BA31-4259-A58D-E33264E06FB1}" destId="{241D70BA-A1BC-4B28-B4ED-DC65232B99A0}" srcOrd="7" destOrd="0" presId="urn:microsoft.com/office/officeart/2005/8/layout/cycle1"/>
    <dgm:cxn modelId="{CA87CEC3-7149-46F7-B15F-3AE5287D7B13}" type="presParOf" srcId="{7BCB5787-BA31-4259-A58D-E33264E06FB1}" destId="{B1F6785D-A51E-4D76-B6F9-C658E09ACC58}" srcOrd="8" destOrd="0" presId="urn:microsoft.com/office/officeart/2005/8/layout/cycle1"/>
    <dgm:cxn modelId="{4F0BE1E3-D158-44FF-BABB-95E88C4C7658}" type="presParOf" srcId="{7BCB5787-BA31-4259-A58D-E33264E06FB1}" destId="{8AF1771B-0433-4A3E-B1B7-0D81749B4154}" srcOrd="9" destOrd="0" presId="urn:microsoft.com/office/officeart/2005/8/layout/cycle1"/>
    <dgm:cxn modelId="{EC82B63E-C561-4D22-9EA1-D6B4E80ADAF9}" type="presParOf" srcId="{7BCB5787-BA31-4259-A58D-E33264E06FB1}" destId="{14418006-9E70-4B8D-AFB8-A109AC242150}" srcOrd="10" destOrd="0" presId="urn:microsoft.com/office/officeart/2005/8/layout/cycle1"/>
    <dgm:cxn modelId="{CA8BC6FC-CACD-4E54-B1A9-F4F7CD78397F}" type="presParOf" srcId="{7BCB5787-BA31-4259-A58D-E33264E06FB1}" destId="{7B327069-780B-400A-AF26-97411E3F50C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74B91-EC8D-4DAB-81FF-5ABE7D3BDA6E}">
      <dsp:nvSpPr>
        <dsp:cNvPr id="0" name=""/>
        <dsp:cNvSpPr/>
      </dsp:nvSpPr>
      <dsp:spPr>
        <a:xfrm>
          <a:off x="4793407" y="119216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793407" y="119216"/>
        <a:ext cx="1864015" cy="1864015"/>
      </dsp:txXfrm>
    </dsp:sp>
    <dsp:sp modelId="{DF11FE30-C996-4878-BCE1-A4228980A6F4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551245"/>
            <a:gd name="adj4" fmla="val 20583838"/>
            <a:gd name="adj5" fmla="val 804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F675-DF04-4321-8481-43C641DFB51B}">
      <dsp:nvSpPr>
        <dsp:cNvPr id="0" name=""/>
        <dsp:cNvSpPr/>
      </dsp:nvSpPr>
      <dsp:spPr>
        <a:xfrm>
          <a:off x="4793407" y="3289127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793407" y="3289127"/>
        <a:ext cx="1864015" cy="1864015"/>
      </dsp:txXfrm>
    </dsp:sp>
    <dsp:sp modelId="{8C8A0EC3-2777-4905-8312-4C0EB0DCB45E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5951245"/>
            <a:gd name="adj4" fmla="val 4383838"/>
            <a:gd name="adj5" fmla="val 804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70BA-A1BC-4B28-B4ED-DC65232B99A0}">
      <dsp:nvSpPr>
        <dsp:cNvPr id="0" name=""/>
        <dsp:cNvSpPr/>
      </dsp:nvSpPr>
      <dsp:spPr>
        <a:xfrm>
          <a:off x="1623496" y="3289127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623496" y="3289127"/>
        <a:ext cx="1864015" cy="1864015"/>
      </dsp:txXfrm>
    </dsp:sp>
    <dsp:sp modelId="{B1F6785D-A51E-4D76-B6F9-C658E09ACC58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11351245"/>
            <a:gd name="adj4" fmla="val 9783838"/>
            <a:gd name="adj5" fmla="val 804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18006-9E70-4B8D-AFB8-A109AC242150}">
      <dsp:nvSpPr>
        <dsp:cNvPr id="0" name=""/>
        <dsp:cNvSpPr/>
      </dsp:nvSpPr>
      <dsp:spPr>
        <a:xfrm>
          <a:off x="1623496" y="119216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623496" y="119216"/>
        <a:ext cx="1864015" cy="1864015"/>
      </dsp:txXfrm>
    </dsp:sp>
    <dsp:sp modelId="{7B327069-780B-400A-AF26-97411E3F50CE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16751245"/>
            <a:gd name="adj4" fmla="val 15183838"/>
            <a:gd name="adj5" fmla="val 804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6C51-BCA9-4D2B-9187-4CAFA8243A42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B8AC5-88D7-453B-AFE1-A13942E04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c.uralschool.ru/?section_id=1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9" cy="25348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</a:t>
            </a:r>
            <a:r>
              <a:rPr lang="ru-RU" sz="2000" dirty="0" smtClean="0"/>
              <a:t>Екатеринбург, 2022</a:t>
            </a:r>
          </a:p>
          <a:p>
            <a:pPr algn="r"/>
            <a:endParaRPr lang="ru-RU" sz="2000" dirty="0" smtClean="0"/>
          </a:p>
          <a:p>
            <a:pPr algn="l"/>
            <a:r>
              <a:rPr lang="ru-RU" sz="2000" dirty="0"/>
              <a:t>Использованные ресурсы:</a:t>
            </a:r>
          </a:p>
          <a:p>
            <a:pPr algn="l"/>
            <a:r>
              <a:rPr lang="ru-RU" sz="2000" dirty="0"/>
              <a:t>Н. Э. </a:t>
            </a:r>
            <a:r>
              <a:rPr lang="ru-RU" sz="2000" dirty="0" err="1"/>
              <a:t>Теремкова</a:t>
            </a:r>
            <a:r>
              <a:rPr lang="ru-RU" sz="2000" dirty="0"/>
              <a:t> «Логопедические задания для детей с ОНР», альбом </a:t>
            </a:r>
            <a:r>
              <a:rPr lang="ru-RU" sz="2000" dirty="0" smtClean="0"/>
              <a:t>3;</a:t>
            </a:r>
            <a:endParaRPr lang="ru-RU" sz="2000" dirty="0"/>
          </a:p>
          <a:p>
            <a:pPr algn="l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://rc.uralschool.ru/?section_id=175</a:t>
            </a:r>
            <a:r>
              <a:rPr lang="ru-RU" sz="2000" dirty="0"/>
              <a:t> ;</a:t>
            </a:r>
          </a:p>
          <a:p>
            <a:pPr algn="l"/>
            <a:r>
              <a:rPr lang="ru-RU" sz="2000" dirty="0"/>
              <a:t>Всемирная сеть 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22" y="55596"/>
            <a:ext cx="5292080" cy="337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Коррекционно-развивающий курс</a:t>
            </a:r>
            <a:br>
              <a:rPr lang="ru-RU" sz="2400" dirty="0" smtClean="0"/>
            </a:br>
            <a:r>
              <a:rPr lang="ru-RU" sz="2400" dirty="0" smtClean="0"/>
              <a:t>«Развитие речи»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r>
              <a:rPr lang="ru-RU" sz="4800" dirty="0"/>
              <a:t>3</a:t>
            </a:r>
            <a:r>
              <a:rPr lang="ru-RU" sz="4800" dirty="0" smtClean="0"/>
              <a:t> </a:t>
            </a:r>
            <a:r>
              <a:rPr lang="ru-RU" sz="4800" dirty="0" smtClean="0"/>
              <a:t>марта, </a:t>
            </a:r>
            <a:r>
              <a:rPr lang="ru-RU" sz="4800" dirty="0" smtClean="0"/>
              <a:t>четверг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Время года: весна</a:t>
            </a:r>
            <a:endParaRPr lang="ru-RU" sz="1200" dirty="0"/>
          </a:p>
        </p:txBody>
      </p:sp>
      <p:pic>
        <p:nvPicPr>
          <p:cNvPr id="1026" name="Picture 2" descr="https://cdn.azbyka.ru/deti/wp-content/uploads/2018/01/spring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062526" cy="4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563888" y="692696"/>
            <a:ext cx="288032" cy="9275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5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34883"/>
              </p:ext>
            </p:extLst>
          </p:nvPr>
        </p:nvGraphicFramePr>
        <p:xfrm>
          <a:off x="268891" y="2636912"/>
          <a:ext cx="867447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619"/>
                <a:gridCol w="2168619"/>
                <a:gridCol w="2168619"/>
                <a:gridCol w="216861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Весной дни становятся </a:t>
                      </a:r>
                      <a:r>
                        <a:rPr lang="ru-RU" sz="2400" baseline="0" dirty="0" smtClean="0"/>
                        <a:t>длиннее, а ночи -короче.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Небо почти всегда </a:t>
                      </a:r>
                      <a:r>
                        <a:rPr lang="ru-RU" sz="2400" dirty="0" smtClean="0"/>
                        <a:t>светлое, голубое, без</a:t>
                      </a:r>
                      <a:r>
                        <a:rPr lang="ru-RU" sz="2400" baseline="0" dirty="0" smtClean="0"/>
                        <a:t> облаков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aseline="0" dirty="0" smtClean="0"/>
                        <a:t>Снег тает, по земле бегут ручьи.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aseline="0" dirty="0" smtClean="0"/>
                        <a:t>Лес пробуждается. На деревьях набухают почки.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H:\конструкты\РР 1, 3 класс\1 РАС. ИН\Весна\1646208941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5345" r="15710" b="64167"/>
          <a:stretch/>
        </p:blipFill>
        <p:spPr bwMode="auto">
          <a:xfrm>
            <a:off x="100748" y="260648"/>
            <a:ext cx="890498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88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48652"/>
              </p:ext>
            </p:extLst>
          </p:nvPr>
        </p:nvGraphicFramePr>
        <p:xfrm>
          <a:off x="218004" y="2564904"/>
          <a:ext cx="867447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619"/>
                <a:gridCol w="2168619"/>
                <a:gridCol w="2168619"/>
                <a:gridCol w="216861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Когда</a:t>
                      </a:r>
                      <a:r>
                        <a:rPr lang="ru-RU" sz="2400" baseline="0" dirty="0" smtClean="0"/>
                        <a:t> земля оттаивает - п</a:t>
                      </a:r>
                      <a:r>
                        <a:rPr lang="ru-RU" sz="2400" dirty="0" smtClean="0"/>
                        <a:t>оявляются насекомые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Птицы, которые </a:t>
                      </a:r>
                      <a:r>
                        <a:rPr lang="ru-RU" sz="2400" dirty="0" smtClean="0"/>
                        <a:t>питаются </a:t>
                      </a:r>
                      <a:r>
                        <a:rPr lang="ru-RU" sz="2400" dirty="0" smtClean="0"/>
                        <a:t>насекомыми, </a:t>
                      </a:r>
                      <a:r>
                        <a:rPr lang="ru-RU" sz="2400" dirty="0" smtClean="0"/>
                        <a:t>возвращаются</a:t>
                      </a:r>
                      <a:r>
                        <a:rPr lang="ru-RU" sz="2400" baseline="0" dirty="0" smtClean="0"/>
                        <a:t> из тёплых краёв. 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Все</a:t>
                      </a:r>
                      <a:r>
                        <a:rPr lang="ru-RU" sz="2400" baseline="0" dirty="0" smtClean="0"/>
                        <a:t> п</a:t>
                      </a:r>
                      <a:r>
                        <a:rPr lang="ru-RU" sz="2400" dirty="0" smtClean="0"/>
                        <a:t>тицы вьют гнёзда и высиживают птенцов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Звери, которые спали зимой, выходят из своих жилищ.</a:t>
                      </a:r>
                    </a:p>
                    <a:p>
                      <a:pPr algn="l"/>
                      <a:r>
                        <a:rPr lang="ru-RU" sz="2400" dirty="0" smtClean="0"/>
                        <a:t>Все</a:t>
                      </a:r>
                      <a:r>
                        <a:rPr lang="ru-RU" sz="2400" baseline="0" dirty="0" smtClean="0"/>
                        <a:t> з</a:t>
                      </a:r>
                      <a:r>
                        <a:rPr lang="ru-RU" sz="2400" dirty="0" smtClean="0"/>
                        <a:t>вери меняют шерсть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:\конструкты\РР 1, 3 класс\1 РАС. ИН\Весна\1646208941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34276" r="15710" b="35962"/>
          <a:stretch/>
        </p:blipFill>
        <p:spPr bwMode="auto">
          <a:xfrm>
            <a:off x="323528" y="476672"/>
            <a:ext cx="8568952" cy="18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33825"/>
              </p:ext>
            </p:extLst>
          </p:nvPr>
        </p:nvGraphicFramePr>
        <p:xfrm>
          <a:off x="289240" y="2564904"/>
          <a:ext cx="831520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28"/>
                <a:gridCol w="3024336"/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Мы одеваем</a:t>
                      </a:r>
                      <a:r>
                        <a:rPr lang="ru-RU" sz="2400" baseline="0" dirty="0" smtClean="0"/>
                        <a:t> одежду полегче: тонкие шапки и перчатки, весенние куртки, резиновые сапоги.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Провожаем зиму и празднуем яркий праздник – Масленицу, печём блины. В ручьях запускаем</a:t>
                      </a:r>
                      <a:r>
                        <a:rPr lang="ru-RU" sz="2400" baseline="0" dirty="0" smtClean="0"/>
                        <a:t> кораблики.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Готовимся к работе в садах,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огородах, парках, дворах.</a:t>
                      </a:r>
                      <a:r>
                        <a:rPr lang="ru-RU" sz="2400" baseline="0" dirty="0" smtClean="0"/>
                        <a:t> Для этого нужны эти предметы: грабли, чтобы сгребать старые листья и траву, и т.д.</a:t>
                      </a:r>
                      <a:endParaRPr lang="ru-RU" sz="24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:\конструкты\РР 1, 3 класс\1 РАС. ИН\Весна\1646208941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63379" r="15710" b="6201"/>
          <a:stretch/>
        </p:blipFill>
        <p:spPr bwMode="auto">
          <a:xfrm>
            <a:off x="395536" y="404664"/>
            <a:ext cx="8208912" cy="17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6" y="0"/>
            <a:ext cx="9027994" cy="8871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 мы слышим?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i2.wp.com/baltija.eu/wp-content/uploads/2022/01/dlja-teh-komu-holodno-nachalo-janvarja-v-latvii-bylo-teplee-normy-77dc74c.jpg?w=1024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305"/>
            <a:ext cx="4521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конструкты\РР 1, 3 класс\1 РАС. ИН\Весна\Левитан_Весна._Последний_сн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3092"/>
            <a:ext cx="3492568" cy="27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riamo.ru/files/image/03/55/73/list!k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8" y="25930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cdni.rt.com/russian/images/2019.03/thumbnail/5c890e71183561c7508b45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9746"/>
            <a:ext cx="4049274" cy="22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3.bp.blogspot.com/-oqRi5Ja7rB0/WqiqVmouUPI/AAAAAAAAPxY/qzlymU_KdootoyiHN3DxEmwiTMnQzmNJwCLcBGAs/s200/763922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81" y="4077072"/>
            <a:ext cx="2972789" cy="25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2080" y="2996952"/>
            <a:ext cx="535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Посмотри на картинки и вспомни, какие звуки можно услышать зимой?</a:t>
            </a:r>
            <a:endParaRPr lang="ru-RU" sz="2400" dirty="0"/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179512" y="6038539"/>
            <a:ext cx="2592288" cy="5040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Проверь себя!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318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6" y="0"/>
            <a:ext cx="9027994" cy="8871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 мы слышим?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i2.wp.com/baltija.eu/wp-content/uploads/2022/01/dlja-teh-komu-holodno-nachalo-janvarja-v-latvii-bylo-teplee-normy-77dc74c.jpg?w=1024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305"/>
            <a:ext cx="4521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конструкты\РР 1, 3 класс\1 РАС. ИН\Весна\Левитан_Весна._Последний_сн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3092"/>
            <a:ext cx="3492568" cy="27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riamo.ru/files/image/03/55/73/list!k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8" y="25930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cdni.rt.com/russian/images/2019.03/thumbnail/5c890e71183561c7508b45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9746"/>
            <a:ext cx="4049274" cy="22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3.bp.blogspot.com/-oqRi5Ja7rB0/WqiqVmouUPI/AAAAAAAAPxY/qzlymU_KdootoyiHN3DxEmwiTMnQzmNJwCLcBGAs/s200/763922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077072"/>
            <a:ext cx="3131962" cy="26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876743"/>
            <a:ext cx="4954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/>
              <a:t>Хлюпанье  под ногами,</a:t>
            </a:r>
          </a:p>
          <a:p>
            <a:pPr algn="r"/>
            <a:r>
              <a:rPr lang="ru-RU" sz="2400" i="1" dirty="0" smtClean="0"/>
              <a:t>пение скворца, журчание ручьёв, звон капели, как ломается лёд.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08614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" y="119727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509120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Повтори </a:t>
            </a:r>
            <a:r>
              <a:rPr lang="ru-RU" sz="2400" dirty="0" smtClean="0"/>
              <a:t>3 раза,</a:t>
            </a:r>
          </a:p>
          <a:p>
            <a:pPr algn="ctr"/>
            <a:r>
              <a:rPr lang="ru-RU" sz="2400" dirty="0" smtClean="0"/>
              <a:t>постепенно </a:t>
            </a:r>
            <a:r>
              <a:rPr lang="ru-RU" sz="2400" dirty="0"/>
              <a:t>ускоряя темп: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i="1" dirty="0" smtClean="0"/>
              <a:t>Журчат </a:t>
            </a:r>
            <a:r>
              <a:rPr lang="ru-RU" sz="2400" i="1" dirty="0"/>
              <a:t>ручьи. Поют </a:t>
            </a:r>
            <a:r>
              <a:rPr lang="ru-RU" sz="2400" i="1" dirty="0" smtClean="0"/>
              <a:t>скворцы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05631" y="4737708"/>
            <a:ext cx="301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Постарайся пропеть гласные на одном выдохе!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453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 времена </a:t>
            </a:r>
            <a:r>
              <a:rPr lang="ru-RU" dirty="0"/>
              <a:t>года </a:t>
            </a:r>
            <a:r>
              <a:rPr lang="ru-RU" dirty="0" smtClean="0"/>
              <a:t> </a:t>
            </a:r>
            <a:r>
              <a:rPr lang="ru-RU" dirty="0" smtClean="0"/>
              <a:t>по порядку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21480" r="31465" b="12943"/>
          <a:stretch/>
        </p:blipFill>
        <p:spPr bwMode="auto">
          <a:xfrm>
            <a:off x="693518" y="1336647"/>
            <a:ext cx="7871138" cy="55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599694"/>
              </p:ext>
            </p:extLst>
          </p:nvPr>
        </p:nvGraphicFramePr>
        <p:xfrm>
          <a:off x="467544" y="1397000"/>
          <a:ext cx="82809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67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весенние месяцы</a:t>
            </a:r>
            <a:br>
              <a:rPr lang="ru-RU" dirty="0" smtClean="0"/>
            </a:br>
            <a:r>
              <a:rPr lang="ru-RU" dirty="0" smtClean="0"/>
              <a:t>и расставь по порядку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62028" r="66042" b="21564"/>
          <a:stretch/>
        </p:blipFill>
        <p:spPr bwMode="auto">
          <a:xfrm>
            <a:off x="3779912" y="3435393"/>
            <a:ext cx="2206171" cy="29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4" t="62028" r="57091" b="21564"/>
          <a:stretch/>
        </p:blipFill>
        <p:spPr bwMode="auto">
          <a:xfrm>
            <a:off x="6395748" y="1556792"/>
            <a:ext cx="2321626" cy="29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3" t="62079" r="48049" b="21564"/>
          <a:stretch/>
        </p:blipFill>
        <p:spPr bwMode="auto">
          <a:xfrm>
            <a:off x="971600" y="1700808"/>
            <a:ext cx="2332293" cy="29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6115250"/>
            <a:ext cx="3326272" cy="5040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Проверь себя!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434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весенние </a:t>
            </a:r>
            <a:r>
              <a:rPr lang="ru-RU" dirty="0" smtClean="0"/>
              <a:t>месяцы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smtClean="0"/>
              <a:t>порядку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61111" r="47682" b="20833"/>
          <a:stretch/>
        </p:blipFill>
        <p:spPr bwMode="auto">
          <a:xfrm>
            <a:off x="390184" y="2564904"/>
            <a:ext cx="8260739" cy="32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онструкты\РР 1, 3 класс\1 РАС. ИН\Зима\savour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8024">
            <a:off x="247615" y="1285875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83768"/>
              </p:ext>
            </p:extLst>
          </p:nvPr>
        </p:nvGraphicFramePr>
        <p:xfrm>
          <a:off x="251520" y="1196753"/>
          <a:ext cx="8568954" cy="5328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238"/>
                <a:gridCol w="2142239"/>
                <a:gridCol w="1071119"/>
                <a:gridCol w="1071119"/>
                <a:gridCol w="2142239"/>
              </a:tblGrid>
              <a:tr h="504055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Сезонные изменения весной:</a:t>
            </a:r>
            <a:br>
              <a:rPr lang="ru-RU" dirty="0" smtClean="0"/>
            </a:br>
            <a:r>
              <a:rPr lang="ru-RU" dirty="0" smtClean="0"/>
              <a:t>дорисуй и расскажи</a:t>
            </a:r>
            <a:endParaRPr lang="ru-RU" dirty="0"/>
          </a:p>
        </p:txBody>
      </p:sp>
      <p:pic>
        <p:nvPicPr>
          <p:cNvPr id="6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1" t="18801" r="4667" b="66463"/>
          <a:stretch/>
        </p:blipFill>
        <p:spPr bwMode="auto">
          <a:xfrm>
            <a:off x="4499992" y="2113530"/>
            <a:ext cx="2199960" cy="82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20387" r="59147" b="58238"/>
          <a:stretch/>
        </p:blipFill>
        <p:spPr bwMode="auto">
          <a:xfrm>
            <a:off x="6699952" y="1331738"/>
            <a:ext cx="1306286" cy="156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5278" r="44558" b="24008"/>
          <a:stretch/>
        </p:blipFill>
        <p:spPr bwMode="auto">
          <a:xfrm>
            <a:off x="7452320" y="1400734"/>
            <a:ext cx="1201970" cy="14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 t="40283" r="42854" b="40468"/>
          <a:stretch/>
        </p:blipFill>
        <p:spPr bwMode="auto">
          <a:xfrm>
            <a:off x="387043" y="2878158"/>
            <a:ext cx="1822688" cy="1846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 t="40283" r="42854" b="40468"/>
          <a:stretch/>
        </p:blipFill>
        <p:spPr bwMode="auto">
          <a:xfrm>
            <a:off x="2555776" y="3943328"/>
            <a:ext cx="720080" cy="72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1" t="34768" r="6087" b="46456"/>
          <a:stretch/>
        </p:blipFill>
        <p:spPr bwMode="auto">
          <a:xfrm>
            <a:off x="4932040" y="3103206"/>
            <a:ext cx="1532867" cy="105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70892" r="74824" b="5028"/>
          <a:stretch/>
        </p:blipFill>
        <p:spPr bwMode="auto">
          <a:xfrm>
            <a:off x="6823626" y="3629488"/>
            <a:ext cx="921042" cy="98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SCAN_00\SCAN0000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58053" r="38364" b="18642"/>
          <a:stretch/>
        </p:blipFill>
        <p:spPr bwMode="auto">
          <a:xfrm rot="10800000">
            <a:off x="5698473" y="4616105"/>
            <a:ext cx="3022875" cy="19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конструкты\РР 1, 3 класс\1 РАС. ИН\Весна\одежд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49769"/>
            <a:ext cx="1480230" cy="12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конструкты\РР 1, 3 класс\1 РАС. ИН\Весна\солнц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4976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9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5446</TotalTime>
  <Words>316</Words>
  <Application>Microsoft Office PowerPoint</Application>
  <PresentationFormat>Экран (4:3)</PresentationFormat>
  <Paragraphs>48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день победы</vt:lpstr>
      <vt:lpstr>Коррекционно-развивающий курс «Развитие речи»   3 марта, четверг Время года: весна</vt:lpstr>
      <vt:lpstr>Что это мы слышим?</vt:lpstr>
      <vt:lpstr>Что это мы слышим?</vt:lpstr>
      <vt:lpstr>Презентация PowerPoint</vt:lpstr>
      <vt:lpstr>Презентация PowerPoint</vt:lpstr>
      <vt:lpstr>Назови времена года  по порядку</vt:lpstr>
      <vt:lpstr>Назови весенние месяцы и расставь по порядку</vt:lpstr>
      <vt:lpstr>Назови весенние месяцы по порядку</vt:lpstr>
      <vt:lpstr>Сезонные изменения весной: дорисуй и расскажи</vt:lpstr>
      <vt:lpstr>Презентация PowerPoint</vt:lpstr>
      <vt:lpstr>Презентация PowerPoint</vt:lpstr>
      <vt:lpstr>Презентация PowerPoint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444</cp:revision>
  <cp:lastPrinted>2021-12-15T03:11:44Z</cp:lastPrinted>
  <dcterms:created xsi:type="dcterms:W3CDTF">2016-09-27T04:10:24Z</dcterms:created>
  <dcterms:modified xsi:type="dcterms:W3CDTF">2022-03-02T09:39:36Z</dcterms:modified>
</cp:coreProperties>
</file>