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5A1"/>
    <a:srgbClr val="72E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4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87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0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7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1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2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52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53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83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8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1000">
              <a:srgbClr val="BDF5A1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EC77-A3AD-4ECF-A8C7-E994B3765F40}" type="datetimeFigureOut">
              <a:rPr lang="ru-RU" smtClean="0"/>
              <a:t>23.03.2021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10C1-6018-4408-AEC3-80D7E5F3F8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6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27637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Логопедическое сопровождение обучающихся с ТНР (вариант 5.1)</a:t>
            </a:r>
            <a:br>
              <a:rPr lang="ru-RU" dirty="0" smtClean="0"/>
            </a:br>
            <a:r>
              <a:rPr lang="ru-RU" dirty="0" smtClean="0"/>
              <a:t>в рамках реализации</a:t>
            </a:r>
            <a:br>
              <a:rPr lang="ru-RU" dirty="0" smtClean="0"/>
            </a:br>
            <a:r>
              <a:rPr lang="ru-RU" dirty="0" smtClean="0"/>
              <a:t>АООП ООО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7344816" cy="11765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800" dirty="0" smtClean="0"/>
              <a:t>Захарцева С. В., учитель-логопед </a:t>
            </a:r>
          </a:p>
          <a:p>
            <a:pPr algn="r"/>
            <a:r>
              <a:rPr lang="ru-RU" sz="2800" dirty="0" smtClean="0"/>
              <a:t>ГБОУ «Речевой центр», г. Екатеринбург</a:t>
            </a:r>
          </a:p>
          <a:p>
            <a:pPr algn="r"/>
            <a:r>
              <a:rPr lang="ru-RU" sz="2800" dirty="0" smtClean="0"/>
              <a:t>23.03.2021 г.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5731" y="1155433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Он-лайн вебинар</a:t>
            </a:r>
          </a:p>
          <a:p>
            <a:pPr algn="ctr"/>
            <a:r>
              <a:rPr lang="ru-RU" dirty="0" smtClean="0"/>
              <a:t>«Создание организационных и психолого-педагогических условий</a:t>
            </a:r>
          </a:p>
          <a:p>
            <a:pPr algn="ctr"/>
            <a:r>
              <a:rPr lang="ru-RU" dirty="0" smtClean="0"/>
              <a:t>для качественного основного общего образования обучающимся с ТНР</a:t>
            </a:r>
          </a:p>
          <a:p>
            <a:pPr algn="ctr"/>
            <a:r>
              <a:rPr lang="ru-RU" dirty="0" smtClean="0"/>
              <a:t>на основе Примерной АООП ООО»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1" y="383316"/>
            <a:ext cx="1415483" cy="1032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88" y="360827"/>
            <a:ext cx="1612284" cy="10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Комплект учебно-методических пособий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1296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Зикеев</a:t>
            </a:r>
            <a:r>
              <a:rPr lang="ru-RU" dirty="0" smtClean="0"/>
              <a:t> А. Г. </a:t>
            </a:r>
          </a:p>
          <a:p>
            <a:pPr marL="0" indent="0">
              <a:buNone/>
            </a:pPr>
            <a:r>
              <a:rPr lang="ru-RU" dirty="0" smtClean="0"/>
              <a:t>«Практическая грамматика на уроках русского языка» </a:t>
            </a:r>
          </a:p>
          <a:p>
            <a:pPr marL="0" indent="0">
              <a:buNone/>
            </a:pPr>
            <a:r>
              <a:rPr lang="ru-RU" dirty="0" smtClean="0"/>
              <a:t>в 4-х частях</a:t>
            </a:r>
            <a:endParaRPr lang="ru-RU" dirty="0"/>
          </a:p>
        </p:txBody>
      </p:sp>
      <p:pic>
        <p:nvPicPr>
          <p:cNvPr id="4098" name="Picture 2" descr="https://alifba.ru/storage/img/products/88209/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90086"/>
            <a:ext cx="2184177" cy="31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de-market.ru/i/imgs/cv0.litres.ru/pub/c/cover/538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48448"/>
            <a:ext cx="2193322" cy="31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lifba.ru/storage/img/products/88211/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5" y="3590086"/>
            <a:ext cx="2189298" cy="31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chitel.by/storage/thumbs/34/h1001_w1001_3479950ff2459df133ef5a40526487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09428" cy="31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828"/>
            <a:ext cx="1612284" cy="1021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0828"/>
            <a:ext cx="1415483" cy="1032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198884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Государственное бюджетное общеобразовательное учреждение Свердловской области, 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реализующее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адаптированные основные общеобразовательные программы, 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«Центр психолого-медико-социального сопровождения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«Речевой центр»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620102, Свердловская область,</a:t>
            </a:r>
          </a:p>
          <a:p>
            <a:pPr algn="ctr" fontAlgn="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г. Екатеринбург, ул. П. Тольятти, д.26 а</a:t>
            </a:r>
          </a:p>
          <a:p>
            <a:pPr algn="ctr" fontAlgn="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pPr algn="ctr" fontAlgn="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obuchenie58@mail.ru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                            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rc.uralschool.ru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pPr algn="ctr" fontAlgn="t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pPr algn="ctr" fontAlgn="t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  <a:p>
            <a:pPr algn="ctr" fontAlgn="t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0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616470411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4849" r="6803" b="3434"/>
          <a:stretch/>
        </p:blipFill>
        <p:spPr bwMode="auto">
          <a:xfrm>
            <a:off x="323528" y="1130283"/>
            <a:ext cx="3456384" cy="50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Фильмы\фото, видео, проекты РЦ\Всероссийский конгресс инвалидов сент.2017\B8326063fcbbeb4a8be0d7c2a9378c6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26" y="295208"/>
            <a:ext cx="4903620" cy="255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34" y="3645024"/>
            <a:ext cx="4729778" cy="28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5" t="21923" r="29232" b="10747"/>
          <a:stretch/>
        </p:blipFill>
        <p:spPr bwMode="auto">
          <a:xfrm>
            <a:off x="213980" y="149605"/>
            <a:ext cx="3349908" cy="476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7" t="21984" r="29405" b="10108"/>
          <a:stretch/>
        </p:blipFill>
        <p:spPr bwMode="auto">
          <a:xfrm>
            <a:off x="5735677" y="75505"/>
            <a:ext cx="3392802" cy="483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:\ФОТО\30-01-2020_11-54-58\IMG_20191021_1439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6602"/>
            <a:ext cx="3836399" cy="28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41" y="548680"/>
            <a:ext cx="8928992" cy="1872208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/>
              <a:t>Цель</a:t>
            </a:r>
            <a:r>
              <a:rPr lang="ru-RU" sz="2400" dirty="0" smtClean="0"/>
              <a:t> Рабочей программы коррекционно-развивающего курса «Развитие речи»: практическая </a:t>
            </a:r>
            <a:r>
              <a:rPr lang="ru-RU" sz="2400" dirty="0"/>
              <a:t>подготовка к освоению предметных, метапредметных и личностных результатов через овладение и/или совершенствование способности к речевому взаимодействию и социальной адаптации обучающихся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t="12704" r="35057" b="23492"/>
          <a:stretch/>
        </p:blipFill>
        <p:spPr bwMode="auto">
          <a:xfrm>
            <a:off x="13141" y="2685189"/>
            <a:ext cx="5927011" cy="404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4149080"/>
            <a:ext cx="52565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5733256"/>
            <a:ext cx="52565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4" t="21974" r="28805" b="9176"/>
          <a:stretch/>
        </p:blipFill>
        <p:spPr bwMode="auto">
          <a:xfrm>
            <a:off x="6156176" y="2677658"/>
            <a:ext cx="2951537" cy="418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Задачи коррекционно-развивающего курса «Развитие речи»</a:t>
            </a:r>
            <a:endParaRPr lang="ru-RU" sz="3200" dirty="0"/>
          </a:p>
        </p:txBody>
      </p:sp>
      <p:pic>
        <p:nvPicPr>
          <p:cNvPr id="3074" name="Picture 2" descr="https://avatars.mds.yandex.net/get-zen_doc/1131118/pub_5ca3060dc2662100b312fe1e_5ca314401bb26c00b31c477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1111"/>
            <a:ext cx="4644008" cy="30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yandex-images.naydex.net/Hrwj54120/78a3c7O-0/gP-gsugSUWLPr2sDUILf7x-t7fjkLQhW-EAW4SMlmP-kPNbeKvOTyqxG1iZTD77rYR3AYiCl-N0OqBJ8dqmCpY3-rd_AaxR_nqortkm3v_Ib1YClkXxdf9hhQ_AbKNXr1QGXg-qvo8OhN04mWwvCV8mRub7RTTk800nrRT_Q3_Cxh6WPKdNVEmu3M19N-stDSomlPMSVwLNwMCoEX-lIskCIBq5OLyvXsSubWz4Oyr85kfmepdEhNJ-xSynn8NPcuPfpO9H2TXaPK-OL_ZKPc569KTxM9USzRCQWEJOZ3L505Gombq8Pi91vU3O2GoZ3hX0Jak1lJYj73X-d9wir_PD3cZOxamUGT6_bV7FuJxdqkanUmPWI_5BQDqzDFeh2RPwSpnqvK48pSz872q664xmRNfJhoSFE01XneRco04Dsg1UX5RbJ4g8zcx-9MlcbcqU9pGQJfPuoaNZsQ1E0sohoyl5GtyMj-ePnJ76ePk_lweEiATk1jMfx8xWnoEtMNA8NmxmWDSYfowf7tQ6DN04lIchMcZR7gJxWlFvZ6EqcbPImmnvjb9GTC9tGfq4biZkpirUxrYTH_csd7ygDxPQzMWvRukV663dT1yEGzyeSKa1guIUgq_jcUnx_ieiyuDAKjhoHk1_RaxN_gtIKH6VNEdIVJUmsf6mbJf9Yk7Bsr8mP3bKVIvvLuw8VCkNzwg3BxFhtCIdgfCqkuyUcCshMgmIGxx8DTQuXXzLevsN5_X3qZbGhyMupb-3btFNg_DMJGwUKtaIfd9PvAa6zS1Y9mZz83VDroCDmKF-JpB54iFrykns3QyEvH4N6Ero3oaE1ZiWt4ZQv5bupX2SHLBwfqYuFDlFSE_sv95ny09Peuc3A2GUwD2ywzgC7CdhydIRWXkK_d_-lj3uHIgomu9EJDYolub0w9_mDbXMkK2j8Y2ljDZr5jgc_c1cJBq-7CkklnGD91A_IcJYYjwU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99931"/>
            <a:ext cx="4411285" cy="29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2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Содержание курса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782794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i="1" dirty="0"/>
              <a:t>Совершенствование навыка языкового </a:t>
            </a:r>
            <a:r>
              <a:rPr lang="ru-RU" sz="2800" i="1" dirty="0" smtClean="0"/>
              <a:t>анализа.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i="1" dirty="0" smtClean="0"/>
              <a:t>Развитие </a:t>
            </a:r>
            <a:r>
              <a:rPr lang="ru-RU" sz="2800" i="1" dirty="0"/>
              <a:t>предпосылок, обеспечивающих речевую </a:t>
            </a:r>
            <a:r>
              <a:rPr lang="ru-RU" sz="2800" i="1" dirty="0" smtClean="0"/>
              <a:t>деятельность.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i="1" dirty="0" smtClean="0"/>
              <a:t>Формирование </a:t>
            </a:r>
            <a:r>
              <a:rPr lang="ru-RU" sz="2800" i="1" dirty="0"/>
              <a:t>лингвистической базы для общеобразовательной </a:t>
            </a:r>
            <a:r>
              <a:rPr lang="ru-RU" sz="2800" i="1" dirty="0" smtClean="0"/>
              <a:t>подготовки.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i="1" dirty="0" smtClean="0"/>
              <a:t>Совершенствование </a:t>
            </a:r>
            <a:r>
              <a:rPr lang="ru-RU" sz="2800" i="1" dirty="0"/>
              <a:t>коммуникативных навыков </a:t>
            </a:r>
            <a:r>
              <a:rPr lang="ru-RU" sz="2800" i="1" dirty="0" smtClean="0"/>
              <a:t>детей.</a:t>
            </a: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i="1" dirty="0" smtClean="0"/>
              <a:t>Совершенствование </a:t>
            </a:r>
            <a:r>
              <a:rPr lang="ru-RU" sz="2800" i="1" dirty="0"/>
              <a:t>паралингвистических и экстралингвистических средств общения</a:t>
            </a:r>
            <a:r>
              <a:rPr lang="ru-RU" sz="2800" dirty="0"/>
              <a:t>: просодики, жестов, мимики и др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12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Расписание логопедических занятий, 6 «а»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274461"/>
              </p:ext>
            </p:extLst>
          </p:nvPr>
        </p:nvGraphicFramePr>
        <p:xfrm>
          <a:off x="467544" y="2276872"/>
          <a:ext cx="8229600" cy="32832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743200"/>
                <a:gridCol w="2743200"/>
                <a:gridCol w="2743200"/>
              </a:tblGrid>
              <a:tr h="11087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5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09.30-10.10  - </a:t>
                      </a:r>
                    </a:p>
                    <a:p>
                      <a:pPr algn="ctr"/>
                      <a:r>
                        <a:rPr lang="ru-RU" dirty="0" smtClean="0"/>
                        <a:t>фронтальное занятие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08.30-09.10</a:t>
                      </a:r>
                      <a:r>
                        <a:rPr lang="ru-RU" baseline="0" dirty="0" smtClean="0"/>
                        <a:t> – </a:t>
                      </a:r>
                    </a:p>
                    <a:p>
                      <a:pPr algn="ctr"/>
                      <a:r>
                        <a:rPr lang="ru-RU" baseline="0" dirty="0" smtClean="0"/>
                        <a:t>1 </a:t>
                      </a:r>
                      <a:r>
                        <a:rPr lang="ru-RU" baseline="0" dirty="0" err="1" smtClean="0"/>
                        <a:t>микрогруппа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08.30-09.10</a:t>
                      </a:r>
                      <a:r>
                        <a:rPr lang="ru-RU" baseline="0" dirty="0" smtClean="0"/>
                        <a:t> – </a:t>
                      </a:r>
                    </a:p>
                    <a:p>
                      <a:pPr algn="ctr"/>
                      <a:r>
                        <a:rPr lang="ru-RU" baseline="0" dirty="0" smtClean="0"/>
                        <a:t>2 </a:t>
                      </a:r>
                      <a:r>
                        <a:rPr lang="ru-RU" baseline="0" dirty="0" err="1" smtClean="0"/>
                        <a:t>микрогруппа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50106"/>
          </a:xfrm>
        </p:spPr>
        <p:txBody>
          <a:bodyPr>
            <a:noAutofit/>
          </a:bodyPr>
          <a:lstStyle/>
          <a:p>
            <a:r>
              <a:rPr lang="ru-RU" sz="2200" dirty="0" smtClean="0"/>
              <a:t>Календарно-тематическое планирование, 6 класс 2 четверть</a:t>
            </a:r>
            <a:br>
              <a:rPr lang="ru-RU" sz="2200" dirty="0" smtClean="0"/>
            </a:br>
            <a:r>
              <a:rPr lang="ru-RU" sz="2200" dirty="0" smtClean="0"/>
              <a:t>Ознакомительный фрагмент. Полная версия на сайте Речевого центра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974893"/>
              </p:ext>
            </p:extLst>
          </p:nvPr>
        </p:nvGraphicFramePr>
        <p:xfrm>
          <a:off x="251520" y="1124744"/>
          <a:ext cx="8640961" cy="5675801"/>
        </p:xfrm>
        <a:graphic>
          <a:graphicData uri="http://schemas.openxmlformats.org/drawingml/2006/table">
            <a:tbl>
              <a:tblPr firstRow="1" firstCol="1" bandRow="1"/>
              <a:tblGrid>
                <a:gridCol w="2520281"/>
                <a:gridCol w="3312368"/>
                <a:gridCol w="2088232"/>
                <a:gridCol w="720080"/>
              </a:tblGrid>
              <a:tr h="13267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Работа с текстом (структура, план содержания и план выражения. Отличие текста от предложения).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Составление рассказа по аналогии.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«Лесной разговор»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ч.2, с.20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09.11-13.11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Однокоренные слова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Однокоренные слова и форма одного и того же слова; выделение структурных элементов слова.</a:t>
                      </a:r>
                      <a:endParaRPr lang="ru-RU" sz="13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Вечер» авт. Паустовский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А. Г. Ч.1, с.65, 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ч.2, с.20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16.11-20.11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текстом по опорным словам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 магазине «Дом книги»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А. Г. Ч.1, с.65, з.1-23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Ч.2, с.22, з.4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23.11-27.11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 слова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Распознавание знаменательных частей речи по составу; группировка производных слов по их общему значению, приставки и суффиксы. «Бабушка»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А.Г. ч.1,с.65, с.20-23 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Ч.3, с.28,з.1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30.11-04.12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Краткое - изложение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«Барсук» Паустовский 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Придумать начало и окончание текста.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А.Г., ч.4, с.93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Ч.2,с.68,з.1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07.12.-11.12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7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Имя существительное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Морфология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Имя существительное: группировка и дифференцирование по основным семантическим признакам. </a:t>
                      </a: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Ласточка» Паустовский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Составление </a:t>
                      </a:r>
                      <a:r>
                        <a:rPr lang="ru-RU" sz="13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синквейна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Зикеев А.Г. ч.1, 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 78, з. 15-43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ч.2, с.117, з.</a:t>
                      </a: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14.12.-18.12.</a:t>
                      </a:r>
                      <a:endParaRPr lang="ru-R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23" marR="56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2227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Примерные этапы логопедического занятия «синонимия глаголов»</a:t>
            </a:r>
            <a:br>
              <a:rPr lang="ru-RU" sz="2400" dirty="0" smtClean="0"/>
            </a:br>
            <a:r>
              <a:rPr lang="ru-RU" sz="2400" dirty="0" smtClean="0"/>
              <a:t>с обучающимися основной школы</a:t>
            </a:r>
            <a:endParaRPr lang="ru-RU" sz="2400" dirty="0"/>
          </a:p>
        </p:txBody>
      </p:sp>
      <p:pic>
        <p:nvPicPr>
          <p:cNvPr id="3090" name="Picture 18" descr="https://static.funnelcockpit.com/upload/1b15b225-6b50-4cfb-b45a-9a757e982c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29607" r="16625" b="22711"/>
          <a:stretch/>
        </p:blipFill>
        <p:spPr bwMode="auto">
          <a:xfrm>
            <a:off x="3563888" y="3188853"/>
            <a:ext cx="1683028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90417/xli/kisspng-clip-art-portable-network-graphics-speech-balloon-5cb6cc510e3b52.504522461555483729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26" y="1600178"/>
            <a:ext cx="1517976" cy="12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icstar.ru/upload/iblock/056/056fa3b365c435b2b2cca0268f0a8df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16004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yt3.ggpht.com/a/AATXAJyCXWmqYQhP-qkh3HWGBI-gV58gaSLggXlgPdO5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1" y="3304761"/>
            <a:ext cx="1354380" cy="13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7.pngwing.com/pngs/815/885/png-transparent-stairs-graphy-arrow-blue-angle-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48" y="5062380"/>
            <a:ext cx="1849744" cy="131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b="45909"/>
          <a:stretch/>
        </p:blipFill>
        <p:spPr>
          <a:xfrm flipH="1">
            <a:off x="6372200" y="3188853"/>
            <a:ext cx="2480238" cy="1104243"/>
          </a:xfrm>
          <a:prstGeom prst="rect">
            <a:avLst/>
          </a:prstGeom>
        </p:spPr>
      </p:pic>
      <p:pic>
        <p:nvPicPr>
          <p:cNvPr id="3098" name="Picture 26" descr="C:\Users\User\Pictures\слов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t="19633" r="46072" b="39503"/>
          <a:stretch/>
        </p:blipFill>
        <p:spPr bwMode="auto">
          <a:xfrm>
            <a:off x="5345975" y="1592538"/>
            <a:ext cx="1470200" cy="12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proprikol.ru/wp-content/uploads/2020/07/kartinki-znak-voprosa-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178"/>
            <a:ext cx="1476422" cy="14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427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Логопедическое сопровождение обучающихся с ТНР (вариант 5.1) в рамках реализации АООП ООО ОВЗ</vt:lpstr>
      <vt:lpstr>Презентация PowerPoint</vt:lpstr>
      <vt:lpstr>Презентация PowerPoint</vt:lpstr>
      <vt:lpstr>Цель Рабочей программы коррекционно-развивающего курса «Развитие речи»: практическая подготовка к освоению предметных, метапредметных и личностных результатов через овладение и/или совершенствование способности к речевому взаимодействию и социальной адаптации обучающихся. </vt:lpstr>
      <vt:lpstr>Задачи коррекционно-развивающего курса «Развитие речи»</vt:lpstr>
      <vt:lpstr>Содержание курса</vt:lpstr>
      <vt:lpstr>Расписание логопедических занятий, 6 «а» класс</vt:lpstr>
      <vt:lpstr>Календарно-тематическое планирование, 6 класс 2 четверть Ознакомительный фрагмент. Полная версия на сайте Речевого центра</vt:lpstr>
      <vt:lpstr>Примерные этапы логопедического занятия «синонимия глаголов» с обучающимися основной школы</vt:lpstr>
      <vt:lpstr>Комплект учебно-методических пособий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Дюндина</dc:creator>
  <cp:lastModifiedBy>Светлана В. Дюндина</cp:lastModifiedBy>
  <cp:revision>65</cp:revision>
  <dcterms:created xsi:type="dcterms:W3CDTF">2021-03-22T12:14:43Z</dcterms:created>
  <dcterms:modified xsi:type="dcterms:W3CDTF">2021-03-23T04:52:17Z</dcterms:modified>
</cp:coreProperties>
</file>