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F5A1"/>
    <a:srgbClr val="72EA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7EC77-A3AD-4ECF-A8C7-E994B3765F40}" type="datetimeFigureOut">
              <a:rPr lang="ru-RU" smtClean="0"/>
              <a:t>23.03.2021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F10C1-6018-4408-AEC3-80D7E5F3F82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549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7EC77-A3AD-4ECF-A8C7-E994B3765F40}" type="datetimeFigureOut">
              <a:rPr lang="ru-RU" smtClean="0"/>
              <a:t>23.03.2021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F10C1-6018-4408-AEC3-80D7E5F3F82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4879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7EC77-A3AD-4ECF-A8C7-E994B3765F40}" type="datetimeFigureOut">
              <a:rPr lang="ru-RU" smtClean="0"/>
              <a:t>23.03.2021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F10C1-6018-4408-AEC3-80D7E5F3F82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0802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7EC77-A3AD-4ECF-A8C7-E994B3765F40}" type="datetimeFigureOut">
              <a:rPr lang="ru-RU" smtClean="0"/>
              <a:t>23.03.2021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F10C1-6018-4408-AEC3-80D7E5F3F82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5752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7EC77-A3AD-4ECF-A8C7-E994B3765F40}" type="datetimeFigureOut">
              <a:rPr lang="ru-RU" smtClean="0"/>
              <a:t>23.03.2021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F10C1-6018-4408-AEC3-80D7E5F3F82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7613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7EC77-A3AD-4ECF-A8C7-E994B3765F40}" type="datetimeFigureOut">
              <a:rPr lang="ru-RU" smtClean="0"/>
              <a:t>23.03.2021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F10C1-6018-4408-AEC3-80D7E5F3F82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5225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7EC77-A3AD-4ECF-A8C7-E994B3765F40}" type="datetimeFigureOut">
              <a:rPr lang="ru-RU" smtClean="0"/>
              <a:t>23.03.2021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F10C1-6018-4408-AEC3-80D7E5F3F82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747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7EC77-A3AD-4ECF-A8C7-E994B3765F40}" type="datetimeFigureOut">
              <a:rPr lang="ru-RU" smtClean="0"/>
              <a:t>23.03.2021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F10C1-6018-4408-AEC3-80D7E5F3F82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2527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7EC77-A3AD-4ECF-A8C7-E994B3765F40}" type="datetimeFigureOut">
              <a:rPr lang="ru-RU" smtClean="0"/>
              <a:t>23.03.2021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F10C1-6018-4408-AEC3-80D7E5F3F82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8536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7EC77-A3AD-4ECF-A8C7-E994B3765F40}" type="datetimeFigureOut">
              <a:rPr lang="ru-RU" smtClean="0"/>
              <a:t>23.03.2021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F10C1-6018-4408-AEC3-80D7E5F3F82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3836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7EC77-A3AD-4ECF-A8C7-E994B3765F40}" type="datetimeFigureOut">
              <a:rPr lang="ru-RU" smtClean="0"/>
              <a:t>23.03.2021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F10C1-6018-4408-AEC3-80D7E5F3F82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7180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91000">
              <a:srgbClr val="BDF5A1"/>
            </a:gs>
            <a:gs pos="100000">
              <a:srgbClr val="156B13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87EC77-A3AD-4ECF-A8C7-E994B3765F40}" type="datetimeFigureOut">
              <a:rPr lang="ru-RU" smtClean="0"/>
              <a:t>23.03.2021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6F10C1-6018-4408-AEC3-80D7E5F3F82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9631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564904"/>
            <a:ext cx="7772400" cy="276373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Логопедическое сопровождение обучающихся с ТНР (вариант 5.1)</a:t>
            </a:r>
            <a:br>
              <a:rPr lang="ru-RU" dirty="0" smtClean="0"/>
            </a:br>
            <a:r>
              <a:rPr lang="ru-RU" dirty="0" smtClean="0"/>
              <a:t>в рамках реализации</a:t>
            </a:r>
            <a:br>
              <a:rPr lang="ru-RU" dirty="0" smtClean="0"/>
            </a:br>
            <a:r>
              <a:rPr lang="ru-RU" dirty="0" smtClean="0"/>
              <a:t>АООП ООО ОВЗ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5373216"/>
            <a:ext cx="7344816" cy="1176536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ru-RU" sz="2800" dirty="0" smtClean="0"/>
              <a:t>Захарцева С. В., учитель-логопед </a:t>
            </a:r>
          </a:p>
          <a:p>
            <a:pPr algn="r"/>
            <a:r>
              <a:rPr lang="ru-RU" sz="2800" dirty="0" smtClean="0"/>
              <a:t>ГБОУ «Речевой центр», г. Екатеринбург</a:t>
            </a:r>
          </a:p>
          <a:p>
            <a:pPr algn="r"/>
            <a:r>
              <a:rPr lang="ru-RU" sz="2800" dirty="0" smtClean="0"/>
              <a:t>23.03.2021 г. 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265731" y="1155433"/>
            <a:ext cx="8640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Он-лайн вебинар</a:t>
            </a:r>
          </a:p>
          <a:p>
            <a:pPr algn="ctr"/>
            <a:r>
              <a:rPr lang="ru-RU" dirty="0" smtClean="0"/>
              <a:t>«Создание организационных и психолого-педагогических условий</a:t>
            </a:r>
          </a:p>
          <a:p>
            <a:pPr algn="ctr"/>
            <a:r>
              <a:rPr lang="ru-RU" dirty="0" smtClean="0"/>
              <a:t>для качественного основного общего образования обучающимся с ТНР</a:t>
            </a:r>
          </a:p>
          <a:p>
            <a:pPr algn="ctr"/>
            <a:r>
              <a:rPr lang="ru-RU" dirty="0" smtClean="0"/>
              <a:t>на основе Примерной АООП ООО»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31" y="383316"/>
            <a:ext cx="1415483" cy="10321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88" y="360827"/>
            <a:ext cx="1612284" cy="1021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31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Комплект учебно-методических пособий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24744"/>
            <a:ext cx="8928992" cy="129614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err="1" smtClean="0"/>
              <a:t>Зикеев</a:t>
            </a:r>
            <a:r>
              <a:rPr lang="ru-RU" dirty="0" smtClean="0"/>
              <a:t> А. Г. </a:t>
            </a:r>
          </a:p>
          <a:p>
            <a:pPr marL="0" indent="0">
              <a:buNone/>
            </a:pPr>
            <a:r>
              <a:rPr lang="ru-RU" dirty="0" smtClean="0"/>
              <a:t>«Практическая грамматика на уроках русского языка» </a:t>
            </a:r>
          </a:p>
          <a:p>
            <a:pPr marL="0" indent="0">
              <a:buNone/>
            </a:pPr>
            <a:r>
              <a:rPr lang="ru-RU" dirty="0" smtClean="0"/>
              <a:t>в 4-х частях</a:t>
            </a:r>
            <a:endParaRPr lang="ru-RU" dirty="0"/>
          </a:p>
        </p:txBody>
      </p:sp>
      <p:pic>
        <p:nvPicPr>
          <p:cNvPr id="4098" name="Picture 2" descr="https://alifba.ru/storage/img/products/88209/cov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590086"/>
            <a:ext cx="2184177" cy="3143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dde-market.ru/i/imgs/cv0.litres.ru/pub/c/cover/5381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148448"/>
            <a:ext cx="2193322" cy="3143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alifba.ru/storage/img/products/88211/cove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675" y="3590086"/>
            <a:ext cx="2189298" cy="3143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s://uchitel.by/storage/thumbs/34/h1001_w1001_3479950ff2459df133ef5a405264875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132856"/>
            <a:ext cx="2209428" cy="3159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589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60828"/>
            <a:ext cx="1612284" cy="10213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60828"/>
            <a:ext cx="1415483" cy="103216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" y="1988840"/>
            <a:ext cx="9144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</a:rPr>
              <a:t>Государственное бюджетное общеобразовательное учреждение Свердловской области, </a:t>
            </a:r>
          </a:p>
          <a:p>
            <a:pPr algn="ctr" fontAlgn="t"/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</a:rPr>
              <a:t>реализующее</a:t>
            </a:r>
          </a:p>
          <a:p>
            <a:pPr algn="ctr" fontAlgn="t"/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</a:rPr>
              <a:t>адаптированные основные общеобразовательные программы, </a:t>
            </a:r>
          </a:p>
          <a:p>
            <a:pPr algn="ctr" fontAlgn="t"/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</a:rPr>
              <a:t>«Центр психолого-медико-социального сопровождения</a:t>
            </a:r>
          </a:p>
          <a:p>
            <a:pPr algn="ctr" fontAlgn="t"/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</a:rPr>
              <a:t>«Речевой центр»</a:t>
            </a:r>
          </a:p>
          <a:p>
            <a:pPr algn="ctr" fontAlgn="t"/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</a:rPr>
              <a:t>620102, Свердловская область,</a:t>
            </a:r>
          </a:p>
          <a:p>
            <a:pPr algn="ctr" fontAlgn="t"/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</a:rPr>
              <a:t>г. Екатеринбург, ул. П. Тольятти, д.26 а</a:t>
            </a:r>
          </a:p>
          <a:p>
            <a:pPr algn="ctr" fontAlgn="t"/>
            <a:endParaRPr lang="ru-RU" dirty="0" smtClean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</a:endParaRPr>
          </a:p>
          <a:p>
            <a:pPr algn="ctr" fontAlgn="t"/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</a:rPr>
              <a:t>obuchenie58@mail.ru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</a:rPr>
              <a:t>                              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</a:rPr>
              <a:t>rc.uralschool.ru</a:t>
            </a:r>
            <a:endParaRPr lang="ru-RU" dirty="0" smtClean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</a:endParaRPr>
          </a:p>
          <a:p>
            <a:pPr algn="ctr" fontAlgn="t"/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</a:endParaRPr>
          </a:p>
          <a:p>
            <a:pPr algn="ctr" fontAlgn="t"/>
            <a:endParaRPr lang="ru-RU" dirty="0" smtClean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</a:endParaRPr>
          </a:p>
          <a:p>
            <a:pPr algn="ctr" fontAlgn="t"/>
            <a:r>
              <a:rPr lang="ru-RU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</a:rPr>
              <a:t>СПАСИБО ЗА ВНИМАНИЕ!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607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wnloads\161647041101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3" t="4849" r="6803" b="3434"/>
          <a:stretch/>
        </p:blipFill>
        <p:spPr bwMode="auto">
          <a:xfrm>
            <a:off x="323528" y="1130283"/>
            <a:ext cx="3456384" cy="5029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:\Фильмы\фото, видео, проекты РЦ\Всероссийский конгресс инвалидов сент.2017\B8326063fcbbeb4a8be0d7c2a9378c6e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5126" y="295208"/>
            <a:ext cx="4903620" cy="2557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234" y="3645024"/>
            <a:ext cx="4729778" cy="2824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603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55" t="21923" r="29232" b="10747"/>
          <a:stretch/>
        </p:blipFill>
        <p:spPr bwMode="auto">
          <a:xfrm>
            <a:off x="213980" y="149605"/>
            <a:ext cx="3349908" cy="4765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27" t="21984" r="29405" b="10108"/>
          <a:stretch/>
        </p:blipFill>
        <p:spPr bwMode="auto">
          <a:xfrm>
            <a:off x="5735677" y="75505"/>
            <a:ext cx="3392802" cy="4839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H:\ФОТО\30-01-2020_11-54-58\IMG_20191021_143937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906602"/>
            <a:ext cx="3836399" cy="287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626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541" y="548680"/>
            <a:ext cx="8928992" cy="1872208"/>
          </a:xfrm>
        </p:spPr>
        <p:txBody>
          <a:bodyPr>
            <a:noAutofit/>
          </a:bodyPr>
          <a:lstStyle/>
          <a:p>
            <a:pPr algn="just"/>
            <a:r>
              <a:rPr lang="ru-RU" sz="2400" b="1" i="1" dirty="0" smtClean="0"/>
              <a:t>Цель</a:t>
            </a:r>
            <a:r>
              <a:rPr lang="ru-RU" sz="2400" dirty="0" smtClean="0"/>
              <a:t> Рабочей программы коррекционно-развивающего курса «Развитие речи»: практическая </a:t>
            </a:r>
            <a:r>
              <a:rPr lang="ru-RU" sz="2400" dirty="0"/>
              <a:t>подготовка к освоению предметных, метапредметных и личностных результатов через овладение и/или совершенствование способности к речевому взаимодействию и социальной адаптации обучающихся</a:t>
            </a:r>
            <a:r>
              <a:rPr lang="ru-RU" sz="2400" dirty="0" smtClean="0"/>
              <a:t>. </a:t>
            </a:r>
            <a:endParaRPr lang="ru-RU" sz="2400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0" t="12704" r="35057" b="23492"/>
          <a:stretch/>
        </p:blipFill>
        <p:spPr bwMode="auto">
          <a:xfrm>
            <a:off x="13141" y="2685189"/>
            <a:ext cx="5927011" cy="4046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179512" y="4149080"/>
            <a:ext cx="525658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79512" y="5733256"/>
            <a:ext cx="525658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64" t="21974" r="28805" b="9176"/>
          <a:stretch/>
        </p:blipFill>
        <p:spPr bwMode="auto">
          <a:xfrm>
            <a:off x="6156176" y="2677658"/>
            <a:ext cx="2951537" cy="4180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3009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856984" cy="936104"/>
          </a:xfrm>
        </p:spPr>
        <p:txBody>
          <a:bodyPr>
            <a:noAutofit/>
          </a:bodyPr>
          <a:lstStyle/>
          <a:p>
            <a:r>
              <a:rPr lang="ru-RU" sz="3200" dirty="0" smtClean="0"/>
              <a:t>Задачи коррекционно-развивающего курса «Развитие речи»</a:t>
            </a:r>
            <a:endParaRPr lang="ru-RU" sz="3200" dirty="0"/>
          </a:p>
        </p:txBody>
      </p:sp>
      <p:pic>
        <p:nvPicPr>
          <p:cNvPr id="3074" name="Picture 2" descr="https://avatars.mds.yandex.net/get-zen_doc/1131118/pub_5ca3060dc2662100b312fe1e_5ca314401bb26c00b31c477d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71111"/>
            <a:ext cx="4644008" cy="3092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yandex-images.naydex.net/Hrwj54120/78a3c7O-0/gP-gsugSUWLPr2sDUILf7x-t7fjkLQhW-EAW4SMlmP-kPNbeKvOTyqxG1iZTD77rYR3AYiCl-N0OqBJ8dqmCpY3-rd_AaxR_nqortkm3v_Ib1YClkXxdf9hhQ_AbKNXr1QGXg-qvo8OhN04mWwvCV8mRub7RTTk800nrRT_Q3_Cxh6WPKdNVEmu3M19N-stDSomlPMSVwLNwMCoEX-lIskCIBq5OLyvXsSubWz4Oyr85kfmepdEhNJ-xSynn8NPcuPfpO9H2TXaPK-OL_ZKPc569KTxM9USzRCQWEJOZ3L505Gombq8Pi91vU3O2GoZ3hX0Jak1lJYj73X-d9wir_PD3cZOxamUGT6_bV7FuJxdqkanUmPWI_5BQDqzDFeh2RPwSpnqvK48pSz872q664xmRNfJhoSFE01XneRco04Dsg1UX5RbJ4g8zcx-9MlcbcqU9pGQJfPuoaNZsQ1E0sohoyl5GtyMj-ePnJ76ePk_lweEiATk1jMfx8xWnoEtMNA8NmxmWDSYfowf7tQ6DN04lIchMcZR7gJxWlFvZ6EqcbPImmnvjb9GTC9tGfq4biZkpirUxrYTH_csd7ygDxPQzMWvRukV663dT1yEGzyeSKa1guIUgq_jcUnx_ieiyuDAKjhoHk1_RaxN_gtIKH6VNEdIVJUmsf6mbJf9Yk7Bsr8mP3bKVIvvLuw8VCkNzwg3BxFhtCIdgfCqkuyUcCshMgmIGxx8DTQuXXzLevsN5_X3qZbGhyMupb-3btFNg_DMJGwUKtaIfd9PvAa6zS1Y9mZz83VDroCDmKF-JpB54iFrykns3QyEvH4N6Ero3oaE1ZiWt4ZQv5bupX2SHLBwfqYuFDlFSE_sv95ny09Peuc3A2GUwD2ywzgC7CdhydIRWXkK_d_-lj3uHIgomu9EJDYolub0w9_mDbXMkK2j8Y2ljDZr5jgc_c1cJBq-7CkklnGD91A_IcJYYjwU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499931"/>
            <a:ext cx="4411285" cy="2937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423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634082"/>
          </a:xfrm>
        </p:spPr>
        <p:txBody>
          <a:bodyPr>
            <a:noAutofit/>
          </a:bodyPr>
          <a:lstStyle/>
          <a:p>
            <a:r>
              <a:rPr lang="ru-RU" sz="4000" dirty="0" smtClean="0"/>
              <a:t>Содержание курса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772816"/>
            <a:ext cx="8784976" cy="4782794"/>
          </a:xfrm>
        </p:spPr>
        <p:txBody>
          <a:bodyPr>
            <a:noAutofit/>
          </a:bodyPr>
          <a:lstStyle/>
          <a:p>
            <a:pPr marL="514350" lvl="0" indent="-514350" algn="just">
              <a:buFont typeface="+mj-lt"/>
              <a:buAutoNum type="arabicPeriod"/>
            </a:pPr>
            <a:r>
              <a:rPr lang="ru-RU" sz="2800" i="1" dirty="0"/>
              <a:t>Совершенствование навыка языкового </a:t>
            </a:r>
            <a:r>
              <a:rPr lang="ru-RU" sz="2800" i="1" dirty="0" smtClean="0"/>
              <a:t>анализа.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sz="2800" i="1" dirty="0" smtClean="0"/>
              <a:t>Развитие </a:t>
            </a:r>
            <a:r>
              <a:rPr lang="ru-RU" sz="2800" i="1" dirty="0"/>
              <a:t>предпосылок, обеспечивающих речевую </a:t>
            </a:r>
            <a:r>
              <a:rPr lang="ru-RU" sz="2800" i="1" dirty="0" smtClean="0"/>
              <a:t>деятельность.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sz="2800" i="1" dirty="0" smtClean="0"/>
              <a:t>Формирование </a:t>
            </a:r>
            <a:r>
              <a:rPr lang="ru-RU" sz="2800" i="1" dirty="0"/>
              <a:t>лингвистической базы для общеобразовательной </a:t>
            </a:r>
            <a:r>
              <a:rPr lang="ru-RU" sz="2800" i="1" dirty="0" smtClean="0"/>
              <a:t>подготовки.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sz="2800" i="1" dirty="0" smtClean="0"/>
              <a:t>Совершенствование </a:t>
            </a:r>
            <a:r>
              <a:rPr lang="ru-RU" sz="2800" i="1" dirty="0"/>
              <a:t>коммуникативных навыков </a:t>
            </a:r>
            <a:r>
              <a:rPr lang="ru-RU" sz="2800" i="1" dirty="0" smtClean="0"/>
              <a:t>детей.</a:t>
            </a:r>
            <a:endParaRPr lang="ru-RU" sz="2800" dirty="0"/>
          </a:p>
          <a:p>
            <a:pPr marL="514350" indent="-514350" algn="just">
              <a:buFont typeface="+mj-lt"/>
              <a:buAutoNum type="arabicPeriod"/>
            </a:pPr>
            <a:r>
              <a:rPr lang="ru-RU" sz="2800" i="1" dirty="0" smtClean="0"/>
              <a:t>Совершенствование </a:t>
            </a:r>
            <a:r>
              <a:rPr lang="ru-RU" sz="2800" i="1" dirty="0"/>
              <a:t>паралингвистических и экстралингвистических средств общения</a:t>
            </a:r>
            <a:r>
              <a:rPr lang="ru-RU" sz="2800" dirty="0"/>
              <a:t>: просодики, жестов, мимики и др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6126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Расписание логопедических занятий, 6 «а» класс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5274461"/>
              </p:ext>
            </p:extLst>
          </p:nvPr>
        </p:nvGraphicFramePr>
        <p:xfrm>
          <a:off x="467544" y="2276872"/>
          <a:ext cx="8229600" cy="3283260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2743200"/>
                <a:gridCol w="2743200"/>
                <a:gridCol w="2743200"/>
              </a:tblGrid>
              <a:tr h="110872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вторник</a:t>
                      </a:r>
                      <a:endParaRPr lang="ru-RU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среда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четверг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45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09.30-10.10  - </a:t>
                      </a:r>
                    </a:p>
                    <a:p>
                      <a:pPr algn="ctr"/>
                      <a:r>
                        <a:rPr lang="ru-RU" dirty="0" smtClean="0"/>
                        <a:t>фронтальное занятие</a:t>
                      </a:r>
                      <a:endParaRPr lang="ru-RU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08.30-09.10</a:t>
                      </a:r>
                      <a:r>
                        <a:rPr lang="ru-RU" baseline="0" dirty="0" smtClean="0"/>
                        <a:t> – </a:t>
                      </a:r>
                    </a:p>
                    <a:p>
                      <a:pPr algn="ctr"/>
                      <a:r>
                        <a:rPr lang="ru-RU" baseline="0" dirty="0" smtClean="0"/>
                        <a:t>1 </a:t>
                      </a:r>
                      <a:r>
                        <a:rPr lang="ru-RU" baseline="0" dirty="0" err="1" smtClean="0"/>
                        <a:t>микрогруппа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08.30-09.10</a:t>
                      </a:r>
                      <a:r>
                        <a:rPr lang="ru-RU" baseline="0" dirty="0" smtClean="0"/>
                        <a:t> – </a:t>
                      </a:r>
                    </a:p>
                    <a:p>
                      <a:pPr algn="ctr"/>
                      <a:r>
                        <a:rPr lang="ru-RU" baseline="0" dirty="0" smtClean="0"/>
                        <a:t>2 </a:t>
                      </a:r>
                      <a:r>
                        <a:rPr lang="ru-RU" baseline="0" dirty="0" err="1" smtClean="0"/>
                        <a:t>микрогруппа</a:t>
                      </a:r>
                      <a:endParaRPr lang="ru-RU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37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850106"/>
          </a:xfrm>
        </p:spPr>
        <p:txBody>
          <a:bodyPr>
            <a:noAutofit/>
          </a:bodyPr>
          <a:lstStyle/>
          <a:p>
            <a:r>
              <a:rPr lang="ru-RU" sz="2200" dirty="0" smtClean="0"/>
              <a:t>Календарно-тематическое планирование, 6 класс 2 четверть</a:t>
            </a:r>
            <a:br>
              <a:rPr lang="ru-RU" sz="2200" dirty="0" smtClean="0"/>
            </a:br>
            <a:r>
              <a:rPr lang="ru-RU" sz="2200" dirty="0" smtClean="0"/>
              <a:t>Ознакомительный фрагмент. Полная версия на сайте Речевого центра</a:t>
            </a:r>
            <a:endParaRPr lang="ru-RU" sz="2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5974893"/>
              </p:ext>
            </p:extLst>
          </p:nvPr>
        </p:nvGraphicFramePr>
        <p:xfrm>
          <a:off x="251520" y="1124744"/>
          <a:ext cx="8640961" cy="5675801"/>
        </p:xfrm>
        <a:graphic>
          <a:graphicData uri="http://schemas.openxmlformats.org/drawingml/2006/table">
            <a:tbl>
              <a:tblPr firstRow="1" firstCol="1" bandRow="1"/>
              <a:tblGrid>
                <a:gridCol w="2520281"/>
                <a:gridCol w="3312368"/>
                <a:gridCol w="2088232"/>
                <a:gridCol w="720080"/>
              </a:tblGrid>
              <a:tr h="132673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Работа с текстом (структура, план содержания и план выражения. Отличие текста от предложения).</a:t>
                      </a:r>
                      <a:endParaRPr lang="ru-RU" sz="1300" dirty="0" smtClean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Составление рассказа по аналогии.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223" marR="562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«Лесной разговор»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223" marR="56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Зикеев ч.2, с.20</a:t>
                      </a:r>
                      <a:endParaRPr lang="ru-RU" sz="13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3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223" marR="56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09.11-13.11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223" marR="56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33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Однокоренные слова</a:t>
                      </a:r>
                      <a:endParaRPr lang="ru-RU" sz="13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223" marR="562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Однокоренные слова и форма одного и того же слова; выделение структурных элементов слова.</a:t>
                      </a:r>
                      <a:endParaRPr lang="ru-RU" sz="1300" dirty="0" smtClean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ru-RU" sz="1300" dirty="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Вечер» авт. Паустовский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223" marR="56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Зикеев А. Г. Ч.1, с.65, </a:t>
                      </a:r>
                      <a:endParaRPr lang="ru-RU" sz="13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ч.2, с.20</a:t>
                      </a:r>
                      <a:endParaRPr lang="ru-RU" sz="13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223" marR="56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16.11-20.11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223" marR="56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33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Работа с текстом по опорным словам</a:t>
                      </a:r>
                      <a:endParaRPr lang="ru-RU" sz="13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223" marR="562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«В магазине «Дом книги»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223" marR="56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Зикеев А. Г. Ч.1, с.65, з.1-23</a:t>
                      </a:r>
                      <a:endParaRPr lang="ru-RU" sz="13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Ч.2, с.22, з.4</a:t>
                      </a:r>
                      <a:endParaRPr lang="ru-RU" sz="13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223" marR="56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23.11-27.11</a:t>
                      </a:r>
                      <a:endParaRPr lang="ru-RU" sz="13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223" marR="56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448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Состав слова</a:t>
                      </a:r>
                      <a:endParaRPr lang="ru-RU" sz="13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223" marR="562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Распознавание знаменательных частей речи по составу; группировка производных слов по их общему значению, приставки и суффиксы. «Бабушка»</a:t>
                      </a:r>
                      <a:endParaRPr lang="ru-RU" sz="13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223" marR="56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Зикеев А.Г. ч.1,с.65, с.20-23 </a:t>
                      </a:r>
                      <a:endParaRPr lang="ru-RU" sz="13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Ч.3, с.28,з.1</a:t>
                      </a:r>
                      <a:endParaRPr lang="ru-RU" sz="13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223" marR="56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30.11-04.12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223" marR="56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224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Краткое - изложение</a:t>
                      </a:r>
                      <a:endParaRPr lang="ru-RU" sz="13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223" marR="562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«Барсук» Паустовский </a:t>
                      </a:r>
                      <a:endParaRPr lang="ru-RU" sz="13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Придумать начало и окончание текста.</a:t>
                      </a:r>
                      <a:endParaRPr lang="ru-RU" sz="13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223" marR="56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Зикеев А.Г., ч.4, с.93</a:t>
                      </a:r>
                      <a:endParaRPr lang="ru-RU" sz="13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Ч.2,с.68,з.1</a:t>
                      </a:r>
                      <a:endParaRPr lang="ru-RU" sz="13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223" marR="56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07.12.-11.12</a:t>
                      </a:r>
                      <a:endParaRPr lang="ru-RU" sz="13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223" marR="56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673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Имя существительное</a:t>
                      </a:r>
                      <a:endParaRPr lang="ru-RU" sz="13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223" marR="562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i="1" dirty="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Морфология</a:t>
                      </a:r>
                      <a:r>
                        <a:rPr lang="ru-RU" sz="1300" dirty="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Имя существительное: группировка и дифференцирование по основным семантическим признакам. </a:t>
                      </a:r>
                      <a:r>
                        <a:rPr lang="ru-RU" sz="1300" dirty="0" smtClean="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ru-RU" sz="1300" dirty="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Ласточка» Паустовский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Составление </a:t>
                      </a:r>
                      <a:r>
                        <a:rPr lang="ru-RU" sz="1300" dirty="0" err="1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синквейна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223" marR="56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Зикеев А.Г. ч.1, </a:t>
                      </a:r>
                      <a:endParaRPr lang="ru-RU" sz="13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с. 78, з. 15-43</a:t>
                      </a:r>
                      <a:endParaRPr lang="ru-RU" sz="13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ч.2, с.117, з.</a:t>
                      </a:r>
                      <a:r>
                        <a:rPr lang="en-US" sz="130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132</a:t>
                      </a:r>
                      <a:endParaRPr lang="ru-RU" sz="13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3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223" marR="56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14.12.-18.12.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223" marR="56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835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22227"/>
            <a:ext cx="8712968" cy="1143000"/>
          </a:xfrm>
        </p:spPr>
        <p:txBody>
          <a:bodyPr>
            <a:noAutofit/>
          </a:bodyPr>
          <a:lstStyle/>
          <a:p>
            <a:r>
              <a:rPr lang="ru-RU" sz="2400" dirty="0" smtClean="0"/>
              <a:t>Примерные этапы логопедического занятия «синонимия глаголов»</a:t>
            </a:r>
            <a:br>
              <a:rPr lang="ru-RU" sz="2400" dirty="0" smtClean="0"/>
            </a:br>
            <a:r>
              <a:rPr lang="ru-RU" sz="2400" dirty="0" smtClean="0"/>
              <a:t>с обучающимися основной школы</a:t>
            </a:r>
            <a:endParaRPr lang="ru-RU" sz="2400" dirty="0"/>
          </a:p>
        </p:txBody>
      </p:sp>
      <p:pic>
        <p:nvPicPr>
          <p:cNvPr id="3090" name="Picture 18" descr="https://static.funnelcockpit.com/upload/1b15b225-6b50-4cfb-b45a-9a757e982c2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11" t="29607" r="16625" b="22711"/>
          <a:stretch/>
        </p:blipFill>
        <p:spPr bwMode="auto">
          <a:xfrm>
            <a:off x="3563888" y="3188853"/>
            <a:ext cx="1683028" cy="1262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s://img2.freepng.ru/20190417/xli/kisspng-clip-art-portable-network-graphics-speech-balloon-5cb6cc510e3b52.504522461555483729058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426" y="1600178"/>
            <a:ext cx="1517976" cy="1281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micstar.ru/upload/iblock/056/056fa3b365c435b2b2cca0268f0a8df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5085184"/>
            <a:ext cx="1600422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yt3.ggpht.com/a/AATXAJyCXWmqYQhP-qkh3HWGBI-gV58gaSLggXlgPdO5=s900-c-k-c0xffffffff-no-rj-m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511" y="3304761"/>
            <a:ext cx="1354380" cy="1354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 descr="https://w7.pngwing.com/pngs/815/885/png-transparent-stairs-graphy-arrow-blue-angle-text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5848" y="5062380"/>
            <a:ext cx="1849744" cy="1318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Объект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" b="45909"/>
          <a:stretch/>
        </p:blipFill>
        <p:spPr>
          <a:xfrm flipH="1">
            <a:off x="6372200" y="3188853"/>
            <a:ext cx="2480238" cy="1104243"/>
          </a:xfrm>
          <a:prstGeom prst="rect">
            <a:avLst/>
          </a:prstGeom>
        </p:spPr>
      </p:pic>
      <p:pic>
        <p:nvPicPr>
          <p:cNvPr id="3098" name="Picture 26" descr="C:\Users\User\Pictures\слова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94" t="19633" r="46072" b="39503"/>
          <a:stretch/>
        </p:blipFill>
        <p:spPr bwMode="auto">
          <a:xfrm>
            <a:off x="5345975" y="1592538"/>
            <a:ext cx="1470200" cy="1281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0" name="Picture 28" descr="https://proprikol.ru/wp-content/uploads/2020/07/kartinki-znak-voprosa-4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00178"/>
            <a:ext cx="1476422" cy="1476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296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427</Words>
  <Application>Microsoft Office PowerPoint</Application>
  <PresentationFormat>Экран (4:3)</PresentationFormat>
  <Paragraphs>81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Логопедическое сопровождение обучающихся с ТНР (вариант 5.1) в рамках реализации АООП ООО ОВЗ</vt:lpstr>
      <vt:lpstr>Презентация PowerPoint</vt:lpstr>
      <vt:lpstr>Презентация PowerPoint</vt:lpstr>
      <vt:lpstr>Цель Рабочей программы коррекционно-развивающего курса «Развитие речи»: практическая подготовка к освоению предметных, метапредметных и личностных результатов через овладение и/или совершенствование способности к речевому взаимодействию и социальной адаптации обучающихся. </vt:lpstr>
      <vt:lpstr>Задачи коррекционно-развивающего курса «Развитие речи»</vt:lpstr>
      <vt:lpstr>Содержание курса</vt:lpstr>
      <vt:lpstr>Расписание логопедических занятий, 6 «а» класс</vt:lpstr>
      <vt:lpstr>Календарно-тематическое планирование, 6 класс 2 четверть Ознакомительный фрагмент. Полная версия на сайте Речевого центра</vt:lpstr>
      <vt:lpstr>Примерные этапы логопедического занятия «синонимия глаголов» с обучающимися основной школы</vt:lpstr>
      <vt:lpstr>Комплект учебно-методических пособий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 В. Дюндина</dc:creator>
  <cp:lastModifiedBy>Светлана В. Дюндина</cp:lastModifiedBy>
  <cp:revision>65</cp:revision>
  <dcterms:created xsi:type="dcterms:W3CDTF">2021-03-22T12:14:43Z</dcterms:created>
  <dcterms:modified xsi:type="dcterms:W3CDTF">2021-03-23T04:52:17Z</dcterms:modified>
</cp:coreProperties>
</file>