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0" r:id="rId3"/>
    <p:sldId id="281" r:id="rId4"/>
    <p:sldId id="292" r:id="rId5"/>
    <p:sldId id="291" r:id="rId6"/>
    <p:sldId id="267" r:id="rId7"/>
    <p:sldId id="269" r:id="rId8"/>
    <p:sldId id="257" r:id="rId9"/>
    <p:sldId id="272" r:id="rId10"/>
    <p:sldId id="270" r:id="rId11"/>
    <p:sldId id="290" r:id="rId12"/>
    <p:sldId id="282" r:id="rId13"/>
    <p:sldId id="289" r:id="rId14"/>
    <p:sldId id="283" r:id="rId15"/>
    <p:sldId id="284" r:id="rId16"/>
    <p:sldId id="285" r:id="rId17"/>
    <p:sldId id="286" r:id="rId18"/>
    <p:sldId id="29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5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6838528" cy="1470025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История России в лицах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3928" y="3886200"/>
            <a:ext cx="4968552" cy="1752600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 smtClean="0">
                <a:solidFill>
                  <a:schemeClr val="tx1"/>
                </a:solidFill>
              </a:rPr>
              <a:t>Руководитель: учитель истории высшей категории Шустрова Елена Рафаиловна</a:t>
            </a:r>
            <a:endParaRPr lang="ru-RU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65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04664"/>
          </a:xfrm>
        </p:spPr>
        <p:txBody>
          <a:bodyPr>
            <a:noAutofit/>
          </a:bodyPr>
          <a:lstStyle/>
          <a:p>
            <a:r>
              <a:rPr lang="ru-RU" sz="2400" b="1" i="1" dirty="0" smtClean="0"/>
              <a:t>Посещение музеев и исторических мест</a:t>
            </a:r>
            <a:endParaRPr lang="ru-RU" sz="2400" b="1" i="1" dirty="0"/>
          </a:p>
        </p:txBody>
      </p:sp>
      <p:pic>
        <p:nvPicPr>
          <p:cNvPr id="5" name="Picture 2" descr="C:\Users\user\Desktop\школьные годы\фото 7 кл\PIC_00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55" y="3861048"/>
            <a:ext cx="3888432" cy="2696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C:\Users\user\Desktop\школьные годы\фото 7 кл\PIC_0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005064"/>
            <a:ext cx="3528626" cy="242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Desktop\школьные годы\фото 7 кл\PIC_00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19" y="620688"/>
            <a:ext cx="3539885" cy="2601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Елена\Desktop\Фото-003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59398" y="980728"/>
            <a:ext cx="2155976" cy="2736304"/>
          </a:xfrm>
          <a:prstGeom prst="rect">
            <a:avLst/>
          </a:prstGeom>
          <a:noFill/>
        </p:spPr>
      </p:pic>
      <p:pic>
        <p:nvPicPr>
          <p:cNvPr id="8" name="Picture 2" descr="C:\Users\user\Desktop\школьные годы\Ганина яма\IMG_570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472" y="726177"/>
            <a:ext cx="3531016" cy="2499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39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школьные годы\9кл Ельцин-центр\IMG_43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420888"/>
            <a:ext cx="2954517" cy="197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Desktop\школьные годы\9кл Ельцин-центр\IMG_43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99" y="4106630"/>
            <a:ext cx="3636864" cy="242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Desktop\школьные годы\9кл Ельцин-центр\IMG_43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99" y="229424"/>
            <a:ext cx="3667199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user\Desktop\школьные годы\9кл Ельцин-центр\IMG_433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29424"/>
            <a:ext cx="3586827" cy="2335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Desktop\школьные годы\9кл Ельцин-центр\IMG_430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629" y="4034261"/>
            <a:ext cx="3717271" cy="248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231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6419056" cy="4766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Наши </a:t>
            </a:r>
            <a:r>
              <a:rPr lang="ru-RU" dirty="0"/>
              <a:t>достижения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user\Desktop\337_1907\IMG_11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123" y="950014"/>
            <a:ext cx="3238789" cy="4515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337_1907\IMG_11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908720"/>
            <a:ext cx="3313214" cy="4597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28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04664"/>
          </a:xfrm>
        </p:spPr>
        <p:txBody>
          <a:bodyPr>
            <a:normAutofit fontScale="90000"/>
          </a:bodyPr>
          <a:lstStyle/>
          <a:p>
            <a:r>
              <a:rPr lang="ru-RU" dirty="0"/>
              <a:t>Наши достижения</a:t>
            </a:r>
          </a:p>
        </p:txBody>
      </p:sp>
      <p:pic>
        <p:nvPicPr>
          <p:cNvPr id="5" name="Picture 3" descr="C:\Users\user\Desktop\337_1907\IMG_11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04" y="692695"/>
            <a:ext cx="2772981" cy="396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user\Desktop\337_1907\IMG_11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836712"/>
            <a:ext cx="2711213" cy="402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\Desktop\337_1907\IMG_11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336" y="2420888"/>
            <a:ext cx="2766962" cy="400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402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76672"/>
          </a:xfrm>
        </p:spPr>
        <p:txBody>
          <a:bodyPr>
            <a:normAutofit fontScale="90000"/>
          </a:bodyPr>
          <a:lstStyle/>
          <a:p>
            <a:r>
              <a:rPr lang="ru-RU" dirty="0"/>
              <a:t>Наши достижения</a:t>
            </a:r>
          </a:p>
        </p:txBody>
      </p:sp>
      <p:pic>
        <p:nvPicPr>
          <p:cNvPr id="4" name="Picture 10" descr="C:\Users\user\Desktop\337_1907\IMG_11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54110"/>
            <a:ext cx="3291354" cy="479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ser\Desktop\337_1907\IMG_11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54110"/>
            <a:ext cx="3744416" cy="5318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660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 fontScale="90000"/>
          </a:bodyPr>
          <a:lstStyle/>
          <a:p>
            <a:r>
              <a:rPr lang="ru-RU" dirty="0"/>
              <a:t>Наши достижения</a:t>
            </a:r>
          </a:p>
        </p:txBody>
      </p:sp>
      <p:pic>
        <p:nvPicPr>
          <p:cNvPr id="3074" name="Picture 2" descr="C:\Users\user\Desktop\337_1907\IMG_11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12" y="836712"/>
            <a:ext cx="4314482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user\Desktop\337_1907\IMG_11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573016"/>
            <a:ext cx="3989844" cy="3129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Desktop\337_1907\IMG_11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22706" y="803421"/>
            <a:ext cx="4196991" cy="2913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6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36004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Наши достижения</a:t>
            </a:r>
            <a:endParaRPr lang="ru-RU" dirty="0"/>
          </a:p>
        </p:txBody>
      </p:sp>
      <p:pic>
        <p:nvPicPr>
          <p:cNvPr id="2052" name="Picture 4" descr="C:\Users\user\Desktop\337_1907\IMG_11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764704"/>
            <a:ext cx="4006004" cy="5645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user\Desktop\337_1907\IMG_11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4104456" cy="5645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644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36004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Наши достижения</a:t>
            </a:r>
            <a:endParaRPr lang="ru-RU" dirty="0"/>
          </a:p>
        </p:txBody>
      </p:sp>
      <p:pic>
        <p:nvPicPr>
          <p:cNvPr id="4" name="Picture 6" descr="C:\Users\user\Desktop\337_1907\IMG_11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62003"/>
            <a:ext cx="2887676" cy="406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Desktop\337_1907\IMG_11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492896"/>
            <a:ext cx="2808312" cy="4104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:\Users\user\Desktop\337_1907\IMG_11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553" y="764704"/>
            <a:ext cx="2875442" cy="413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97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191269027_c4112.jpg"/>
          <p:cNvPicPr>
            <a:picLocks noChangeAspect="1"/>
          </p:cNvPicPr>
          <p:nvPr/>
        </p:nvPicPr>
        <p:blipFill>
          <a:blip r:embed="rId2" cstate="print"/>
          <a:srcRect b="11874"/>
          <a:stretch>
            <a:fillRect/>
          </a:stretch>
        </p:blipFill>
        <p:spPr>
          <a:xfrm>
            <a:off x="2928926" y="2428868"/>
            <a:ext cx="3076575" cy="335758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42910" y="1928802"/>
            <a:ext cx="7875297" cy="175432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85327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Цели курса: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836712"/>
            <a:ext cx="7848872" cy="5616624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b="1" i="1" dirty="0" smtClean="0"/>
              <a:t>осмысление </a:t>
            </a:r>
            <a:r>
              <a:rPr lang="ru-RU" b="1" i="1" dirty="0"/>
              <a:t>роли великих деятелей в судьбе России;</a:t>
            </a:r>
          </a:p>
          <a:p>
            <a:pPr lvl="0"/>
            <a:r>
              <a:rPr lang="ru-RU" b="1" i="1" dirty="0"/>
              <a:t>осознание роли личности в истории;</a:t>
            </a:r>
          </a:p>
          <a:p>
            <a:pPr lvl="0"/>
            <a:r>
              <a:rPr lang="ru-RU" b="1" i="1" dirty="0"/>
              <a:t>ознакомление учащихся с различными точками зрения по поводу деятельности отдельных личностей в различный период истории нашего государства;</a:t>
            </a:r>
          </a:p>
          <a:p>
            <a:pPr lvl="0"/>
            <a:r>
              <a:rPr lang="ru-RU" b="1" i="1" dirty="0"/>
              <a:t>развитие умения самостоятельно работать с исторической, справочной, энциклопедической литературой, решать творческие задачи;</a:t>
            </a:r>
          </a:p>
          <a:p>
            <a:pPr lvl="0"/>
            <a:r>
              <a:rPr lang="ru-RU" b="1" i="1" dirty="0"/>
              <a:t>совершенствование умения формулировать и обоснованно отстаивать собственную позицию в отношении к событиям и  личностям прошлого, вести дискуссию.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130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Задачи курса: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980728"/>
            <a:ext cx="7715200" cy="5145435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b="1" i="1" dirty="0" smtClean="0"/>
              <a:t>расширить </a:t>
            </a:r>
            <a:r>
              <a:rPr lang="ru-RU" b="1" i="1" dirty="0"/>
              <a:t>и углубить знания учащихся об исторических личностях;</a:t>
            </a:r>
          </a:p>
          <a:p>
            <a:pPr lvl="0"/>
            <a:r>
              <a:rPr lang="ru-RU" b="1" i="1" dirty="0"/>
              <a:t>через призму деятельности великих исторических личностей рассмотреть их влияние на исторические процессы в истории Российского государства;</a:t>
            </a:r>
          </a:p>
          <a:p>
            <a:pPr lvl="0"/>
            <a:r>
              <a:rPr lang="ru-RU" b="1" i="1" dirty="0"/>
              <a:t>развивать умения составлять характеристику исторической личности;</a:t>
            </a:r>
          </a:p>
          <a:p>
            <a:pPr lvl="0"/>
            <a:r>
              <a:rPr lang="ru-RU" b="1" i="1" dirty="0"/>
              <a:t>определять и объяснять свое отношение к наиболее значимым событиям и личностям, давать оценку;</a:t>
            </a:r>
          </a:p>
          <a:p>
            <a:pPr lvl="0"/>
            <a:r>
              <a:rPr lang="ru-RU" b="1" i="1" dirty="0"/>
              <a:t>воспитывать устойчивый интерес к изучению истории Отечества;</a:t>
            </a:r>
          </a:p>
          <a:p>
            <a:pPr lvl="0"/>
            <a:r>
              <a:rPr lang="ru-RU" b="1" i="1" dirty="0"/>
              <a:t>воспитывать патриотические чувства.</a:t>
            </a:r>
          </a:p>
          <a:p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18783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rmAutofit/>
          </a:bodyPr>
          <a:lstStyle/>
          <a:p>
            <a:r>
              <a:rPr lang="ru-RU" sz="2400" dirty="0"/>
              <a:t>В процессе обучения происходит формирование следующих </a:t>
            </a:r>
            <a:r>
              <a:rPr lang="ru-RU" sz="2400" b="1" i="1" dirty="0" smtClean="0"/>
              <a:t>умений учащихся: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908720"/>
            <a:ext cx="8100392" cy="5217443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  <a:p>
            <a:r>
              <a:rPr lang="ru-RU" dirty="0"/>
              <a:t>• </a:t>
            </a:r>
            <a:r>
              <a:rPr lang="ru-RU" sz="5500" dirty="0"/>
              <a:t>анализ и сопоставление фактов; </a:t>
            </a:r>
          </a:p>
          <a:p>
            <a:r>
              <a:rPr lang="ru-RU" sz="5500" dirty="0"/>
              <a:t>• оформление письменных сообщений; </a:t>
            </a:r>
          </a:p>
          <a:p>
            <a:r>
              <a:rPr lang="ru-RU" sz="5500" dirty="0"/>
              <a:t>• анализ документов; </a:t>
            </a:r>
          </a:p>
          <a:p>
            <a:r>
              <a:rPr lang="ru-RU" sz="5500" dirty="0"/>
              <a:t>• поиск идей, оценка которых откладывается до тех пор, пока они не высказаны и не сформулированы учащимися; </a:t>
            </a:r>
          </a:p>
          <a:p>
            <a:r>
              <a:rPr lang="ru-RU" sz="5500" dirty="0"/>
              <a:t>• поиск решения, при котором высказанные идеи подвергаются анализу, оценке; </a:t>
            </a:r>
          </a:p>
          <a:p>
            <a:r>
              <a:rPr lang="ru-RU" sz="5500" dirty="0"/>
              <a:t>• поиск признания найденного решения окружающими; </a:t>
            </a:r>
          </a:p>
          <a:p>
            <a:r>
              <a:rPr lang="ru-RU" sz="5500" dirty="0"/>
              <a:t>• выстраивание линий сравнения, выявление взаимосвязи меж­ду понятиями, классификация, обобщение, умение делать вывод; </a:t>
            </a:r>
          </a:p>
          <a:p>
            <a:r>
              <a:rPr lang="ru-RU" sz="5500" dirty="0"/>
              <a:t>• умение использовать свой собственный опыт (</a:t>
            </a:r>
            <a:r>
              <a:rPr lang="ru-RU" sz="5500" dirty="0" smtClean="0"/>
              <a:t>рефлексия, </a:t>
            </a:r>
            <a:r>
              <a:rPr lang="ru-RU" sz="5500" dirty="0"/>
              <a:t>активное применение). </a:t>
            </a:r>
          </a:p>
          <a:p>
            <a:r>
              <a:rPr lang="ru-RU" sz="9600" dirty="0">
                <a:latin typeface="+mj-lt"/>
              </a:rPr>
              <a:t>Формирование </a:t>
            </a:r>
            <a:r>
              <a:rPr lang="ru-RU" sz="9600" b="1" i="1" dirty="0">
                <a:latin typeface="+mj-lt"/>
              </a:rPr>
              <a:t>творческих умений и на­выков</a:t>
            </a:r>
            <a:r>
              <a:rPr lang="ru-RU" sz="9600" dirty="0">
                <a:latin typeface="+mj-lt"/>
              </a:rPr>
              <a:t>, таких как: </a:t>
            </a:r>
          </a:p>
          <a:p>
            <a:r>
              <a:rPr lang="ru-RU" sz="5500" dirty="0"/>
              <a:t>• видеть проблему; </a:t>
            </a:r>
          </a:p>
          <a:p>
            <a:r>
              <a:rPr lang="ru-RU" sz="5500" dirty="0"/>
              <a:t>• сформулировать проблему; </a:t>
            </a:r>
          </a:p>
          <a:p>
            <a:r>
              <a:rPr lang="ru-RU" sz="5500" dirty="0"/>
              <a:t>• выдвинуть гипотезу; </a:t>
            </a:r>
          </a:p>
          <a:p>
            <a:r>
              <a:rPr lang="ru-RU" sz="5500" dirty="0"/>
              <a:t>• составить план решения проблемы, задачи; </a:t>
            </a:r>
          </a:p>
          <a:p>
            <a:r>
              <a:rPr lang="ru-RU" sz="5500" dirty="0"/>
              <a:t>• делать обобщения и выводы; </a:t>
            </a:r>
          </a:p>
          <a:p>
            <a:r>
              <a:rPr lang="ru-RU" sz="5500" dirty="0"/>
              <a:t>• систематизировать материал; </a:t>
            </a:r>
          </a:p>
          <a:p>
            <a:r>
              <a:rPr lang="ru-RU" sz="5500" dirty="0"/>
              <a:t>• составить план по теме; </a:t>
            </a:r>
          </a:p>
          <a:p>
            <a:r>
              <a:rPr lang="ru-RU" sz="5500" dirty="0"/>
              <a:t>• делать прогноз; </a:t>
            </a:r>
          </a:p>
          <a:p>
            <a:r>
              <a:rPr lang="ru-RU" sz="5500" dirty="0"/>
              <a:t>• анализировать свою деятельность (вычленять успешные и неудачные способы, приемы, затруднения, сравнивать результаты с целями); </a:t>
            </a:r>
          </a:p>
          <a:p>
            <a:r>
              <a:rPr lang="ru-RU" sz="5500" dirty="0"/>
              <a:t>• оценивать. свою и чужую познавательную и коммуникативную деятельность; </a:t>
            </a:r>
          </a:p>
          <a:p>
            <a:r>
              <a:rPr lang="ru-RU" sz="5500" dirty="0"/>
              <a:t>• использовать метафоры, аналогии, новые ассоциации и связи, развивать восприимчивость и воображение. </a:t>
            </a:r>
          </a:p>
          <a:p>
            <a:endParaRPr lang="ru-RU" sz="5500" dirty="0"/>
          </a:p>
        </p:txBody>
      </p:sp>
    </p:spTree>
    <p:extLst>
      <p:ext uri="{BB962C8B-B14F-4D97-AF65-F5344CB8AC3E}">
        <p14:creationId xmlns:p14="http://schemas.microsoft.com/office/powerpoint/2010/main" val="52929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04056"/>
          </a:xfrm>
        </p:spPr>
        <p:txBody>
          <a:bodyPr>
            <a:noAutofit/>
          </a:bodyPr>
          <a:lstStyle/>
          <a:p>
            <a:r>
              <a:rPr lang="ru-RU" sz="3600" b="1" i="1" dirty="0" smtClean="0"/>
              <a:t>Направления деятельности</a:t>
            </a:r>
            <a:endParaRPr lang="ru-RU" sz="36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908720"/>
            <a:ext cx="7139136" cy="5832648"/>
          </a:xfrm>
        </p:spPr>
        <p:txBody>
          <a:bodyPr>
            <a:normAutofit fontScale="47500" lnSpcReduction="20000"/>
          </a:bodyPr>
          <a:lstStyle/>
          <a:p>
            <a:pPr lvl="0"/>
            <a:r>
              <a:rPr lang="ru-RU" sz="3800" b="1" i="1" u="sng" dirty="0" smtClean="0"/>
              <a:t>Образовательные</a:t>
            </a:r>
            <a:r>
              <a:rPr lang="ru-RU" sz="3800" dirty="0" smtClean="0"/>
              <a:t>:</a:t>
            </a:r>
          </a:p>
          <a:p>
            <a:pPr lvl="0"/>
            <a:r>
              <a:rPr lang="ru-RU" sz="3800" dirty="0" smtClean="0"/>
              <a:t>Формирование </a:t>
            </a:r>
            <a:r>
              <a:rPr lang="ru-RU" sz="3800" dirty="0"/>
              <a:t>навыков </a:t>
            </a:r>
            <a:r>
              <a:rPr lang="ru-RU" sz="3800" dirty="0" smtClean="0"/>
              <a:t>грамотной речи.</a:t>
            </a:r>
            <a:endParaRPr lang="ru-RU" sz="3800" dirty="0"/>
          </a:p>
          <a:p>
            <a:pPr lvl="0"/>
            <a:r>
              <a:rPr lang="ru-RU" sz="3800" dirty="0"/>
              <a:t>П</a:t>
            </a:r>
            <a:r>
              <a:rPr lang="ru-RU" sz="3800" dirty="0" smtClean="0"/>
              <a:t>обуждение </a:t>
            </a:r>
            <a:r>
              <a:rPr lang="ru-RU" sz="3800" dirty="0"/>
              <a:t>учащихся к размышлению, высказыванию личностных оценок, практическому применению полученных </a:t>
            </a:r>
            <a:r>
              <a:rPr lang="ru-RU" sz="3800" dirty="0" smtClean="0"/>
              <a:t>знаний.</a:t>
            </a:r>
          </a:p>
          <a:p>
            <a:pPr lvl="0"/>
            <a:r>
              <a:rPr lang="ru-RU" sz="3800" dirty="0"/>
              <a:t>Ф</a:t>
            </a:r>
            <a:r>
              <a:rPr lang="ru-RU" sz="3800" dirty="0" smtClean="0"/>
              <a:t>ормирование </a:t>
            </a:r>
            <a:r>
              <a:rPr lang="ru-RU" sz="3800" dirty="0"/>
              <a:t>понятий, связанных с историей российской </a:t>
            </a:r>
            <a:r>
              <a:rPr lang="ru-RU" sz="3800" dirty="0" smtClean="0"/>
              <a:t> цивилизации</a:t>
            </a:r>
          </a:p>
          <a:p>
            <a:pPr lvl="0"/>
            <a:r>
              <a:rPr lang="ru-RU" sz="3800" dirty="0" smtClean="0"/>
              <a:t>Развитие </a:t>
            </a:r>
            <a:r>
              <a:rPr lang="ru-RU" sz="3800" dirty="0"/>
              <a:t>творческого мышления учащихся</a:t>
            </a:r>
            <a:r>
              <a:rPr lang="ru-RU" sz="3800" dirty="0" smtClean="0"/>
              <a:t>.</a:t>
            </a:r>
          </a:p>
          <a:p>
            <a:pPr lvl="0"/>
            <a:r>
              <a:rPr lang="ru-RU" sz="3800" b="1" i="1" u="sng" dirty="0" smtClean="0"/>
              <a:t>Воспитательные:</a:t>
            </a:r>
          </a:p>
          <a:p>
            <a:pPr lvl="0"/>
            <a:r>
              <a:rPr lang="ru-RU" sz="3800" dirty="0" smtClean="0"/>
              <a:t>Формирование </a:t>
            </a:r>
            <a:r>
              <a:rPr lang="ru-RU" sz="3800" dirty="0"/>
              <a:t>потребности в саморазвитии</a:t>
            </a:r>
          </a:p>
          <a:p>
            <a:pPr lvl="0"/>
            <a:r>
              <a:rPr lang="ru-RU" sz="3800" dirty="0"/>
              <a:t>Формирование активной жизненной позиции</a:t>
            </a:r>
          </a:p>
          <a:p>
            <a:pPr lvl="0"/>
            <a:r>
              <a:rPr lang="ru-RU" sz="3800" dirty="0" smtClean="0"/>
              <a:t>Развитие </a:t>
            </a:r>
            <a:r>
              <a:rPr lang="ru-RU" sz="3800" dirty="0"/>
              <a:t>навыков сотрудничества</a:t>
            </a:r>
          </a:p>
          <a:p>
            <a:pPr lvl="0"/>
            <a:r>
              <a:rPr lang="ru-RU" sz="3800" dirty="0"/>
              <a:t>Формирование интереса к изучению </a:t>
            </a:r>
            <a:r>
              <a:rPr lang="ru-RU" sz="3800" dirty="0" smtClean="0"/>
              <a:t> истории.</a:t>
            </a:r>
            <a:endParaRPr lang="ru-RU" sz="3800" dirty="0"/>
          </a:p>
          <a:p>
            <a:pPr lvl="0"/>
            <a:r>
              <a:rPr lang="ru-RU" sz="3800" b="1" i="1" u="sng" dirty="0" smtClean="0"/>
              <a:t>Развивающие:</a:t>
            </a:r>
          </a:p>
          <a:p>
            <a:pPr lvl="0"/>
            <a:r>
              <a:rPr lang="ru-RU" sz="3800" dirty="0" smtClean="0"/>
              <a:t>Развитие </a:t>
            </a:r>
            <a:r>
              <a:rPr lang="ru-RU" sz="3800" dirty="0"/>
              <a:t>качеств, таких как самостоятельность, ответственность, </a:t>
            </a:r>
            <a:r>
              <a:rPr lang="ru-RU" sz="3800" dirty="0" smtClean="0"/>
              <a:t>активность.</a:t>
            </a:r>
            <a:endParaRPr lang="ru-RU" sz="3800" dirty="0"/>
          </a:p>
          <a:p>
            <a:pPr lvl="0"/>
            <a:r>
              <a:rPr lang="ru-RU" sz="3800" dirty="0" smtClean="0"/>
              <a:t>Развитие </a:t>
            </a:r>
            <a:r>
              <a:rPr lang="ru-RU" sz="3800" dirty="0"/>
              <a:t>у учащихся навыков критического мышления </a:t>
            </a:r>
          </a:p>
          <a:p>
            <a:pPr lvl="0"/>
            <a:r>
              <a:rPr lang="ru-RU" sz="3800" b="1" i="1" u="sng" dirty="0" smtClean="0"/>
              <a:t>Коррекционные:</a:t>
            </a:r>
          </a:p>
          <a:p>
            <a:pPr marL="0" lvl="0" indent="0">
              <a:buNone/>
            </a:pPr>
            <a:r>
              <a:rPr lang="ru-RU" sz="3800" dirty="0"/>
              <a:t> </a:t>
            </a:r>
            <a:r>
              <a:rPr lang="ru-RU" sz="3800" dirty="0" smtClean="0"/>
              <a:t>     расширять </a:t>
            </a:r>
            <a:r>
              <a:rPr lang="ru-RU" sz="3800" dirty="0"/>
              <a:t>словарный запас </a:t>
            </a:r>
            <a:r>
              <a:rPr lang="ru-RU" sz="3800" dirty="0" smtClean="0"/>
              <a:t>детей, </a:t>
            </a:r>
            <a:r>
              <a:rPr lang="ru-RU" sz="3800" dirty="0"/>
              <a:t>совершенствовать фразовую речь;</a:t>
            </a:r>
          </a:p>
          <a:p>
            <a:pPr lvl="0"/>
            <a:r>
              <a:rPr lang="ru-RU" sz="3800" dirty="0"/>
              <a:t>способствовать повышению уверенности в своих возможностях.</a:t>
            </a:r>
          </a:p>
          <a:p>
            <a:endParaRPr lang="ru-RU" sz="3800" dirty="0"/>
          </a:p>
          <a:p>
            <a:pPr lvl="0"/>
            <a:endParaRPr lang="ru-RU" sz="3800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329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351478"/>
          </a:xfrm>
        </p:spPr>
        <p:txBody>
          <a:bodyPr>
            <a:noAutofit/>
          </a:bodyPr>
          <a:lstStyle/>
          <a:p>
            <a:r>
              <a:rPr lang="ru-RU" sz="2400" b="1" i="1" dirty="0" smtClean="0"/>
              <a:t>Проектная деятельность к юбилейным датам </a:t>
            </a:r>
            <a:endParaRPr lang="ru-RU" sz="2400" b="1" i="1" dirty="0"/>
          </a:p>
        </p:txBody>
      </p:sp>
      <p:pic>
        <p:nvPicPr>
          <p:cNvPr id="8" name="Picture 2" descr="C:\Users\Елена\Desktop\PIC_00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848679" y="2822846"/>
            <a:ext cx="2843750" cy="1962187"/>
          </a:xfrm>
          <a:prstGeom prst="rect">
            <a:avLst/>
          </a:prstGeom>
          <a:noFill/>
        </p:spPr>
      </p:pic>
      <p:pic>
        <p:nvPicPr>
          <p:cNvPr id="9218" name="Picture 2" descr="C:\Users\user\Desktop\школьные годы\фото 7 кл\PIC_00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785033"/>
            <a:ext cx="2555776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user\Desktop\школьные годы\фото май 9кл\IMG_56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07" y="620687"/>
            <a:ext cx="3346497" cy="2234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user\Desktop\школьные годы\школафото\PIC_000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620687"/>
            <a:ext cx="3091811" cy="2318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user\Desktop\школьные годы\школафото\PIC_000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31" y="2996952"/>
            <a:ext cx="3438397" cy="2578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12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Наш бессмертный полк</a:t>
            </a:r>
            <a:endParaRPr lang="ru-RU" b="1" i="1" dirty="0"/>
          </a:p>
        </p:txBody>
      </p:sp>
      <p:pic>
        <p:nvPicPr>
          <p:cNvPr id="5" name="Picture 2" descr="C:\Users\user\Desktop\школьные годы\Фото 7а\DSC_00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9031932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19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4932040" cy="63408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Помним и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 гордимся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5" name="Picture 2" descr="C:\Users\user\Desktop\школьные годы\9 мая у памятника Жукову 8кл\Фото00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01536"/>
            <a:ext cx="5208561" cy="3939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школьные годы\9 мая у памятника Жукову 8кл\Фото00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632" y="188640"/>
            <a:ext cx="3955368" cy="5273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773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" y="0"/>
            <a:ext cx="9052560" cy="620688"/>
          </a:xfrm>
        </p:spPr>
        <p:txBody>
          <a:bodyPr>
            <a:noAutofit/>
          </a:bodyPr>
          <a:lstStyle/>
          <a:p>
            <a:r>
              <a:rPr lang="ru-RU" sz="2800" dirty="0" smtClean="0"/>
              <a:t>Проект «И</a:t>
            </a:r>
            <a:r>
              <a:rPr lang="ru-RU" sz="2800" dirty="0" smtClean="0"/>
              <a:t>стория </a:t>
            </a:r>
            <a:r>
              <a:rPr lang="ru-RU" sz="2800" dirty="0" smtClean="0"/>
              <a:t>песни «Огромное небо»</a:t>
            </a:r>
            <a:endParaRPr lang="ru-RU" sz="2800" dirty="0"/>
          </a:p>
        </p:txBody>
      </p:sp>
      <p:pic>
        <p:nvPicPr>
          <p:cNvPr id="5" name="Picture 2" descr="C:\Users\user\Desktop\школьные годы\школафото\PIC_00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76346"/>
            <a:ext cx="8712968" cy="6181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368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2">
  <a:themeElements>
    <a:clrScheme name="Другая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F7F7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152</TotalTime>
  <Words>463</Words>
  <Application>Microsoft Office PowerPoint</Application>
  <PresentationFormat>Экран (4:3)</PresentationFormat>
  <Paragraphs>68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Тема2</vt:lpstr>
      <vt:lpstr>История России в лицах</vt:lpstr>
      <vt:lpstr>Цели курса: </vt:lpstr>
      <vt:lpstr>Задачи курса: </vt:lpstr>
      <vt:lpstr>В процессе обучения происходит формирование следующих умений учащихся:</vt:lpstr>
      <vt:lpstr>Направления деятельности</vt:lpstr>
      <vt:lpstr>Проектная деятельность к юбилейным датам </vt:lpstr>
      <vt:lpstr>Наш бессмертный полк</vt:lpstr>
      <vt:lpstr>Помним и  гордимся</vt:lpstr>
      <vt:lpstr>Проект «История песни «Огромное небо»</vt:lpstr>
      <vt:lpstr>Посещение музеев и исторических мест</vt:lpstr>
      <vt:lpstr>Презентация PowerPoint</vt:lpstr>
      <vt:lpstr>           Наши достижения</vt:lpstr>
      <vt:lpstr>Наши достижения</vt:lpstr>
      <vt:lpstr>Наши достижения</vt:lpstr>
      <vt:lpstr>Наши достижения</vt:lpstr>
      <vt:lpstr>Наши достижения</vt:lpstr>
      <vt:lpstr>Наши достижения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России в лицах</dc:title>
  <dc:creator>user</dc:creator>
  <cp:lastModifiedBy>user</cp:lastModifiedBy>
  <cp:revision>20</cp:revision>
  <dcterms:created xsi:type="dcterms:W3CDTF">2017-06-23T06:55:20Z</dcterms:created>
  <dcterms:modified xsi:type="dcterms:W3CDTF">2017-08-25T05:22:13Z</dcterms:modified>
</cp:coreProperties>
</file>