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94" r:id="rId2"/>
    <p:sldId id="295" r:id="rId3"/>
    <p:sldId id="297" r:id="rId4"/>
    <p:sldId id="296" r:id="rId5"/>
    <p:sldId id="298" r:id="rId6"/>
    <p:sldId id="258" r:id="rId7"/>
    <p:sldId id="303" r:id="rId8"/>
    <p:sldId id="299" r:id="rId9"/>
    <p:sldId id="300" r:id="rId10"/>
    <p:sldId id="301" r:id="rId11"/>
    <p:sldId id="302" r:id="rId12"/>
    <p:sldId id="305" r:id="rId13"/>
    <p:sldId id="30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852B-2FE0-4382-8B2F-07637EB28CA5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E0974-3927-4B17-8532-52AD4FC01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6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11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9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75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0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4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0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7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9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1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2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3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08E79-D5F6-42EC-B0BC-606080F470D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4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rc.uralschool.ru/?section_id=17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149080"/>
            <a:ext cx="8712969" cy="253487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/>
              <a:t>Логопедическое занятие</a:t>
            </a:r>
          </a:p>
          <a:p>
            <a:pPr algn="r"/>
            <a:r>
              <a:rPr lang="ru-RU" sz="2000" dirty="0" smtClean="0"/>
              <a:t>учитель-логопед: С. В. Захарцева</a:t>
            </a:r>
          </a:p>
          <a:p>
            <a:pPr algn="r"/>
            <a:r>
              <a:rPr lang="ru-RU" sz="2000" dirty="0"/>
              <a:t>ГБОУ «Речевой центр», г</a:t>
            </a:r>
            <a:r>
              <a:rPr lang="ru-RU" sz="2000" dirty="0" smtClean="0"/>
              <a:t>. Екатеринбург, 2022</a:t>
            </a:r>
          </a:p>
          <a:p>
            <a:pPr algn="r"/>
            <a:endParaRPr lang="ru-RU" sz="2000" dirty="0" smtClean="0"/>
          </a:p>
          <a:p>
            <a:pPr algn="l"/>
            <a:r>
              <a:rPr lang="ru-RU" sz="2000" dirty="0"/>
              <a:t>Использованные ресурсы:</a:t>
            </a:r>
          </a:p>
          <a:p>
            <a:pPr algn="l"/>
            <a:r>
              <a:rPr lang="ru-RU" sz="2000" dirty="0"/>
              <a:t>Н. Э. </a:t>
            </a:r>
            <a:r>
              <a:rPr lang="ru-RU" sz="2000" dirty="0" err="1"/>
              <a:t>Теремкова</a:t>
            </a:r>
            <a:r>
              <a:rPr lang="ru-RU" sz="2000" dirty="0"/>
              <a:t> «Логопедические задания для детей с ОНР», альбом 4</a:t>
            </a:r>
            <a:r>
              <a:rPr lang="ru-RU" sz="2000" dirty="0" smtClean="0"/>
              <a:t>;</a:t>
            </a:r>
            <a:endParaRPr lang="ru-RU" sz="2000" dirty="0"/>
          </a:p>
          <a:p>
            <a:pPr algn="l"/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://rc.uralschool.ru/?section_id=175</a:t>
            </a:r>
            <a:r>
              <a:rPr lang="ru-RU" sz="2000" dirty="0"/>
              <a:t> ;</a:t>
            </a:r>
          </a:p>
          <a:p>
            <a:pPr algn="l"/>
            <a:r>
              <a:rPr lang="ru-RU" sz="2000" dirty="0"/>
              <a:t>Всемирная сеть Интернет.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8422" y="55596"/>
            <a:ext cx="5292080" cy="33734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Коррекционно-развивающий курс</a:t>
            </a:r>
            <a:br>
              <a:rPr lang="ru-RU" sz="2400" dirty="0" smtClean="0"/>
            </a:br>
            <a:r>
              <a:rPr lang="ru-RU" sz="2400" dirty="0" smtClean="0"/>
              <a:t>«Развитие речи»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</a:t>
            </a:r>
            <a:r>
              <a:rPr lang="ru-RU" sz="4800" dirty="0" smtClean="0"/>
              <a:t>16 марта, среда</a:t>
            </a:r>
            <a:br>
              <a:rPr lang="ru-RU" sz="4800" dirty="0" smtClean="0"/>
            </a:br>
            <a:r>
              <a:rPr lang="ru-RU" sz="4800" dirty="0" smtClean="0"/>
              <a:t>Время года: весна</a:t>
            </a:r>
            <a:endParaRPr lang="ru-RU" sz="1200" dirty="0"/>
          </a:p>
        </p:txBody>
      </p:sp>
      <p:pic>
        <p:nvPicPr>
          <p:cNvPr id="1026" name="Picture 2" descr="https://cdn.azbyka.ru/deti/wp-content/uploads/2018/01/spring_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4062526" cy="40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570784" y="548680"/>
            <a:ext cx="288032" cy="927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3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8" y="116632"/>
            <a:ext cx="8928992" cy="4032448"/>
          </a:xfrm>
        </p:spPr>
        <p:txBody>
          <a:bodyPr>
            <a:noAutofit/>
          </a:bodyPr>
          <a:lstStyle/>
          <a:p>
            <a:pPr algn="l"/>
            <a:r>
              <a:rPr lang="ru-RU" sz="3200" i="1" dirty="0" smtClean="0"/>
              <a:t>- Медвежонок играет на гармошке.</a:t>
            </a:r>
            <a:br>
              <a:rPr lang="ru-RU" sz="3200" i="1" dirty="0" smtClean="0"/>
            </a:br>
            <a:r>
              <a:rPr lang="ru-RU" sz="3200" i="1" dirty="0" smtClean="0"/>
              <a:t>Он гармонист.</a:t>
            </a:r>
            <a:br>
              <a:rPr lang="ru-RU" sz="3200" i="1" dirty="0" smtClean="0"/>
            </a:br>
            <a:r>
              <a:rPr lang="ru-RU" sz="3200" i="1" dirty="0" smtClean="0"/>
              <a:t>- Зайчонок </a:t>
            </a:r>
            <a:r>
              <a:rPr lang="ru-RU" sz="3200" i="1" dirty="0"/>
              <a:t>и</a:t>
            </a:r>
            <a:r>
              <a:rPr lang="ru-RU" sz="3200" i="1" dirty="0" smtClean="0"/>
              <a:t>грает на барабанах.</a:t>
            </a:r>
            <a:br>
              <a:rPr lang="ru-RU" sz="3200" i="1" dirty="0" smtClean="0"/>
            </a:br>
            <a:r>
              <a:rPr lang="ru-RU" sz="3200" i="1" dirty="0" smtClean="0"/>
              <a:t>Он барабанщик.</a:t>
            </a:r>
            <a:br>
              <a:rPr lang="ru-RU" sz="3200" i="1" dirty="0" smtClean="0"/>
            </a:br>
            <a:r>
              <a:rPr lang="ru-RU" sz="3200" i="1" dirty="0" smtClean="0"/>
              <a:t>- Кузнечик играет на скрипке. Он скрипач.</a:t>
            </a:r>
            <a:br>
              <a:rPr lang="ru-RU" sz="3200" i="1" dirty="0" smtClean="0"/>
            </a:br>
            <a:r>
              <a:rPr lang="ru-RU" sz="3200" i="1" dirty="0" smtClean="0"/>
              <a:t>- Лягушонок играет на гитаре. Он гитарист.</a:t>
            </a:r>
            <a:br>
              <a:rPr lang="ru-RU" sz="3200" i="1" dirty="0" smtClean="0"/>
            </a:br>
            <a:r>
              <a:rPr lang="ru-RU" sz="3200" i="1" dirty="0" smtClean="0"/>
              <a:t>- Лисичка играет на балалайке. Она балалаечница.</a:t>
            </a:r>
            <a:br>
              <a:rPr lang="ru-RU" sz="3200" i="1" dirty="0" smtClean="0"/>
            </a:br>
            <a:endParaRPr lang="ru-RU" sz="3200" dirty="0"/>
          </a:p>
        </p:txBody>
      </p:sp>
      <p:pic>
        <p:nvPicPr>
          <p:cNvPr id="5122" name="Picture 2" descr="H:\сканер\Теремкова Н. Э\4 альбом\IMG_000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8" t="36363" r="12851" b="43435"/>
          <a:stretch/>
        </p:blipFill>
        <p:spPr bwMode="auto">
          <a:xfrm>
            <a:off x="-25571" y="3429000"/>
            <a:ext cx="9046634" cy="32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35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1715"/>
            <a:ext cx="3099408" cy="610669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Рассмотри картинки. 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Составь по ним рассказ.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Какие инструменты и как мальчик использовал в работе?</a:t>
            </a:r>
            <a:endParaRPr lang="ru-RU" sz="3200" dirty="0"/>
          </a:p>
        </p:txBody>
      </p:sp>
      <p:pic>
        <p:nvPicPr>
          <p:cNvPr id="1026" name="Picture 2" descr="H:\сканер\Теремкова Н. Э\4 альбом\IMG_0008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FE8E7"/>
              </a:clrFrom>
              <a:clrTo>
                <a:srgbClr val="DFE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12727" r="6279" b="20404"/>
          <a:stretch/>
        </p:blipFill>
        <p:spPr bwMode="auto">
          <a:xfrm>
            <a:off x="3556608" y="88752"/>
            <a:ext cx="5587392" cy="66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15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rviydoc.ru/docs/42/41256/conv_1/file1_html_m4ebb2c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899" r="5783" b="1729"/>
          <a:stretch/>
        </p:blipFill>
        <p:spPr bwMode="auto">
          <a:xfrm>
            <a:off x="2127315" y="384173"/>
            <a:ext cx="6881587" cy="64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510823"/>
            <a:ext cx="24482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Определи</a:t>
            </a:r>
            <a:r>
              <a:rPr lang="ru-RU" sz="2800" dirty="0"/>
              <a:t>: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кому какой нужен инструмент для выполнения работы.</a:t>
            </a:r>
          </a:p>
          <a:p>
            <a:r>
              <a:rPr lang="ru-RU" sz="2400" i="1" dirty="0" smtClean="0"/>
              <a:t>(При работе на листочке обозначь линии разным цветом.)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03388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05"/>
            <a:ext cx="8496944" cy="1800110"/>
          </a:xfrm>
        </p:spPr>
        <p:txBody>
          <a:bodyPr>
            <a:normAutofit/>
          </a:bodyPr>
          <a:lstStyle/>
          <a:p>
            <a:r>
              <a:rPr lang="ru-RU" sz="3600" dirty="0"/>
              <a:t>Вспомни, что  </a:t>
            </a:r>
            <a:r>
              <a:rPr lang="ru-RU" sz="3600" dirty="0" smtClean="0"/>
              <a:t>делали </a:t>
            </a:r>
            <a:r>
              <a:rPr lang="ru-RU" sz="3600" dirty="0"/>
              <a:t>сегодня на занятии.</a:t>
            </a:r>
            <a:br>
              <a:rPr lang="ru-RU" sz="36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600" dirty="0" smtClean="0"/>
              <a:t>Оцени свою работу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(выбери подходящий смайлик)</a:t>
            </a:r>
            <a:endParaRPr lang="ru-RU" sz="2000" dirty="0"/>
          </a:p>
        </p:txBody>
      </p:sp>
      <p:pic>
        <p:nvPicPr>
          <p:cNvPr id="4" name="Содержимое 3" descr="hello_html_6231d2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090" y="1932146"/>
            <a:ext cx="1945123" cy="2032455"/>
          </a:xfrm>
        </p:spPr>
      </p:pic>
      <p:pic>
        <p:nvPicPr>
          <p:cNvPr id="5" name="Рисунок 4" descr="hello_html_6231d2b9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8195" y="2013934"/>
            <a:ext cx="1864838" cy="1950667"/>
          </a:xfrm>
          <a:prstGeom prst="rect">
            <a:avLst/>
          </a:prstGeom>
        </p:spPr>
      </p:pic>
      <p:pic>
        <p:nvPicPr>
          <p:cNvPr id="6" name="Рисунок 5" descr="hello_html_6231d2b9 — копия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2013934"/>
            <a:ext cx="1821889" cy="1800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9532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Я со всем справился!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8195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 меня возникали трудности.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Мне было сложно.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3528" y="5320832"/>
            <a:ext cx="223224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380183" y="5293332"/>
            <a:ext cx="2376264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Будь внимательнее, и всё получиться!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44208" y="5320832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 расстраивайся! Будем учиться дальше!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42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50" y="0"/>
            <a:ext cx="8928992" cy="54868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Посмотри на картинки и назови тему занятия.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0305" y="620688"/>
            <a:ext cx="798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«Инструменты». Что между ними общего?</a:t>
            </a:r>
            <a:endParaRPr lang="ru-RU" sz="3200" dirty="0"/>
          </a:p>
        </p:txBody>
      </p:sp>
      <p:pic>
        <p:nvPicPr>
          <p:cNvPr id="1026" name="Picture 2" descr="H:\сканер\Теремкова Н. Э\4 альбом\IMG_000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0404" r="5707" b="38182"/>
          <a:stretch/>
        </p:blipFill>
        <p:spPr bwMode="auto">
          <a:xfrm>
            <a:off x="179512" y="1205463"/>
            <a:ext cx="7109652" cy="51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6948264" y="6021288"/>
            <a:ext cx="1944216" cy="57606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53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Инструменты – это приборы для выполнения какого-то дела.</a:t>
            </a:r>
            <a:endParaRPr lang="ru-RU" sz="3200" dirty="0"/>
          </a:p>
        </p:txBody>
      </p:sp>
      <p:pic>
        <p:nvPicPr>
          <p:cNvPr id="1026" name="Picture 2" descr="H:\сканер\Теремкова Н. Э\4 альбом\IMG_000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0404" r="5707" b="38182"/>
          <a:stretch/>
        </p:blipFill>
        <p:spPr bwMode="auto">
          <a:xfrm>
            <a:off x="179512" y="1205463"/>
            <a:ext cx="7109652" cy="516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0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20305" y="257702"/>
            <a:ext cx="798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Инструменты. В чём их различие?</a:t>
            </a:r>
            <a:endParaRPr lang="ru-RU" sz="3200" dirty="0"/>
          </a:p>
        </p:txBody>
      </p:sp>
      <p:pic>
        <p:nvPicPr>
          <p:cNvPr id="1026" name="Picture 2" descr="H:\сканер\Теремкова Н. Э\4 альбом\IMG_000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0404" r="5707" b="38182"/>
          <a:stretch/>
        </p:blipFill>
        <p:spPr bwMode="auto">
          <a:xfrm>
            <a:off x="251520" y="842477"/>
            <a:ext cx="7369802" cy="53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4" action="ppaction://hlinksldjump" highlightClick="1"/>
          </p:cNvPr>
          <p:cNvSpPr/>
          <p:nvPr/>
        </p:nvSpPr>
        <p:spPr>
          <a:xfrm>
            <a:off x="6588224" y="6309320"/>
            <a:ext cx="2304256" cy="43204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497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88011"/>
            <a:ext cx="8712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Людям разных профессий нужны свои инструменты (садовые, столярные, музыкальные).</a:t>
            </a:r>
            <a:endParaRPr lang="ru-RU" sz="2800" dirty="0"/>
          </a:p>
        </p:txBody>
      </p:sp>
      <p:pic>
        <p:nvPicPr>
          <p:cNvPr id="1026" name="Picture 2" descr="H:\сканер\Теремкова Н. Э\4 альбом\IMG_000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0404" r="5707" b="38182"/>
          <a:stretch/>
        </p:blipFill>
        <p:spPr bwMode="auto">
          <a:xfrm>
            <a:off x="4535995" y="862178"/>
            <a:ext cx="4637315" cy="33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arch-club.com/sites/default/files/2017-08/support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8" y="4293096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blogrom.com/wp-content/uploads/2019/05/organik-tarim-isi-310x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s://zelenj.ru/wp-content/uploads/2019/12/posevnoj-kalendar-dlya-rostovskoj-oblasti-tablica-370x2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cdn1.roomble.com/wp-content/uploads/2021/08/7-1-1200x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165229"/>
            <a:ext cx="3402404" cy="25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avatars.mds.yandex.net/get-afishanew/31447/132e94dc3a905ff98364337a682422d5/s372x2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24" y="4314889"/>
            <a:ext cx="3935955" cy="23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3" y="4509120"/>
            <a:ext cx="5904656" cy="210009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Артикуляционная гимнастика</a:t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i="1" dirty="0" smtClean="0"/>
              <a:t>Щёткой чищу я щенка,</a:t>
            </a:r>
            <a:br>
              <a:rPr lang="ru-RU" sz="3100" i="1" dirty="0" smtClean="0"/>
            </a:br>
            <a:r>
              <a:rPr lang="ru-RU" sz="3100" i="1" dirty="0" smtClean="0"/>
              <a:t>Щекочу ему бока!</a:t>
            </a:r>
            <a:endParaRPr lang="ru-RU" sz="3100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664932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3600400" cy="284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01370"/>
            <a:ext cx="3015335" cy="35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520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642"/>
          <a:stretch/>
        </p:blipFill>
        <p:spPr>
          <a:xfrm>
            <a:off x="136478" y="253628"/>
            <a:ext cx="2825086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71" y="291727"/>
            <a:ext cx="267652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8" y="3397024"/>
            <a:ext cx="271462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69" y="291728"/>
            <a:ext cx="271462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/>
          <a:stretch/>
        </p:blipFill>
        <p:spPr>
          <a:xfrm>
            <a:off x="3314517" y="3416074"/>
            <a:ext cx="2706279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020796" y="4560225"/>
            <a:ext cx="3015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Старайся пропеть гласные</a:t>
            </a:r>
          </a:p>
          <a:p>
            <a:pPr algn="r"/>
            <a:r>
              <a:rPr lang="ru-RU" sz="2800" dirty="0" smtClean="0"/>
              <a:t>на одном выдохе.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8916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77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Подбери слова-действия к инструментам.</a:t>
            </a:r>
            <a:endParaRPr lang="ru-RU" dirty="0"/>
          </a:p>
        </p:txBody>
      </p:sp>
      <p:pic>
        <p:nvPicPr>
          <p:cNvPr id="4" name="Picture 2" descr="H:\сканер\Теремкова Н. Э\4 альбом\IMG_000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0404" r="5707" b="38182"/>
          <a:stretch/>
        </p:blipFill>
        <p:spPr bwMode="auto">
          <a:xfrm>
            <a:off x="1043608" y="1340768"/>
            <a:ext cx="7369802" cy="53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1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58" y="116632"/>
            <a:ext cx="8928992" cy="1498178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Назови каждого музыканта по образцу:</a:t>
            </a:r>
            <a:br>
              <a:rPr lang="ru-RU" sz="3600" dirty="0" smtClean="0"/>
            </a:br>
            <a:r>
              <a:rPr lang="ru-RU" sz="3200" i="1" dirty="0" smtClean="0"/>
              <a:t>«Медвежонок играет на гармошке. Он гармонист.»</a:t>
            </a:r>
            <a:endParaRPr lang="ru-RU" sz="3200" dirty="0"/>
          </a:p>
        </p:txBody>
      </p:sp>
      <p:pic>
        <p:nvPicPr>
          <p:cNvPr id="5122" name="Picture 2" descr="H:\сканер\Теремкова Н. Э\4 альбом\IMG_000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1F2F4"/>
              </a:clrFrom>
              <a:clrTo>
                <a:srgbClr val="F1F2F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8" t="36363" r="12851" b="43435"/>
          <a:stretch/>
        </p:blipFill>
        <p:spPr bwMode="auto">
          <a:xfrm>
            <a:off x="97366" y="2852936"/>
            <a:ext cx="9046634" cy="32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6012160" y="1630791"/>
            <a:ext cx="2592288" cy="64807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36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</Template>
  <TotalTime>2743</TotalTime>
  <Words>191</Words>
  <Application>Microsoft Office PowerPoint</Application>
  <PresentationFormat>Экран (4:3)</PresentationFormat>
  <Paragraphs>34</Paragraphs>
  <Slides>13</Slides>
  <Notes>0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день победы</vt:lpstr>
      <vt:lpstr>Коррекционно-развивающий курс «Развитие речи»   16 марта, среда Время года: весна</vt:lpstr>
      <vt:lpstr>Посмотри на картинки и назови тему занятия.</vt:lpstr>
      <vt:lpstr>Презентация PowerPoint</vt:lpstr>
      <vt:lpstr>Презентация PowerPoint</vt:lpstr>
      <vt:lpstr>Презентация PowerPoint</vt:lpstr>
      <vt:lpstr>Артикуляционная гимнастика  Щёткой чищу я щенка, Щекочу ему бока!</vt:lpstr>
      <vt:lpstr>Презентация PowerPoint</vt:lpstr>
      <vt:lpstr>Подбери слова-действия к инструментам.</vt:lpstr>
      <vt:lpstr>Назови каждого музыканта по образцу: «Медвежонок играет на гармошке. Он гармонист.»</vt:lpstr>
      <vt:lpstr>- Медвежонок играет на гармошке. Он гармонист. - Зайчонок играет на барабанах. Он барабанщик. - Кузнечик играет на скрипке. Он скрипач. - Лягушонок играет на гитаре. Он гитарист. - Лисичка играет на балалайке. Она балалаечница. </vt:lpstr>
      <vt:lpstr>Рассмотри картинки.   Составь по ним рассказ.   Какие инструменты и как мальчик использовал в работе?</vt:lpstr>
      <vt:lpstr>Презентация PowerPoint</vt:lpstr>
      <vt:lpstr>Вспомни, что  делали сегодня на занятии.  Оцени свою работу (выбери подходящий смайлик)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гласных</dc:title>
  <dc:creator>Светлана В. Дюндина</dc:creator>
  <cp:lastModifiedBy>Светлана В. Дюндина</cp:lastModifiedBy>
  <cp:revision>228</cp:revision>
  <dcterms:created xsi:type="dcterms:W3CDTF">2016-09-27T04:10:24Z</dcterms:created>
  <dcterms:modified xsi:type="dcterms:W3CDTF">2022-03-16T06:02:48Z</dcterms:modified>
</cp:coreProperties>
</file>