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5"/>
  </p:notesMasterIdLst>
  <p:handoutMasterIdLst>
    <p:handoutMasterId r:id="rId16"/>
  </p:handoutMasterIdLst>
  <p:sldIdLst>
    <p:sldId id="256" r:id="rId2"/>
    <p:sldId id="305" r:id="rId3"/>
    <p:sldId id="314" r:id="rId4"/>
    <p:sldId id="258" r:id="rId5"/>
    <p:sldId id="303" r:id="rId6"/>
    <p:sldId id="308" r:id="rId7"/>
    <p:sldId id="309" r:id="rId8"/>
    <p:sldId id="310" r:id="rId9"/>
    <p:sldId id="306" r:id="rId10"/>
    <p:sldId id="311" r:id="rId11"/>
    <p:sldId id="312" r:id="rId12"/>
    <p:sldId id="313" r:id="rId13"/>
    <p:sldId id="315" r:id="rId14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53D0EF-938D-40FC-9AF7-394BC8EB483E}" type="doc">
      <dgm:prSet loTypeId="urn:microsoft.com/office/officeart/2005/8/layout/cycle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9B679C4-4FEE-42F1-A65D-3D253EEDD724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235680AE-591F-4C73-AD75-2EF5CD70426A}" type="parTrans" cxnId="{3324ED97-509F-4DFB-8B5A-59056B14D47A}">
      <dgm:prSet/>
      <dgm:spPr/>
      <dgm:t>
        <a:bodyPr/>
        <a:lstStyle/>
        <a:p>
          <a:endParaRPr lang="ru-RU"/>
        </a:p>
      </dgm:t>
    </dgm:pt>
    <dgm:pt modelId="{B9BF25E1-CEB8-4BE0-A5D3-1E05439F686D}" type="sibTrans" cxnId="{3324ED97-509F-4DFB-8B5A-59056B14D47A}">
      <dgm:prSet/>
      <dgm:spPr/>
      <dgm:t>
        <a:bodyPr/>
        <a:lstStyle/>
        <a:p>
          <a:endParaRPr lang="ru-RU"/>
        </a:p>
      </dgm:t>
    </dgm:pt>
    <dgm:pt modelId="{6AC1BD74-F48F-41FD-8F7A-F1D4C766482F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30686F6D-C6A9-4A0D-9F37-E60E587CC36C}" type="parTrans" cxnId="{94238F15-BD1F-4730-8623-5F89BC08C813}">
      <dgm:prSet/>
      <dgm:spPr/>
      <dgm:t>
        <a:bodyPr/>
        <a:lstStyle/>
        <a:p>
          <a:endParaRPr lang="ru-RU"/>
        </a:p>
      </dgm:t>
    </dgm:pt>
    <dgm:pt modelId="{B93E5BC9-3107-4B78-AB9B-57D4904E3840}" type="sibTrans" cxnId="{94238F15-BD1F-4730-8623-5F89BC08C813}">
      <dgm:prSet/>
      <dgm:spPr/>
      <dgm:t>
        <a:bodyPr/>
        <a:lstStyle/>
        <a:p>
          <a:endParaRPr lang="ru-RU"/>
        </a:p>
      </dgm:t>
    </dgm:pt>
    <dgm:pt modelId="{61BD236F-1BBC-435B-9A01-CAF3D21398A0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5FDC343B-16F2-4887-BA6A-9461B20FCB47}" type="parTrans" cxnId="{5E11D4CD-9A27-4EF6-BC2E-A42F5B27D162}">
      <dgm:prSet/>
      <dgm:spPr/>
      <dgm:t>
        <a:bodyPr/>
        <a:lstStyle/>
        <a:p>
          <a:endParaRPr lang="ru-RU"/>
        </a:p>
      </dgm:t>
    </dgm:pt>
    <dgm:pt modelId="{E10BCED6-D9D7-4599-BE4B-BF3C7BE39708}" type="sibTrans" cxnId="{5E11D4CD-9A27-4EF6-BC2E-A42F5B27D162}">
      <dgm:prSet/>
      <dgm:spPr/>
      <dgm:t>
        <a:bodyPr/>
        <a:lstStyle/>
        <a:p>
          <a:endParaRPr lang="ru-RU"/>
        </a:p>
      </dgm:t>
    </dgm:pt>
    <dgm:pt modelId="{11B85FA2-5619-416A-8D3C-CE0C8F8AF72A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DD82D0E9-8591-4685-BA0F-F20DCF58A128}" type="parTrans" cxnId="{823CF64A-2754-4550-9D31-8C74E9779C7B}">
      <dgm:prSet/>
      <dgm:spPr/>
      <dgm:t>
        <a:bodyPr/>
        <a:lstStyle/>
        <a:p>
          <a:endParaRPr lang="ru-RU"/>
        </a:p>
      </dgm:t>
    </dgm:pt>
    <dgm:pt modelId="{B89C4E29-E272-4A2F-875B-31D9B6EF4458}" type="sibTrans" cxnId="{823CF64A-2754-4550-9D31-8C74E9779C7B}">
      <dgm:prSet/>
      <dgm:spPr/>
      <dgm:t>
        <a:bodyPr/>
        <a:lstStyle/>
        <a:p>
          <a:endParaRPr lang="ru-RU"/>
        </a:p>
      </dgm:t>
    </dgm:pt>
    <dgm:pt modelId="{7BCB5787-BA31-4259-A58D-E33264E06FB1}" type="pres">
      <dgm:prSet presAssocID="{2153D0EF-938D-40FC-9AF7-394BC8EB483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428DC2-0C93-4F24-9B16-EDEFFB6ED1D4}" type="pres">
      <dgm:prSet presAssocID="{79B679C4-4FEE-42F1-A65D-3D253EEDD724}" presName="dummy" presStyleCnt="0"/>
      <dgm:spPr/>
    </dgm:pt>
    <dgm:pt modelId="{19C74B91-EC8D-4DAB-81FF-5ABE7D3BDA6E}" type="pres">
      <dgm:prSet presAssocID="{79B679C4-4FEE-42F1-A65D-3D253EEDD724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11FE30-C996-4878-BCE1-A4228980A6F4}" type="pres">
      <dgm:prSet presAssocID="{B9BF25E1-CEB8-4BE0-A5D3-1E05439F686D}" presName="sibTrans" presStyleLbl="node1" presStyleIdx="0" presStyleCnt="4"/>
      <dgm:spPr/>
      <dgm:t>
        <a:bodyPr/>
        <a:lstStyle/>
        <a:p>
          <a:endParaRPr lang="ru-RU"/>
        </a:p>
      </dgm:t>
    </dgm:pt>
    <dgm:pt modelId="{A0D87227-8A16-4A6C-AB61-A80ABAF3225F}" type="pres">
      <dgm:prSet presAssocID="{6AC1BD74-F48F-41FD-8F7A-F1D4C766482F}" presName="dummy" presStyleCnt="0"/>
      <dgm:spPr/>
    </dgm:pt>
    <dgm:pt modelId="{96D8F675-DF04-4321-8481-43C641DFB51B}" type="pres">
      <dgm:prSet presAssocID="{6AC1BD74-F48F-41FD-8F7A-F1D4C766482F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8A0EC3-2777-4905-8312-4C0EB0DCB45E}" type="pres">
      <dgm:prSet presAssocID="{B93E5BC9-3107-4B78-AB9B-57D4904E3840}" presName="sibTrans" presStyleLbl="node1" presStyleIdx="1" presStyleCnt="4"/>
      <dgm:spPr/>
      <dgm:t>
        <a:bodyPr/>
        <a:lstStyle/>
        <a:p>
          <a:endParaRPr lang="ru-RU"/>
        </a:p>
      </dgm:t>
    </dgm:pt>
    <dgm:pt modelId="{6B1BD924-F026-4A85-BB08-34DCDA97126F}" type="pres">
      <dgm:prSet presAssocID="{61BD236F-1BBC-435B-9A01-CAF3D21398A0}" presName="dummy" presStyleCnt="0"/>
      <dgm:spPr/>
    </dgm:pt>
    <dgm:pt modelId="{241D70BA-A1BC-4B28-B4ED-DC65232B99A0}" type="pres">
      <dgm:prSet presAssocID="{61BD236F-1BBC-435B-9A01-CAF3D21398A0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F6785D-A51E-4D76-B6F9-C658E09ACC58}" type="pres">
      <dgm:prSet presAssocID="{E10BCED6-D9D7-4599-BE4B-BF3C7BE39708}" presName="sibTrans" presStyleLbl="node1" presStyleIdx="2" presStyleCnt="4"/>
      <dgm:spPr/>
      <dgm:t>
        <a:bodyPr/>
        <a:lstStyle/>
        <a:p>
          <a:endParaRPr lang="ru-RU"/>
        </a:p>
      </dgm:t>
    </dgm:pt>
    <dgm:pt modelId="{8AF1771B-0433-4A3E-B1B7-0D81749B4154}" type="pres">
      <dgm:prSet presAssocID="{11B85FA2-5619-416A-8D3C-CE0C8F8AF72A}" presName="dummy" presStyleCnt="0"/>
      <dgm:spPr/>
    </dgm:pt>
    <dgm:pt modelId="{14418006-9E70-4B8D-AFB8-A109AC242150}" type="pres">
      <dgm:prSet presAssocID="{11B85FA2-5619-416A-8D3C-CE0C8F8AF72A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327069-780B-400A-AF26-97411E3F50CE}" type="pres">
      <dgm:prSet presAssocID="{B89C4E29-E272-4A2F-875B-31D9B6EF4458}" presName="sibTrans" presStyleLbl="node1" presStyleIdx="3" presStyleCnt="4"/>
      <dgm:spPr/>
      <dgm:t>
        <a:bodyPr/>
        <a:lstStyle/>
        <a:p>
          <a:endParaRPr lang="ru-RU"/>
        </a:p>
      </dgm:t>
    </dgm:pt>
  </dgm:ptLst>
  <dgm:cxnLst>
    <dgm:cxn modelId="{5E11D4CD-9A27-4EF6-BC2E-A42F5B27D162}" srcId="{2153D0EF-938D-40FC-9AF7-394BC8EB483E}" destId="{61BD236F-1BBC-435B-9A01-CAF3D21398A0}" srcOrd="2" destOrd="0" parTransId="{5FDC343B-16F2-4887-BA6A-9461B20FCB47}" sibTransId="{E10BCED6-D9D7-4599-BE4B-BF3C7BE39708}"/>
    <dgm:cxn modelId="{3D5ECA86-8E1A-441D-B347-7E3C2D20207D}" type="presOf" srcId="{B9BF25E1-CEB8-4BE0-A5D3-1E05439F686D}" destId="{DF11FE30-C996-4878-BCE1-A4228980A6F4}" srcOrd="0" destOrd="0" presId="urn:microsoft.com/office/officeart/2005/8/layout/cycle1"/>
    <dgm:cxn modelId="{07379411-2D20-43FB-A7A3-21D635250E07}" type="presOf" srcId="{B89C4E29-E272-4A2F-875B-31D9B6EF4458}" destId="{7B327069-780B-400A-AF26-97411E3F50CE}" srcOrd="0" destOrd="0" presId="urn:microsoft.com/office/officeart/2005/8/layout/cycle1"/>
    <dgm:cxn modelId="{3324ED97-509F-4DFB-8B5A-59056B14D47A}" srcId="{2153D0EF-938D-40FC-9AF7-394BC8EB483E}" destId="{79B679C4-4FEE-42F1-A65D-3D253EEDD724}" srcOrd="0" destOrd="0" parTransId="{235680AE-591F-4C73-AD75-2EF5CD70426A}" sibTransId="{B9BF25E1-CEB8-4BE0-A5D3-1E05439F686D}"/>
    <dgm:cxn modelId="{4B1AFC71-365C-40AB-ADDE-94725FE0C43E}" type="presOf" srcId="{79B679C4-4FEE-42F1-A65D-3D253EEDD724}" destId="{19C74B91-EC8D-4DAB-81FF-5ABE7D3BDA6E}" srcOrd="0" destOrd="0" presId="urn:microsoft.com/office/officeart/2005/8/layout/cycle1"/>
    <dgm:cxn modelId="{94238F15-BD1F-4730-8623-5F89BC08C813}" srcId="{2153D0EF-938D-40FC-9AF7-394BC8EB483E}" destId="{6AC1BD74-F48F-41FD-8F7A-F1D4C766482F}" srcOrd="1" destOrd="0" parTransId="{30686F6D-C6A9-4A0D-9F37-E60E587CC36C}" sibTransId="{B93E5BC9-3107-4B78-AB9B-57D4904E3840}"/>
    <dgm:cxn modelId="{3E2E9C5A-BDE7-4E1C-82DB-47132E6B0A51}" type="presOf" srcId="{6AC1BD74-F48F-41FD-8F7A-F1D4C766482F}" destId="{96D8F675-DF04-4321-8481-43C641DFB51B}" srcOrd="0" destOrd="0" presId="urn:microsoft.com/office/officeart/2005/8/layout/cycle1"/>
    <dgm:cxn modelId="{F97FD4AB-19CF-4B10-9362-A2DDE30B337C}" type="presOf" srcId="{11B85FA2-5619-416A-8D3C-CE0C8F8AF72A}" destId="{14418006-9E70-4B8D-AFB8-A109AC242150}" srcOrd="0" destOrd="0" presId="urn:microsoft.com/office/officeart/2005/8/layout/cycle1"/>
    <dgm:cxn modelId="{823CF64A-2754-4550-9D31-8C74E9779C7B}" srcId="{2153D0EF-938D-40FC-9AF7-394BC8EB483E}" destId="{11B85FA2-5619-416A-8D3C-CE0C8F8AF72A}" srcOrd="3" destOrd="0" parTransId="{DD82D0E9-8591-4685-BA0F-F20DCF58A128}" sibTransId="{B89C4E29-E272-4A2F-875B-31D9B6EF4458}"/>
    <dgm:cxn modelId="{84B14909-FA2C-4AB3-BCAE-980B3939B1B0}" type="presOf" srcId="{2153D0EF-938D-40FC-9AF7-394BC8EB483E}" destId="{7BCB5787-BA31-4259-A58D-E33264E06FB1}" srcOrd="0" destOrd="0" presId="urn:microsoft.com/office/officeart/2005/8/layout/cycle1"/>
    <dgm:cxn modelId="{149935F7-5855-4668-9531-F71FD34410C4}" type="presOf" srcId="{E10BCED6-D9D7-4599-BE4B-BF3C7BE39708}" destId="{B1F6785D-A51E-4D76-B6F9-C658E09ACC58}" srcOrd="0" destOrd="0" presId="urn:microsoft.com/office/officeart/2005/8/layout/cycle1"/>
    <dgm:cxn modelId="{65CD0851-9BEF-4B8E-B46A-A02225A1E6BA}" type="presOf" srcId="{61BD236F-1BBC-435B-9A01-CAF3D21398A0}" destId="{241D70BA-A1BC-4B28-B4ED-DC65232B99A0}" srcOrd="0" destOrd="0" presId="urn:microsoft.com/office/officeart/2005/8/layout/cycle1"/>
    <dgm:cxn modelId="{46AA0186-620D-40FD-8374-11293572B76C}" type="presOf" srcId="{B93E5BC9-3107-4B78-AB9B-57D4904E3840}" destId="{8C8A0EC3-2777-4905-8312-4C0EB0DCB45E}" srcOrd="0" destOrd="0" presId="urn:microsoft.com/office/officeart/2005/8/layout/cycle1"/>
    <dgm:cxn modelId="{704A82EB-A4D8-467B-A148-E9EA2C3D9F28}" type="presParOf" srcId="{7BCB5787-BA31-4259-A58D-E33264E06FB1}" destId="{0D428DC2-0C93-4F24-9B16-EDEFFB6ED1D4}" srcOrd="0" destOrd="0" presId="urn:microsoft.com/office/officeart/2005/8/layout/cycle1"/>
    <dgm:cxn modelId="{C42D182D-31BF-48BD-A41A-3D58286C7159}" type="presParOf" srcId="{7BCB5787-BA31-4259-A58D-E33264E06FB1}" destId="{19C74B91-EC8D-4DAB-81FF-5ABE7D3BDA6E}" srcOrd="1" destOrd="0" presId="urn:microsoft.com/office/officeart/2005/8/layout/cycle1"/>
    <dgm:cxn modelId="{E7E428CA-EAD3-4046-B351-7976B70697A0}" type="presParOf" srcId="{7BCB5787-BA31-4259-A58D-E33264E06FB1}" destId="{DF11FE30-C996-4878-BCE1-A4228980A6F4}" srcOrd="2" destOrd="0" presId="urn:microsoft.com/office/officeart/2005/8/layout/cycle1"/>
    <dgm:cxn modelId="{14122FEE-E57E-422F-A844-F008239431EB}" type="presParOf" srcId="{7BCB5787-BA31-4259-A58D-E33264E06FB1}" destId="{A0D87227-8A16-4A6C-AB61-A80ABAF3225F}" srcOrd="3" destOrd="0" presId="urn:microsoft.com/office/officeart/2005/8/layout/cycle1"/>
    <dgm:cxn modelId="{52442AFA-1463-468B-A3BD-434BC34BA88A}" type="presParOf" srcId="{7BCB5787-BA31-4259-A58D-E33264E06FB1}" destId="{96D8F675-DF04-4321-8481-43C641DFB51B}" srcOrd="4" destOrd="0" presId="urn:microsoft.com/office/officeart/2005/8/layout/cycle1"/>
    <dgm:cxn modelId="{4D019C33-2190-450E-AEDC-6DDEA8AD0C43}" type="presParOf" srcId="{7BCB5787-BA31-4259-A58D-E33264E06FB1}" destId="{8C8A0EC3-2777-4905-8312-4C0EB0DCB45E}" srcOrd="5" destOrd="0" presId="urn:microsoft.com/office/officeart/2005/8/layout/cycle1"/>
    <dgm:cxn modelId="{B63A9DDA-BADD-4375-B565-08314BD9029B}" type="presParOf" srcId="{7BCB5787-BA31-4259-A58D-E33264E06FB1}" destId="{6B1BD924-F026-4A85-BB08-34DCDA97126F}" srcOrd="6" destOrd="0" presId="urn:microsoft.com/office/officeart/2005/8/layout/cycle1"/>
    <dgm:cxn modelId="{38B38D1A-BF8D-4AAA-9DAD-FF7FF9CCCFD7}" type="presParOf" srcId="{7BCB5787-BA31-4259-A58D-E33264E06FB1}" destId="{241D70BA-A1BC-4B28-B4ED-DC65232B99A0}" srcOrd="7" destOrd="0" presId="urn:microsoft.com/office/officeart/2005/8/layout/cycle1"/>
    <dgm:cxn modelId="{CA87CEC3-7149-46F7-B15F-3AE5287D7B13}" type="presParOf" srcId="{7BCB5787-BA31-4259-A58D-E33264E06FB1}" destId="{B1F6785D-A51E-4D76-B6F9-C658E09ACC58}" srcOrd="8" destOrd="0" presId="urn:microsoft.com/office/officeart/2005/8/layout/cycle1"/>
    <dgm:cxn modelId="{4F0BE1E3-D158-44FF-BABB-95E88C4C7658}" type="presParOf" srcId="{7BCB5787-BA31-4259-A58D-E33264E06FB1}" destId="{8AF1771B-0433-4A3E-B1B7-0D81749B4154}" srcOrd="9" destOrd="0" presId="urn:microsoft.com/office/officeart/2005/8/layout/cycle1"/>
    <dgm:cxn modelId="{EC82B63E-C561-4D22-9EA1-D6B4E80ADAF9}" type="presParOf" srcId="{7BCB5787-BA31-4259-A58D-E33264E06FB1}" destId="{14418006-9E70-4B8D-AFB8-A109AC242150}" srcOrd="10" destOrd="0" presId="urn:microsoft.com/office/officeart/2005/8/layout/cycle1"/>
    <dgm:cxn modelId="{CA8BC6FC-CACD-4E54-B1A9-F4F7CD78397F}" type="presParOf" srcId="{7BCB5787-BA31-4259-A58D-E33264E06FB1}" destId="{7B327069-780B-400A-AF26-97411E3F50CE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C74B91-EC8D-4DAB-81FF-5ABE7D3BDA6E}">
      <dsp:nvSpPr>
        <dsp:cNvPr id="0" name=""/>
        <dsp:cNvSpPr/>
      </dsp:nvSpPr>
      <dsp:spPr>
        <a:xfrm>
          <a:off x="4793407" y="119216"/>
          <a:ext cx="1864015" cy="1864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 </a:t>
          </a:r>
          <a:endParaRPr lang="ru-RU" sz="6500" kern="1200" dirty="0"/>
        </a:p>
      </dsp:txBody>
      <dsp:txXfrm>
        <a:off x="4793407" y="119216"/>
        <a:ext cx="1864015" cy="1864015"/>
      </dsp:txXfrm>
    </dsp:sp>
    <dsp:sp modelId="{DF11FE30-C996-4878-BCE1-A4228980A6F4}">
      <dsp:nvSpPr>
        <dsp:cNvPr id="0" name=""/>
        <dsp:cNvSpPr/>
      </dsp:nvSpPr>
      <dsp:spPr>
        <a:xfrm>
          <a:off x="1505221" y="941"/>
          <a:ext cx="5270477" cy="5270477"/>
        </a:xfrm>
        <a:prstGeom prst="circularArrow">
          <a:avLst>
            <a:gd name="adj1" fmla="val 6897"/>
            <a:gd name="adj2" fmla="val 464917"/>
            <a:gd name="adj3" fmla="val 551245"/>
            <a:gd name="adj4" fmla="val 20583838"/>
            <a:gd name="adj5" fmla="val 8046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D8F675-DF04-4321-8481-43C641DFB51B}">
      <dsp:nvSpPr>
        <dsp:cNvPr id="0" name=""/>
        <dsp:cNvSpPr/>
      </dsp:nvSpPr>
      <dsp:spPr>
        <a:xfrm>
          <a:off x="4793407" y="3289127"/>
          <a:ext cx="1864015" cy="1864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 </a:t>
          </a:r>
          <a:endParaRPr lang="ru-RU" sz="6500" kern="1200" dirty="0"/>
        </a:p>
      </dsp:txBody>
      <dsp:txXfrm>
        <a:off x="4793407" y="3289127"/>
        <a:ext cx="1864015" cy="1864015"/>
      </dsp:txXfrm>
    </dsp:sp>
    <dsp:sp modelId="{8C8A0EC3-2777-4905-8312-4C0EB0DCB45E}">
      <dsp:nvSpPr>
        <dsp:cNvPr id="0" name=""/>
        <dsp:cNvSpPr/>
      </dsp:nvSpPr>
      <dsp:spPr>
        <a:xfrm>
          <a:off x="1505221" y="941"/>
          <a:ext cx="5270477" cy="5270477"/>
        </a:xfrm>
        <a:prstGeom prst="circularArrow">
          <a:avLst>
            <a:gd name="adj1" fmla="val 6897"/>
            <a:gd name="adj2" fmla="val 464917"/>
            <a:gd name="adj3" fmla="val 5951245"/>
            <a:gd name="adj4" fmla="val 4383838"/>
            <a:gd name="adj5" fmla="val 8046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1D70BA-A1BC-4B28-B4ED-DC65232B99A0}">
      <dsp:nvSpPr>
        <dsp:cNvPr id="0" name=""/>
        <dsp:cNvSpPr/>
      </dsp:nvSpPr>
      <dsp:spPr>
        <a:xfrm>
          <a:off x="1623496" y="3289127"/>
          <a:ext cx="1864015" cy="1864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 </a:t>
          </a:r>
          <a:endParaRPr lang="ru-RU" sz="6500" kern="1200" dirty="0"/>
        </a:p>
      </dsp:txBody>
      <dsp:txXfrm>
        <a:off x="1623496" y="3289127"/>
        <a:ext cx="1864015" cy="1864015"/>
      </dsp:txXfrm>
    </dsp:sp>
    <dsp:sp modelId="{B1F6785D-A51E-4D76-B6F9-C658E09ACC58}">
      <dsp:nvSpPr>
        <dsp:cNvPr id="0" name=""/>
        <dsp:cNvSpPr/>
      </dsp:nvSpPr>
      <dsp:spPr>
        <a:xfrm>
          <a:off x="1505221" y="941"/>
          <a:ext cx="5270477" cy="5270477"/>
        </a:xfrm>
        <a:prstGeom prst="circularArrow">
          <a:avLst>
            <a:gd name="adj1" fmla="val 6897"/>
            <a:gd name="adj2" fmla="val 464917"/>
            <a:gd name="adj3" fmla="val 11351245"/>
            <a:gd name="adj4" fmla="val 9783838"/>
            <a:gd name="adj5" fmla="val 8046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418006-9E70-4B8D-AFB8-A109AC242150}">
      <dsp:nvSpPr>
        <dsp:cNvPr id="0" name=""/>
        <dsp:cNvSpPr/>
      </dsp:nvSpPr>
      <dsp:spPr>
        <a:xfrm>
          <a:off x="1623496" y="119216"/>
          <a:ext cx="1864015" cy="1864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 </a:t>
          </a:r>
          <a:endParaRPr lang="ru-RU" sz="6500" kern="1200" dirty="0"/>
        </a:p>
      </dsp:txBody>
      <dsp:txXfrm>
        <a:off x="1623496" y="119216"/>
        <a:ext cx="1864015" cy="1864015"/>
      </dsp:txXfrm>
    </dsp:sp>
    <dsp:sp modelId="{7B327069-780B-400A-AF26-97411E3F50CE}">
      <dsp:nvSpPr>
        <dsp:cNvPr id="0" name=""/>
        <dsp:cNvSpPr/>
      </dsp:nvSpPr>
      <dsp:spPr>
        <a:xfrm>
          <a:off x="1505221" y="941"/>
          <a:ext cx="5270477" cy="5270477"/>
        </a:xfrm>
        <a:prstGeom prst="circularArrow">
          <a:avLst>
            <a:gd name="adj1" fmla="val 6897"/>
            <a:gd name="adj2" fmla="val 464917"/>
            <a:gd name="adj3" fmla="val 16751245"/>
            <a:gd name="adj4" fmla="val 15183838"/>
            <a:gd name="adj5" fmla="val 8046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E46C51-BCA9-4D2B-9187-4CAFA8243A42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B8AC5-88D7-453B-AFE1-A13942E04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130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35852B-2FE0-4382-8B2F-07637EB28CA5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1E0974-3927-4B17-8532-52AD4FC01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969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8E79-D5F6-42EC-B0BC-606080F470DF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F344-9653-408D-91FC-23BB630F7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5110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8E79-D5F6-42EC-B0BC-606080F470DF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F344-9653-408D-91FC-23BB630F7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5935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8E79-D5F6-42EC-B0BC-606080F470DF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F344-9653-408D-91FC-23BB630F7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9759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8E79-D5F6-42EC-B0BC-606080F470DF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F344-9653-408D-91FC-23BB630F7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6069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8E79-D5F6-42EC-B0BC-606080F470DF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F344-9653-408D-91FC-23BB630F7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643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8E79-D5F6-42EC-B0BC-606080F470DF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F344-9653-408D-91FC-23BB630F7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101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8E79-D5F6-42EC-B0BC-606080F470DF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F344-9653-408D-91FC-23BB630F7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8766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8E79-D5F6-42EC-B0BC-606080F470DF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F344-9653-408D-91FC-23BB630F7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7944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8E79-D5F6-42EC-B0BC-606080F470DF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F344-9653-408D-91FC-23BB630F7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9150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8E79-D5F6-42EC-B0BC-606080F470DF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F344-9653-408D-91FC-23BB630F7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2223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8E79-D5F6-42EC-B0BC-606080F470DF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F344-9653-408D-91FC-23BB630F7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0365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08E79-D5F6-42EC-B0BC-606080F470DF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6F344-9653-408D-91FC-23BB630F7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345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76699" y="3573016"/>
            <a:ext cx="4815781" cy="3110943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dirty="0" smtClean="0"/>
              <a:t>Дистанционное логопедическое занятие</a:t>
            </a:r>
          </a:p>
          <a:p>
            <a:pPr algn="r"/>
            <a:endParaRPr lang="ru-RU" dirty="0" smtClean="0"/>
          </a:p>
          <a:p>
            <a:pPr algn="l"/>
            <a:r>
              <a:rPr lang="ru-RU" sz="2600" dirty="0" smtClean="0"/>
              <a:t>Понадобится: лист бумаги, простой и цветные карандаши.</a:t>
            </a:r>
          </a:p>
          <a:p>
            <a:pPr algn="l"/>
            <a:endParaRPr lang="ru-RU" sz="2600" dirty="0" smtClean="0"/>
          </a:p>
          <a:p>
            <a:pPr algn="r"/>
            <a:r>
              <a:rPr lang="ru-RU" sz="2000" dirty="0" smtClean="0"/>
              <a:t>учитель-логопед: С. В. Захарцева</a:t>
            </a:r>
          </a:p>
          <a:p>
            <a:pPr algn="r"/>
            <a:r>
              <a:rPr lang="ru-RU" sz="2000" dirty="0"/>
              <a:t>ГБОУ «Речевой центр», г</a:t>
            </a:r>
            <a:r>
              <a:rPr lang="ru-RU" sz="2000" dirty="0" smtClean="0"/>
              <a:t>. Екатеринбург</a:t>
            </a:r>
          </a:p>
          <a:p>
            <a:pPr algn="r"/>
            <a:r>
              <a:rPr lang="ru-RU" sz="2000" dirty="0" smtClean="0"/>
              <a:t>январь, 2022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62300"/>
            <a:ext cx="407670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859004" y="4172063"/>
            <a:ext cx="1152128" cy="104109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0"/>
            <a:ext cx="6926138" cy="335699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Коррекционно-развивающий курс</a:t>
            </a:r>
            <a:br>
              <a:rPr lang="ru-RU" sz="3200" dirty="0" smtClean="0"/>
            </a:br>
            <a:r>
              <a:rPr lang="ru-RU" sz="3200" dirty="0" smtClean="0"/>
              <a:t>«Развитие речи»</a:t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6000" dirty="0" smtClean="0"/>
              <a:t>12 января, среда</a:t>
            </a:r>
            <a:r>
              <a:rPr lang="ru-RU" sz="6000" dirty="0"/>
              <a:t/>
            </a:r>
            <a:br>
              <a:rPr lang="ru-RU" sz="6000" dirty="0"/>
            </a:br>
            <a:r>
              <a:rPr lang="ru-RU" sz="6000" dirty="0" smtClean="0"/>
              <a:t>Зима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0910536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конструкты\РР 1, 3 класс\1 РАС. ИН\Зима\164197326291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94" r="18771" b="68168"/>
          <a:stretch/>
        </p:blipFill>
        <p:spPr bwMode="auto">
          <a:xfrm>
            <a:off x="236890" y="306935"/>
            <a:ext cx="8732823" cy="192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513874"/>
              </p:ext>
            </p:extLst>
          </p:nvPr>
        </p:nvGraphicFramePr>
        <p:xfrm>
          <a:off x="268891" y="2636912"/>
          <a:ext cx="8674476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8619"/>
                <a:gridCol w="2168619"/>
                <a:gridCol w="2168619"/>
                <a:gridCol w="2168619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Зимой короткие </a:t>
                      </a:r>
                      <a:r>
                        <a:rPr lang="ru-RU" sz="2400" baseline="0" dirty="0" smtClean="0"/>
                        <a:t> д</a:t>
                      </a:r>
                      <a:r>
                        <a:rPr lang="ru-RU" sz="2400" dirty="0" smtClean="0"/>
                        <a:t>ни</a:t>
                      </a:r>
                      <a:r>
                        <a:rPr lang="ru-RU" sz="2400" baseline="0" dirty="0" smtClean="0"/>
                        <a:t> и длинные ночи. 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Небо почти всегда затянуто облаками и тучами.</a:t>
                      </a:r>
                      <a:endParaRPr lang="ru-RU" sz="24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Земля замёрзла и покрыта</a:t>
                      </a:r>
                      <a:r>
                        <a:rPr lang="ru-RU" sz="2400" baseline="0" dirty="0" smtClean="0"/>
                        <a:t> сугробами.</a:t>
                      </a:r>
                      <a:endParaRPr lang="ru-RU" sz="24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Деревья стоят без листьев.</a:t>
                      </a:r>
                      <a:r>
                        <a:rPr lang="ru-RU" sz="2400" baseline="0" dirty="0" smtClean="0"/>
                        <a:t> На ветках лежит снег.</a:t>
                      </a:r>
                      <a:endParaRPr lang="ru-RU" sz="2400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19772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4905794"/>
              </p:ext>
            </p:extLst>
          </p:nvPr>
        </p:nvGraphicFramePr>
        <p:xfrm>
          <a:off x="251520" y="2924944"/>
          <a:ext cx="8674476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8619"/>
                <a:gridCol w="2168619"/>
                <a:gridCol w="2168619"/>
                <a:gridCol w="2168619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Насекомые (жучки, червячки,</a:t>
                      </a:r>
                      <a:r>
                        <a:rPr lang="ru-RU" sz="2400" baseline="0" dirty="0" smtClean="0"/>
                        <a:t> …) спрятались.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Птицы, которые питались насекомыми, улетели</a:t>
                      </a:r>
                      <a:r>
                        <a:rPr lang="ru-RU" sz="2400" baseline="0" dirty="0" smtClean="0"/>
                        <a:t> в тёплые края.</a:t>
                      </a:r>
                      <a:endParaRPr lang="ru-RU" sz="24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Зимующие птицы клюют замерзшие ягоды и зёрна из кормушек</a:t>
                      </a:r>
                      <a:r>
                        <a:rPr lang="ru-RU" sz="2400" baseline="0" dirty="0" smtClean="0"/>
                        <a:t>.</a:t>
                      </a:r>
                      <a:endParaRPr lang="ru-RU" sz="24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Некоторые звери всю зиму спят</a:t>
                      </a:r>
                      <a:r>
                        <a:rPr lang="ru-RU" sz="2400" baseline="0" dirty="0" smtClean="0"/>
                        <a:t> в норах и берлогах</a:t>
                      </a:r>
                      <a:r>
                        <a:rPr lang="ru-RU" sz="2400" dirty="0" smtClean="0"/>
                        <a:t>.</a:t>
                      </a:r>
                      <a:endParaRPr lang="ru-RU" sz="2400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2" descr="H:\конструкты\РР 1, 3 класс\1 РАС. ИН\Зима\164197326291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74" t="28622" r="18847" b="42133"/>
          <a:stretch/>
        </p:blipFill>
        <p:spPr bwMode="auto">
          <a:xfrm>
            <a:off x="251520" y="476672"/>
            <a:ext cx="8493430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0532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563033"/>
              </p:ext>
            </p:extLst>
          </p:nvPr>
        </p:nvGraphicFramePr>
        <p:xfrm>
          <a:off x="217232" y="2564904"/>
          <a:ext cx="8674476" cy="3383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8619"/>
                <a:gridCol w="2168619"/>
                <a:gridCol w="2168619"/>
                <a:gridCol w="2168619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У </a:t>
                      </a:r>
                      <a:r>
                        <a:rPr lang="ru-RU" sz="2400" dirty="0" smtClean="0"/>
                        <a:t>зверей шерсть </a:t>
                      </a:r>
                      <a:r>
                        <a:rPr lang="ru-RU" sz="2400" dirty="0" smtClean="0"/>
                        <a:t>становится гуще,</a:t>
                      </a:r>
                      <a:r>
                        <a:rPr lang="ru-RU" sz="2400" baseline="0" dirty="0" smtClean="0"/>
                        <a:t> </a:t>
                      </a:r>
                      <a:r>
                        <a:rPr lang="ru-RU" sz="2400" dirty="0" smtClean="0"/>
                        <a:t>меняется окрас.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Мы одеваем</a:t>
                      </a:r>
                      <a:r>
                        <a:rPr lang="ru-RU" sz="2400" baseline="0" dirty="0" smtClean="0"/>
                        <a:t> самые тёплые вещи.</a:t>
                      </a:r>
                      <a:endParaRPr lang="ru-RU" sz="24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Празднуем</a:t>
                      </a:r>
                      <a:r>
                        <a:rPr lang="ru-RU" sz="2400" baseline="0" dirty="0" smtClean="0"/>
                        <a:t> самый яркий праздник – Новый год.</a:t>
                      </a:r>
                      <a:endParaRPr lang="ru-RU" sz="24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Играем в</a:t>
                      </a:r>
                      <a:r>
                        <a:rPr lang="ru-RU" sz="2400" baseline="0" dirty="0" smtClean="0"/>
                        <a:t> разные игры со снегом: строим горки и крепости, лепим снежки, катаемся на коньках и лыжах.</a:t>
                      </a:r>
                      <a:endParaRPr lang="ru-RU" sz="2400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2" descr="H:\конструкты\РР 1, 3 класс\1 РАС. ИН\Зима\164197326291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54" t="58224" r="17563" b="7181"/>
          <a:stretch/>
        </p:blipFill>
        <p:spPr bwMode="auto">
          <a:xfrm>
            <a:off x="184816" y="224644"/>
            <a:ext cx="8891131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5488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5705"/>
            <a:ext cx="8496944" cy="1800110"/>
          </a:xfrm>
        </p:spPr>
        <p:txBody>
          <a:bodyPr>
            <a:normAutofit/>
          </a:bodyPr>
          <a:lstStyle/>
          <a:p>
            <a:r>
              <a:rPr lang="ru-RU" sz="3600" dirty="0"/>
              <a:t>Вспомни, что  </a:t>
            </a:r>
            <a:r>
              <a:rPr lang="ru-RU" sz="3600" dirty="0" smtClean="0"/>
              <a:t>делали </a:t>
            </a:r>
            <a:r>
              <a:rPr lang="ru-RU" sz="3600" dirty="0"/>
              <a:t>сегодня на занятии.</a:t>
            </a:r>
            <a:br>
              <a:rPr lang="ru-RU" sz="36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3600" dirty="0" smtClean="0"/>
              <a:t>Оцени свою работу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(выбери подходящий смайлик)</a:t>
            </a:r>
            <a:endParaRPr lang="ru-RU" sz="2000" dirty="0"/>
          </a:p>
        </p:txBody>
      </p:sp>
      <p:pic>
        <p:nvPicPr>
          <p:cNvPr id="4" name="Содержимое 3" descr="hello_html_6231d2b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090" y="1932146"/>
            <a:ext cx="1945123" cy="2032455"/>
          </a:xfrm>
        </p:spPr>
      </p:pic>
      <p:pic>
        <p:nvPicPr>
          <p:cNvPr id="5" name="Рисунок 4" descr="hello_html_6231d2b9 —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88195" y="2013934"/>
            <a:ext cx="1864838" cy="1950667"/>
          </a:xfrm>
          <a:prstGeom prst="rect">
            <a:avLst/>
          </a:prstGeom>
        </p:spPr>
      </p:pic>
      <p:pic>
        <p:nvPicPr>
          <p:cNvPr id="6" name="Рисунок 5" descr="hello_html_6231d2b9 — копия — копи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2013934"/>
            <a:ext cx="1821889" cy="18002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59532" y="3964601"/>
            <a:ext cx="2160240" cy="10081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Я со всем справился!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88195" y="3964601"/>
            <a:ext cx="2160240" cy="10081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У меня возникали трудности.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660232" y="3964601"/>
            <a:ext cx="2160240" cy="10081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Мне было сложно.</a:t>
            </a:r>
          </a:p>
        </p:txBody>
      </p:sp>
      <p:sp>
        <p:nvSpPr>
          <p:cNvPr id="11" name="Овал 10"/>
          <p:cNvSpPr/>
          <p:nvPr/>
        </p:nvSpPr>
        <p:spPr>
          <a:xfrm>
            <a:off x="323528" y="5320832"/>
            <a:ext cx="2232248" cy="136815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МОЛОДЕЦ!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380183" y="5293332"/>
            <a:ext cx="2376264" cy="136815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Будь внимательнее, и всё получиться!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444208" y="5320832"/>
            <a:ext cx="2448272" cy="136815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Не расстраивайся! Будем учиться дальше!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7061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Что это мы слышим?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8" name="Picture 4" descr="https://st4.depositphotos.com/9913494/19872/i/1600/depositphotos_198723648-stock-photo-walking-snow-boots-winter-fashio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79" b="10164"/>
          <a:stretch/>
        </p:blipFill>
        <p:spPr bwMode="auto">
          <a:xfrm>
            <a:off x="192576" y="332656"/>
            <a:ext cx="2851956" cy="193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419871" y="158626"/>
            <a:ext cx="5385317" cy="1500187"/>
          </a:xfrm>
        </p:spPr>
        <p:txBody>
          <a:bodyPr>
            <a:normAutofit/>
          </a:bodyPr>
          <a:lstStyle/>
          <a:p>
            <a:pPr algn="r"/>
            <a:r>
              <a:rPr lang="ru-RU" sz="2800" dirty="0" smtClean="0">
                <a:solidFill>
                  <a:schemeClr val="tx1"/>
                </a:solidFill>
              </a:rPr>
              <a:t>Посмотри на картинки и вспомни, какие звуки можно услышать зимой?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032" name="Picture 8" descr="http://kids.nowbibl.ru/wp-content/uploads/2020/12/kremlyovskie-chasy-197x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97" y="3105691"/>
            <a:ext cx="2423115" cy="369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image.jimcdn.com/app/cms/image/transf/none/path/sf1421379cbb0825f/image/i39f159b2ab596d84/version/1507640356/ima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9" y="2420888"/>
            <a:ext cx="2822448" cy="1943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d-art.ppstatic.pl/kadry/k/r/1/fd/ba/5de674b14b560_o_mediu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463" y="4509121"/>
            <a:ext cx="5460031" cy="220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old.yk24.ru/assets/images/resources/40913/metel-ria-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332" y="2420888"/>
            <a:ext cx="3460060" cy="1943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Управляющая кнопка: настраиваемая 13">
            <a:hlinkClick r:id="rId7" action="ppaction://hlinksldjump" highlightClick="1"/>
          </p:cNvPr>
          <p:cNvSpPr/>
          <p:nvPr/>
        </p:nvSpPr>
        <p:spPr>
          <a:xfrm>
            <a:off x="5652120" y="1700808"/>
            <a:ext cx="3326272" cy="504056"/>
          </a:xfrm>
          <a:prstGeom prst="actionButtonBlank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Проверь себя!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331881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Что это мы слышим?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8" name="Picture 4" descr="https://st4.depositphotos.com/9913494/19872/i/1600/depositphotos_198723648-stock-photo-walking-snow-boots-winter-fashio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79" b="10164"/>
          <a:stretch/>
        </p:blipFill>
        <p:spPr bwMode="auto">
          <a:xfrm>
            <a:off x="192576" y="332656"/>
            <a:ext cx="2851956" cy="193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419871" y="116632"/>
            <a:ext cx="5385317" cy="2232247"/>
          </a:xfrm>
        </p:spPr>
        <p:txBody>
          <a:bodyPr>
            <a:normAutofit fontScale="85000" lnSpcReduction="20000"/>
          </a:bodyPr>
          <a:lstStyle/>
          <a:p>
            <a:r>
              <a:rPr lang="ru-RU" sz="2800" i="1" dirty="0" smtClean="0">
                <a:solidFill>
                  <a:schemeClr val="tx1"/>
                </a:solidFill>
              </a:rPr>
              <a:t>Хруст снега под ногами,</a:t>
            </a:r>
          </a:p>
          <a:p>
            <a:r>
              <a:rPr lang="ru-RU" sz="2800" i="1" dirty="0" smtClean="0">
                <a:solidFill>
                  <a:schemeClr val="tx1"/>
                </a:solidFill>
              </a:rPr>
              <a:t>звон колокольчиков в упряжке лошадей Деда Мороза,</a:t>
            </a:r>
          </a:p>
          <a:p>
            <a:r>
              <a:rPr lang="ru-RU" sz="2800" i="1" dirty="0" smtClean="0">
                <a:solidFill>
                  <a:schemeClr val="tx1"/>
                </a:solidFill>
              </a:rPr>
              <a:t>звук вьюги и метели,</a:t>
            </a:r>
          </a:p>
          <a:p>
            <a:r>
              <a:rPr lang="ru-RU" sz="2800" i="1" dirty="0" smtClean="0">
                <a:solidFill>
                  <a:schemeClr val="tx1"/>
                </a:solidFill>
              </a:rPr>
              <a:t>бой курантов в новогоднюю ночь,</a:t>
            </a:r>
          </a:p>
          <a:p>
            <a:r>
              <a:rPr lang="ru-RU" sz="2800" i="1" dirty="0" smtClean="0">
                <a:solidFill>
                  <a:schemeClr val="tx1"/>
                </a:solidFill>
              </a:rPr>
              <a:t>звуки фейерверков.</a:t>
            </a:r>
            <a:endParaRPr lang="ru-RU" sz="2800" i="1" dirty="0">
              <a:solidFill>
                <a:schemeClr val="tx1"/>
              </a:solidFill>
            </a:endParaRPr>
          </a:p>
        </p:txBody>
      </p:sp>
      <p:pic>
        <p:nvPicPr>
          <p:cNvPr id="1032" name="Picture 8" descr="http://kids.nowbibl.ru/wp-content/uploads/2020/12/kremlyovskie-chasy-197x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97" y="3105691"/>
            <a:ext cx="2423115" cy="369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image.jimcdn.com/app/cms/image/transf/none/path/sf1421379cbb0825f/image/i39f159b2ab596d84/version/1507640356/ima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9" y="2420887"/>
            <a:ext cx="2822448" cy="1943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d-art.ppstatic.pl/kadry/k/r/1/fd/ba/5de674b14b560_o_mediu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463" y="4509121"/>
            <a:ext cx="5460031" cy="220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old.yk24.ru/assets/images/resources/40913/metel-ria-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332" y="2420888"/>
            <a:ext cx="3460060" cy="1943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4041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894"/>
            <a:ext cx="6649320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60648"/>
            <a:ext cx="3600400" cy="28407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101370"/>
            <a:ext cx="3015335" cy="3507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251520" y="4836353"/>
            <a:ext cx="56886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Повтори скороговорку 3 раза, ускоряя темп:</a:t>
            </a:r>
          </a:p>
          <a:p>
            <a:pPr algn="ctr"/>
            <a:r>
              <a:rPr lang="ru-RU" sz="2800" i="1" dirty="0" smtClean="0"/>
              <a:t>«Мне не страшен злой мороз – </a:t>
            </a:r>
          </a:p>
          <a:p>
            <a:pPr algn="ctr"/>
            <a:r>
              <a:rPr lang="ru-RU" sz="2800" i="1" dirty="0" smtClean="0"/>
              <a:t>Варежкой закрою нос!»</a:t>
            </a:r>
            <a:endParaRPr lang="ru-RU" sz="28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16632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Сделай гимнастику для губ и языка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725205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8" r="4642"/>
          <a:stretch/>
        </p:blipFill>
        <p:spPr>
          <a:xfrm>
            <a:off x="136478" y="253628"/>
            <a:ext cx="2825086" cy="2771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271" y="291727"/>
            <a:ext cx="2676525" cy="2695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08" y="3397024"/>
            <a:ext cx="2714625" cy="2733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69" y="291728"/>
            <a:ext cx="2714625" cy="2733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7"/>
          <a:stretch/>
        </p:blipFill>
        <p:spPr>
          <a:xfrm>
            <a:off x="3314517" y="3416074"/>
            <a:ext cx="2706279" cy="2714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6020797" y="5112185"/>
            <a:ext cx="3015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/>
              <a:t>Постарайся пропеть гласные на одном выдохе!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345370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8" t="21480" r="31465" b="12943"/>
          <a:stretch/>
        </p:blipFill>
        <p:spPr bwMode="auto">
          <a:xfrm>
            <a:off x="693518" y="1336647"/>
            <a:ext cx="7871138" cy="55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221934778"/>
              </p:ext>
            </p:extLst>
          </p:nvPr>
        </p:nvGraphicFramePr>
        <p:xfrm>
          <a:off x="467544" y="1397000"/>
          <a:ext cx="8280920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864096"/>
          </a:xfrm>
        </p:spPr>
        <p:txBody>
          <a:bodyPr>
            <a:normAutofit/>
          </a:bodyPr>
          <a:lstStyle/>
          <a:p>
            <a:r>
              <a:rPr lang="ru-RU" dirty="0" smtClean="0"/>
              <a:t>Назови времена года по порядку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76702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864096"/>
          </a:xfrm>
        </p:spPr>
        <p:txBody>
          <a:bodyPr>
            <a:normAutofit/>
          </a:bodyPr>
          <a:lstStyle/>
          <a:p>
            <a:r>
              <a:rPr lang="ru-RU" dirty="0" smtClean="0"/>
              <a:t>Назови зимние месяцы</a:t>
            </a:r>
            <a:r>
              <a:rPr lang="ru-RU" dirty="0"/>
              <a:t> </a:t>
            </a:r>
            <a:r>
              <a:rPr lang="ru-RU" dirty="0" smtClean="0"/>
              <a:t>по порядку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3" t="43056" r="67949" b="23611"/>
          <a:stretch/>
        </p:blipFill>
        <p:spPr bwMode="auto">
          <a:xfrm>
            <a:off x="179512" y="3368351"/>
            <a:ext cx="2880320" cy="3219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57" t="43056" r="31507" b="23611"/>
          <a:stretch/>
        </p:blipFill>
        <p:spPr bwMode="auto">
          <a:xfrm>
            <a:off x="3059832" y="1550644"/>
            <a:ext cx="3040992" cy="3425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46" t="43056" r="49315" b="23611"/>
          <a:stretch/>
        </p:blipFill>
        <p:spPr bwMode="auto">
          <a:xfrm>
            <a:off x="6372200" y="3643218"/>
            <a:ext cx="2664654" cy="3037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Управляющая кнопка: настраиваемая 2">
            <a:hlinkClick r:id="rId3" action="ppaction://hlinksldjump" highlightClick="1"/>
          </p:cNvPr>
          <p:cNvSpPr/>
          <p:nvPr/>
        </p:nvSpPr>
        <p:spPr>
          <a:xfrm>
            <a:off x="3491880" y="6093296"/>
            <a:ext cx="2376264" cy="494184"/>
          </a:xfrm>
          <a:prstGeom prst="actionButtonBlank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Проверь себя)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443488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936104"/>
          </a:xfrm>
        </p:spPr>
        <p:txBody>
          <a:bodyPr>
            <a:normAutofit/>
          </a:bodyPr>
          <a:lstStyle/>
          <a:p>
            <a:r>
              <a:rPr lang="ru-RU" dirty="0" smtClean="0"/>
              <a:t>Назови зимние месяцы</a:t>
            </a:r>
            <a:r>
              <a:rPr lang="ru-RU" dirty="0"/>
              <a:t> </a:t>
            </a:r>
            <a:r>
              <a:rPr lang="ru-RU" dirty="0" smtClean="0"/>
              <a:t>по порядку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3" t="43056" r="67949" b="23611"/>
          <a:stretch/>
        </p:blipFill>
        <p:spPr bwMode="auto">
          <a:xfrm>
            <a:off x="107504" y="2348880"/>
            <a:ext cx="3096344" cy="346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57" t="43056" r="31507" b="23611"/>
          <a:stretch/>
        </p:blipFill>
        <p:spPr bwMode="auto">
          <a:xfrm>
            <a:off x="6101404" y="2348880"/>
            <a:ext cx="3040992" cy="3425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46" t="43056" r="49315" b="23611"/>
          <a:stretch/>
        </p:blipFill>
        <p:spPr bwMode="auto">
          <a:xfrm>
            <a:off x="3203847" y="2348880"/>
            <a:ext cx="3004847" cy="3425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28529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конструкты\РР 1, 3 класс\1 РАС. ИН\Зима\savoureu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28024">
            <a:off x="247615" y="1285875"/>
            <a:ext cx="17145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514287"/>
              </p:ext>
            </p:extLst>
          </p:nvPr>
        </p:nvGraphicFramePr>
        <p:xfrm>
          <a:off x="251520" y="1196753"/>
          <a:ext cx="8568952" cy="53285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42238"/>
                <a:gridCol w="2142238"/>
                <a:gridCol w="2142238"/>
                <a:gridCol w="2142238"/>
              </a:tblGrid>
              <a:tr h="504055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1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02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2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Сезонные изменения зимой:</a:t>
            </a:r>
            <a:br>
              <a:rPr lang="ru-RU" dirty="0" smtClean="0"/>
            </a:br>
            <a:r>
              <a:rPr lang="ru-RU" dirty="0" smtClean="0"/>
              <a:t>дорисуй и расскажи</a:t>
            </a:r>
            <a:endParaRPr lang="ru-RU" dirty="0"/>
          </a:p>
        </p:txBody>
      </p:sp>
      <p:pic>
        <p:nvPicPr>
          <p:cNvPr id="6" name="Picture 2" descr="H:\конструкты\ЛР 1 класс\1 класс с РАС\Сезонные изменения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21" t="18801" r="4667" b="66463"/>
          <a:stretch/>
        </p:blipFill>
        <p:spPr bwMode="auto">
          <a:xfrm>
            <a:off x="4499992" y="2000250"/>
            <a:ext cx="2199960" cy="8260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13" t="20387" r="59147" b="58238"/>
          <a:stretch/>
        </p:blipFill>
        <p:spPr bwMode="auto">
          <a:xfrm>
            <a:off x="6699952" y="1331738"/>
            <a:ext cx="1306286" cy="156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1" t="15278" r="44558" b="24008"/>
          <a:stretch/>
        </p:blipFill>
        <p:spPr bwMode="auto">
          <a:xfrm>
            <a:off x="7452320" y="1400734"/>
            <a:ext cx="1201970" cy="1425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:\конструкты\ЛР 1 класс\1 класс с РАС\Сезонные изменения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18" t="40283" r="42854" b="40468"/>
          <a:stretch/>
        </p:blipFill>
        <p:spPr bwMode="auto">
          <a:xfrm>
            <a:off x="387043" y="2878158"/>
            <a:ext cx="1822688" cy="18469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:\конструкты\ЛР 1 класс\1 класс с РАС\Сезонные изменения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18" t="40283" r="42854" b="40468"/>
          <a:stretch/>
        </p:blipFill>
        <p:spPr bwMode="auto">
          <a:xfrm>
            <a:off x="2555776" y="3943328"/>
            <a:ext cx="720080" cy="7296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:\конструкты\ЛР 1 класс\1 класс с РАС\Сезонные изменения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81" t="34768" r="6087" b="46456"/>
          <a:stretch/>
        </p:blipFill>
        <p:spPr bwMode="auto">
          <a:xfrm>
            <a:off x="4932040" y="3103206"/>
            <a:ext cx="1532867" cy="10525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:\конструкты\ЛР 1 класс\1 класс с РАС\Сезонные изменения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8" t="70892" r="74824" b="5028"/>
          <a:stretch/>
        </p:blipFill>
        <p:spPr bwMode="auto">
          <a:xfrm>
            <a:off x="6823626" y="3629488"/>
            <a:ext cx="921042" cy="9887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:\конструкты\ЛР 1 класс\1 класс с РАС\Сезонные изменения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8" t="70892" r="74824" b="5028"/>
          <a:stretch/>
        </p:blipFill>
        <p:spPr bwMode="auto">
          <a:xfrm>
            <a:off x="375321" y="5445224"/>
            <a:ext cx="921042" cy="9887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13" t="20387" r="59147" b="58238"/>
          <a:stretch/>
        </p:blipFill>
        <p:spPr bwMode="auto">
          <a:xfrm>
            <a:off x="4854343" y="4725143"/>
            <a:ext cx="1491257" cy="1784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5" t="27133" r="25616" b="27629"/>
          <a:stretch/>
        </p:blipFill>
        <p:spPr bwMode="auto">
          <a:xfrm>
            <a:off x="2483768" y="4947188"/>
            <a:ext cx="2016224" cy="96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51" t="32018" r="58693" b="40065"/>
          <a:stretch/>
        </p:blipFill>
        <p:spPr bwMode="auto">
          <a:xfrm>
            <a:off x="6972440" y="4786095"/>
            <a:ext cx="772228" cy="1647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2555776" y="3943328"/>
            <a:ext cx="720080" cy="67491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84936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ень победы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день победы</Template>
  <TotalTime>5026</TotalTime>
  <Words>296</Words>
  <Application>Microsoft Office PowerPoint</Application>
  <PresentationFormat>Экран (4:3)</PresentationFormat>
  <Paragraphs>50</Paragraphs>
  <Slides>13</Slides>
  <Notes>0</Notes>
  <HiddenSlides>2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день победы</vt:lpstr>
      <vt:lpstr>Коррекционно-развивающий курс «Развитие речи»  12 января, среда Зима</vt:lpstr>
      <vt:lpstr>Что это мы слышим?</vt:lpstr>
      <vt:lpstr>Что это мы слышим?</vt:lpstr>
      <vt:lpstr>Презентация PowerPoint</vt:lpstr>
      <vt:lpstr>Презентация PowerPoint</vt:lpstr>
      <vt:lpstr>Назови времена года по порядку</vt:lpstr>
      <vt:lpstr>Назови зимние месяцы по порядку</vt:lpstr>
      <vt:lpstr>Назови зимние месяцы по порядку</vt:lpstr>
      <vt:lpstr>Сезонные изменения зимой: дорисуй и расскажи</vt:lpstr>
      <vt:lpstr>Презентация PowerPoint</vt:lpstr>
      <vt:lpstr>Презентация PowerPoint</vt:lpstr>
      <vt:lpstr>Презентация PowerPoint</vt:lpstr>
      <vt:lpstr>Вспомни, что  делали сегодня на занятии.  Оцени свою работу (выбери подходящий смайлик)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гласных</dc:title>
  <dc:creator>Светлана В. Дюндина</dc:creator>
  <cp:lastModifiedBy>Светлана В. Дюндина</cp:lastModifiedBy>
  <cp:revision>427</cp:revision>
  <cp:lastPrinted>2021-12-15T03:11:44Z</cp:lastPrinted>
  <dcterms:created xsi:type="dcterms:W3CDTF">2016-09-27T04:10:24Z</dcterms:created>
  <dcterms:modified xsi:type="dcterms:W3CDTF">2022-01-12T10:49:20Z</dcterms:modified>
</cp:coreProperties>
</file>