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80510-1466-4844-B88D-F272AFBC3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D82AC-0481-4DFD-8133-E5536FDA7D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19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A7840-1701-40BE-BA2D-92DEA23AF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74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C23F-C9B2-4F09-BA7C-4AE74F721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8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FEF63-7348-4F16-9E8A-871619357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96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98C16-B572-4738-838E-520C22923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87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D7990-7678-4F48-B9C4-817198C516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2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7FF1C-F771-41D0-8F9E-9EDF9A4071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58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57855-9E13-4A8F-898C-2EB58FA55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5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BD6E0-148B-4B90-B086-5F2BAC25E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90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BFA2D-A071-4F52-AD94-222197793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3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E325-18D5-4D20-92DD-012F6E7A1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2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18A2B8A-0864-4131-B288-1FEB41E277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0150509_12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0587" r="17278" b="11229"/>
          <a:stretch>
            <a:fillRect/>
          </a:stretch>
        </p:blipFill>
        <p:spPr bwMode="auto">
          <a:xfrm>
            <a:off x="152400" y="4953000"/>
            <a:ext cx="2209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000" smtClean="0"/>
              <a:t>ГБОУ СО «ЦПМСС «Речевой центр»</a:t>
            </a:r>
            <a:br>
              <a:rPr lang="ru-RU" altLang="ru-RU" sz="2000" smtClean="0"/>
            </a:br>
            <a:r>
              <a:rPr lang="ru-RU" altLang="ru-RU" sz="3600" smtClean="0"/>
              <a:t>Использование </a:t>
            </a:r>
            <a:br>
              <a:rPr lang="ru-RU" altLang="ru-RU" sz="3600" smtClean="0"/>
            </a:br>
            <a:r>
              <a:rPr lang="ru-RU" altLang="ru-RU" sz="3600" smtClean="0"/>
              <a:t>мультимедийного обеспечения </a:t>
            </a:r>
            <a:r>
              <a:rPr lang="ru-RU" altLang="ru-RU" sz="3600" b="1" smtClean="0"/>
              <a:t>«Живой звук 3.01»</a:t>
            </a:r>
            <a:r>
              <a:rPr lang="ru-RU" altLang="ru-RU" sz="3600" smtClean="0"/>
              <a:t> </a:t>
            </a:r>
            <a:br>
              <a:rPr lang="ru-RU" altLang="ru-RU" sz="3600" smtClean="0"/>
            </a:br>
            <a:r>
              <a:rPr lang="ru-RU" altLang="ru-RU" sz="3600" smtClean="0"/>
              <a:t> в условиях внедрения ФГОС </a:t>
            </a:r>
            <a:br>
              <a:rPr lang="ru-RU" altLang="ru-RU" sz="3600" smtClean="0"/>
            </a:br>
            <a:r>
              <a:rPr lang="ru-RU" altLang="ru-RU" sz="3600" smtClean="0"/>
              <a:t>при организации</a:t>
            </a:r>
            <a:br>
              <a:rPr lang="ru-RU" altLang="ru-RU" sz="3600" smtClean="0"/>
            </a:br>
            <a:r>
              <a:rPr lang="ru-RU" altLang="ru-RU" sz="3600" smtClean="0"/>
              <a:t>коррекционно-развивающей работы </a:t>
            </a:r>
            <a:br>
              <a:rPr lang="ru-RU" altLang="ru-RU" sz="3600" smtClean="0"/>
            </a:br>
            <a:r>
              <a:rPr lang="ru-RU" altLang="ru-RU" sz="3600" smtClean="0"/>
              <a:t>с обучающимися имеющими </a:t>
            </a:r>
            <a:br>
              <a:rPr lang="ru-RU" altLang="ru-RU" sz="3600" smtClean="0"/>
            </a:br>
            <a:r>
              <a:rPr lang="ru-RU" altLang="ru-RU" sz="3600" smtClean="0"/>
              <a:t>тяжёлые нарушения речи</a:t>
            </a:r>
            <a:r>
              <a:rPr lang="ru-RU" altLang="ru-RU" sz="3600" b="1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0" y="5791200"/>
            <a:ext cx="5105400" cy="914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200" smtClean="0"/>
              <a:t>Людмила Юрьевна Козюберда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200" smtClean="0"/>
              <a:t>учитель-логопед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600" smtClean="0"/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905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Функциональные составляющие программы «Живой звук»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229600" cy="376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1.	База данных.</a:t>
            </a:r>
          </a:p>
          <a:p>
            <a:pPr algn="just" eaLnBrk="1" hangingPunct="1">
              <a:buFontTx/>
              <a:buNone/>
            </a:pPr>
            <a:r>
              <a:rPr lang="ru-RU" altLang="ru-RU" smtClean="0"/>
              <a:t> 2.	Графическая визуализация и аудио запись речевых звуков.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3.	Модули коррекцион-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но-развивающего харак-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тера.</a:t>
            </a:r>
          </a:p>
        </p:txBody>
      </p:sp>
      <p:pic>
        <p:nvPicPr>
          <p:cNvPr id="3076" name="Picture 4" descr="20150419_155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Модуль «База данных» позволяет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сохранять сведения об обучающихся и динамике их развития;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автоматически заносить в базу: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- даты занятий;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- продолжительность работы;</a:t>
            </a:r>
          </a:p>
          <a:p>
            <a:pPr marL="0" indent="-45720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- образцы  произношения обучающихся  в аудио- и </a:t>
            </a:r>
          </a:p>
          <a:p>
            <a:pPr marL="0" indent="-45720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 видеозаписях;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составлять и  корректировать   индивидуальный   план  развития обучающихся  и  контролировать   выполнение плана индивидуальных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занятий;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наблюдать   динамику   развития  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навыков   ребенка.</a:t>
            </a:r>
          </a:p>
        </p:txBody>
      </p:sp>
      <p:pic>
        <p:nvPicPr>
          <p:cNvPr id="4100" name="Picture 4" descr="20150427_142539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1299" r="1695" b="18645"/>
          <a:stretch>
            <a:fillRect/>
          </a:stretch>
        </p:blipFill>
        <p:spPr bwMode="auto">
          <a:xfrm>
            <a:off x="6096000" y="4995863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752600"/>
          </a:xfrm>
        </p:spPr>
        <p:txBody>
          <a:bodyPr/>
          <a:lstStyle/>
          <a:p>
            <a:pPr algn="l" eaLnBrk="1" hangingPunct="1"/>
            <a:r>
              <a:rPr lang="ru-RU" altLang="ru-RU" sz="3200" smtClean="0"/>
              <a:t>Графическая </a:t>
            </a:r>
            <a:br>
              <a:rPr lang="ru-RU" altLang="ru-RU" sz="3200" smtClean="0"/>
            </a:br>
            <a:r>
              <a:rPr lang="ru-RU" altLang="ru-RU" sz="3200" smtClean="0"/>
              <a:t>визуализация и аудиозапись </a:t>
            </a:r>
            <a:br>
              <a:rPr lang="ru-RU" altLang="ru-RU" sz="3200" smtClean="0"/>
            </a:br>
            <a:r>
              <a:rPr lang="ru-RU" altLang="ru-RU" sz="3200" smtClean="0"/>
              <a:t>образцов речи дают возможность: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записывать, сохранять и воспроизводить образцы речи;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создавать графический образ речевого материала;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	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Благодаря визуализации речи можно работать над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ru-RU" sz="800" dirty="0" smtClean="0"/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/>
              <a:t>с</a:t>
            </a:r>
            <a:r>
              <a:rPr lang="ru-RU" sz="2400" dirty="0" smtClean="0"/>
              <a:t>илой голоса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/>
              <a:t>д</a:t>
            </a:r>
            <a:r>
              <a:rPr lang="ru-RU" sz="2400" dirty="0" smtClean="0"/>
              <a:t>лительностью и слитностью звучания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/>
              <a:t>ф</a:t>
            </a:r>
            <a:r>
              <a:rPr lang="ru-RU" sz="2400" dirty="0" smtClean="0"/>
              <a:t>разовой речью (графически выделяя логически ударное слово, наличие </a:t>
            </a:r>
            <a:r>
              <a:rPr lang="ru-RU" sz="2400" dirty="0"/>
              <a:t>пауз, количество слов в предложении )</a:t>
            </a:r>
            <a:endParaRPr lang="ru-RU" sz="2400" dirty="0" smtClean="0"/>
          </a:p>
        </p:txBody>
      </p:sp>
      <p:pic>
        <p:nvPicPr>
          <p:cNvPr id="5124" name="Picture 4" descr="20150427_14295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/>
          <a:stretch>
            <a:fillRect/>
          </a:stretch>
        </p:blipFill>
        <p:spPr bwMode="auto">
          <a:xfrm>
            <a:off x="6629400" y="152400"/>
            <a:ext cx="23622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620000" cy="20574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12 модулей</a:t>
            </a:r>
            <a:br>
              <a:rPr lang="ru-RU" altLang="ru-RU" sz="3600" smtClean="0"/>
            </a:br>
            <a:r>
              <a:rPr lang="ru-RU" altLang="ru-RU" sz="3600" smtClean="0"/>
              <a:t>ПО «Живой звук»</a:t>
            </a:r>
            <a:br>
              <a:rPr lang="ru-RU" altLang="ru-RU" sz="3600" smtClean="0"/>
            </a:br>
            <a:r>
              <a:rPr lang="ru-RU" altLang="ru-RU" sz="3600" u="sng" smtClean="0"/>
              <a:t>условно</a:t>
            </a:r>
            <a:r>
              <a:rPr lang="ru-RU" altLang="ru-RU" sz="3600" smtClean="0"/>
              <a:t> делятся на 4 группы: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3733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mtClean="0"/>
              <a:t>доречевые упражнения;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mtClean="0"/>
              <a:t>упражнения по развитию слухового восприятия;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mtClean="0"/>
              <a:t>речевые упражнения;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altLang="ru-RU" smtClean="0"/>
              <a:t>развивающие и</a:t>
            </a:r>
          </a:p>
          <a:p>
            <a:pPr marL="990600" lvl="1" indent="-53340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3200" smtClean="0"/>
              <a:t> учебные упражнения.</a:t>
            </a:r>
          </a:p>
        </p:txBody>
      </p:sp>
      <p:pic>
        <p:nvPicPr>
          <p:cNvPr id="6148" name="Picture 4" descr="20150427_14304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828800"/>
          </a:xfrm>
        </p:spPr>
        <p:txBody>
          <a:bodyPr/>
          <a:lstStyle/>
          <a:p>
            <a:pPr algn="l" eaLnBrk="1" hangingPunct="1"/>
            <a:r>
              <a:rPr lang="ru-RU" altLang="ru-RU" sz="2800" b="1" smtClean="0"/>
              <a:t>Группа </a:t>
            </a:r>
            <a:r>
              <a:rPr lang="ru-RU" altLang="ru-RU" sz="2800" b="1" u="sng" smtClean="0"/>
              <a:t>доречевых </a:t>
            </a:r>
            <a:br>
              <a:rPr lang="ru-RU" altLang="ru-RU" sz="2800" b="1" u="sng" smtClean="0"/>
            </a:br>
            <a:r>
              <a:rPr lang="ru-RU" altLang="ru-RU" sz="2800" b="1" u="sng" smtClean="0"/>
              <a:t>упражнений</a:t>
            </a:r>
            <a:r>
              <a:rPr lang="ru-RU" altLang="ru-RU" sz="2800" b="1" smtClean="0"/>
              <a:t>. </a:t>
            </a:r>
            <a:br>
              <a:rPr lang="ru-RU" altLang="ru-RU" sz="2800" b="1" smtClean="0"/>
            </a:br>
            <a:r>
              <a:rPr lang="ru-RU" altLang="ru-RU" sz="2800" b="1" smtClean="0"/>
              <a:t>Модули «Водопад», </a:t>
            </a:r>
            <a:br>
              <a:rPr lang="ru-RU" altLang="ru-RU" sz="2800" b="1" smtClean="0"/>
            </a:br>
            <a:r>
              <a:rPr lang="ru-RU" altLang="ru-RU" sz="2800" b="1" smtClean="0"/>
              <a:t>«Дом», «Животные», «Звуки </a:t>
            </a:r>
            <a:br>
              <a:rPr lang="ru-RU" altLang="ru-RU" sz="2800" b="1" smtClean="0"/>
            </a:br>
            <a:r>
              <a:rPr lang="ru-RU" altLang="ru-RU" sz="2800" b="1" smtClean="0"/>
              <a:t>природы»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82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smtClean="0"/>
              <a:t>	Эти упражнения направлены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на развитие речевого дыхания, формирование синхронности плавного удлиненного ротового выдоха и голосоподачи, контролируемой путем использования акустической и визуальной обратной связи;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формирование реакций на звук, поиск источника звука;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восприятия и различения громких и тихих звуков;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развитие слухового внимания слуховой памяти;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дифференциацию звуков и идентификацию звуков и объектов;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/>
              <a:t>развитие    понятийного    мышления, формирование умения выделять существенное и главное</a:t>
            </a:r>
            <a:r>
              <a:rPr lang="ru-RU" altLang="ru-RU" sz="2000" smtClean="0"/>
              <a:t>. </a:t>
            </a:r>
          </a:p>
        </p:txBody>
      </p:sp>
      <p:pic>
        <p:nvPicPr>
          <p:cNvPr id="7172" name="Picture 4" descr="20150427_142911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1594" b="3767"/>
          <a:stretch>
            <a:fillRect/>
          </a:stretch>
        </p:blipFill>
        <p:spPr bwMode="auto">
          <a:xfrm>
            <a:off x="6096000" y="304800"/>
            <a:ext cx="2819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32556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Группа </a:t>
            </a:r>
            <a:r>
              <a:rPr lang="ru-RU" altLang="ru-RU" sz="3600" u="sng" smtClean="0"/>
              <a:t>упражнений по развитию слухового восприятия</a:t>
            </a:r>
            <a:endParaRPr lang="ru-RU" altLang="ru-RU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3"/>
            <a:ext cx="8305800" cy="484663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2800" smtClean="0"/>
              <a:t>  развивает слуховое восприятие неречевых («Звуки природы») и речевых звуков («Профили», «Диктант»);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2800" smtClean="0"/>
              <a:t>  тренирует способность соотносить звук со звучащим предметом или  объектом;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2800" smtClean="0"/>
              <a:t>помогает развивать слуховую память и внимание;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2800" smtClean="0"/>
              <a:t>  формирует артикуляционно-акустические образы звуков.  </a:t>
            </a:r>
          </a:p>
        </p:txBody>
      </p:sp>
      <p:pic>
        <p:nvPicPr>
          <p:cNvPr id="8196" name="Picture 4" descr="20150427_142704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7332"/>
          <a:stretch>
            <a:fillRect/>
          </a:stretch>
        </p:blipFill>
        <p:spPr bwMode="auto">
          <a:xfrm>
            <a:off x="5867400" y="5029200"/>
            <a:ext cx="3048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2000" b="1" u="sng" smtClean="0">
                <a:solidFill>
                  <a:srgbClr val="000000"/>
                </a:solidFill>
              </a:rPr>
              <a:t/>
            </a:r>
            <a:br>
              <a:rPr lang="ru-RU" altLang="ru-RU" sz="2000" b="1" u="sng" smtClean="0">
                <a:solidFill>
                  <a:srgbClr val="000000"/>
                </a:solidFill>
              </a:rPr>
            </a:br>
            <a:r>
              <a:rPr lang="ru-RU" altLang="ru-RU" sz="3600" b="1" u="sng" smtClean="0">
                <a:solidFill>
                  <a:srgbClr val="000000"/>
                </a:solidFill>
              </a:rPr>
              <a:t>Группа речевых упражнений</a:t>
            </a:r>
            <a:r>
              <a:rPr lang="ru-RU" altLang="ru-RU" sz="2000" b="1" smtClean="0">
                <a:solidFill>
                  <a:srgbClr val="000000"/>
                </a:solidFill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smtClean="0">
                <a:solidFill>
                  <a:srgbClr val="000000"/>
                </a:solidFill>
              </a:rPr>
              <a:t>непосредственно связана с формированием речи – произношением, развитием связной речи и навыков общения.</a:t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/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Модули «Учись произносить звуки», «Профили», 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«Автоматизация звукопроизношения», «Диалоги», «Проявление эмоций», «Времена года», «Картинный словарь»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     </a:t>
            </a:r>
            <a:endParaRPr lang="ru-RU" altLang="ru-RU" smtClean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33400" y="3276600"/>
            <a:ext cx="7620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отработка четкого  произношения изолированных  фонем;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автоматизация звукопроизношения в слогах, словах, словосочетаниях, предложениях, текстах;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расширение словарного запаса;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формирование грамматических 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 конструкций;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 составление связных и 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грамотных устных высказываний.</a:t>
            </a:r>
          </a:p>
        </p:txBody>
      </p:sp>
      <p:pic>
        <p:nvPicPr>
          <p:cNvPr id="9220" name="Picture 2" descr="C:\Users\User\Desktop\Презентация Живой звук\20150509_12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7" b="27299"/>
          <a:stretch>
            <a:fillRect/>
          </a:stretch>
        </p:blipFill>
        <p:spPr bwMode="auto">
          <a:xfrm>
            <a:off x="5334000" y="4572000"/>
            <a:ext cx="36290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3600" b="1" u="sng" dirty="0" smtClean="0"/>
              <a:t>Группа развивающих упражнений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r>
              <a:rPr lang="ru-RU" sz="2000" b="1" dirty="0" smtClean="0"/>
              <a:t>се модули</a:t>
            </a:r>
            <a:r>
              <a:rPr lang="ru-RU" sz="1400" kern="1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400" kern="12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2000" b="1" dirty="0" smtClean="0"/>
          </a:p>
        </p:txBody>
      </p:sp>
      <p:pic>
        <p:nvPicPr>
          <p:cNvPr id="10243" name="Picture 23" descr="20150427_142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587" r="2380" b="22223"/>
          <a:stretch>
            <a:fillRect/>
          </a:stretch>
        </p:blipFill>
        <p:spPr bwMode="auto">
          <a:xfrm>
            <a:off x="5791200" y="4870450"/>
            <a:ext cx="2971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304800" y="1676400"/>
            <a:ext cx="8458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мотивация школьников к обучению;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активизация познавательной деятельности и расширение кругозора;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развитие  когнитивных    функций:  памяти, внимания, мышления;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формирование способности ребенка к анализу абстрактных графических изображений;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развитие эмоционально-волевой   сферы и умения воспринимать и оценивать эмоциональные проявления человека;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формирование навыка самообучения и самоконтроля;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овладение    элементами  компьютерной  грамотности;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>
                <a:solidFill>
                  <a:srgbClr val="000000"/>
                </a:solidFill>
              </a:rPr>
              <a:t>формирование  способности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  устанавливать ассоциативные связи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  между словами, прогнозировать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  выстраивать свою речь.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280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 ГБОУ СО «ЦПМСС «Речевой центр» Использование  мультимедийного обеспечения «Живой звук 3.01»   в условиях внедрения ФГОС  при организации коррекционно-развивающей работы  с обучающимися имеющими  тяжёлые нарушения речи </vt:lpstr>
      <vt:lpstr>Функциональные составляющие программы «Живой звук» </vt:lpstr>
      <vt:lpstr>Модуль «База данных» позволяет</vt:lpstr>
      <vt:lpstr>Графическая  визуализация и аудиозапись  образцов речи дают возможность:</vt:lpstr>
      <vt:lpstr>12 модулей ПО «Живой звук» условно делятся на 4 группы:</vt:lpstr>
      <vt:lpstr>Группа доречевых  упражнений.  Модули «Водопад»,  «Дом», «Животные», «Звуки  природы»</vt:lpstr>
      <vt:lpstr>Группа упражнений по развитию слухового восприятия</vt:lpstr>
      <vt:lpstr> Группа речевых упражнений  непосредственно связана с формированием речи – произношением, развитием связной речи и навыков общения.  Модули «Учись произносить звуки», «Профили»,  «Автоматизация звукопроизношения», «Диалоги», «Проявление эмоций», «Времена года», «Картинный словарь»      </vt:lpstr>
      <vt:lpstr>Группа развивающих упражнений  все модули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реч центр</cp:lastModifiedBy>
  <cp:revision>40</cp:revision>
  <cp:lastPrinted>1601-01-01T00:00:00Z</cp:lastPrinted>
  <dcterms:created xsi:type="dcterms:W3CDTF">1601-01-01T00:00:00Z</dcterms:created>
  <dcterms:modified xsi:type="dcterms:W3CDTF">2015-09-01T06:21:33Z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