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4" r:id="rId10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980510-1466-4844-B88D-F272AFBC336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1042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7D82AC-0481-4DFD-8133-E5536FDA7D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40198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8A7840-1701-40BE-BA2D-92DEA23AF36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337455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9DC23F-C9B2-4F09-BA7C-4AE74F721FB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96825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1FEF63-7348-4F16-9E8A-871619357EF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37965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D98C16-B572-4738-838E-520C22923A5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89871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4D7990-7678-4F48-B9C4-817198C516A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56279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77FF1C-F771-41D0-8F9E-9EDF9A4071F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25584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957855-9E13-4A8F-898C-2EB58FA558F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23562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ABD6E0-148B-4B90-B086-5F2BAC25EB0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45904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8BFA2D-A071-4F52-AD94-22219779387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94360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93E325-18D5-4D20-92DD-012F6E7A18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15620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A18A2B8A-0864-4131-B288-1FEB41E2773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20150509_1214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6" t="20587" r="17278" b="11229"/>
          <a:stretch>
            <a:fillRect/>
          </a:stretch>
        </p:blipFill>
        <p:spPr bwMode="auto">
          <a:xfrm>
            <a:off x="152400" y="4953000"/>
            <a:ext cx="2209800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4602162"/>
          </a:xfrm>
        </p:spPr>
        <p:txBody>
          <a:bodyPr/>
          <a:lstStyle/>
          <a:p>
            <a:pPr eaLnBrk="1" hangingPunct="1"/>
            <a:r>
              <a:rPr lang="ru-RU" altLang="ru-RU" sz="3600" smtClean="0"/>
              <a:t/>
            </a:r>
            <a:br>
              <a:rPr lang="ru-RU" altLang="ru-RU" sz="3600" smtClean="0"/>
            </a:br>
            <a:r>
              <a:rPr lang="ru-RU" altLang="ru-RU" sz="2000" smtClean="0"/>
              <a:t>ГБОУ СО «ЦПМСС «Речевой центр»</a:t>
            </a:r>
            <a:br>
              <a:rPr lang="ru-RU" altLang="ru-RU" sz="2000" smtClean="0"/>
            </a:br>
            <a:r>
              <a:rPr lang="ru-RU" altLang="ru-RU" sz="3600" smtClean="0"/>
              <a:t>Использование </a:t>
            </a:r>
            <a:br>
              <a:rPr lang="ru-RU" altLang="ru-RU" sz="3600" smtClean="0"/>
            </a:br>
            <a:r>
              <a:rPr lang="ru-RU" altLang="ru-RU" sz="3600" smtClean="0"/>
              <a:t>мультимедийного обеспечения </a:t>
            </a:r>
            <a:r>
              <a:rPr lang="ru-RU" altLang="ru-RU" sz="3600" b="1" smtClean="0"/>
              <a:t>«Живой звук 3.01»</a:t>
            </a:r>
            <a:r>
              <a:rPr lang="ru-RU" altLang="ru-RU" sz="3600" smtClean="0"/>
              <a:t> </a:t>
            </a:r>
            <a:br>
              <a:rPr lang="ru-RU" altLang="ru-RU" sz="3600" smtClean="0"/>
            </a:br>
            <a:r>
              <a:rPr lang="ru-RU" altLang="ru-RU" sz="3600" smtClean="0"/>
              <a:t> в условиях внедрения ФГОС </a:t>
            </a:r>
            <a:br>
              <a:rPr lang="ru-RU" altLang="ru-RU" sz="3600" smtClean="0"/>
            </a:br>
            <a:r>
              <a:rPr lang="ru-RU" altLang="ru-RU" sz="3600" smtClean="0"/>
              <a:t>при организации</a:t>
            </a:r>
            <a:br>
              <a:rPr lang="ru-RU" altLang="ru-RU" sz="3600" smtClean="0"/>
            </a:br>
            <a:r>
              <a:rPr lang="ru-RU" altLang="ru-RU" sz="3600" smtClean="0"/>
              <a:t>коррекционно-развивающей работы </a:t>
            </a:r>
            <a:br>
              <a:rPr lang="ru-RU" altLang="ru-RU" sz="3600" smtClean="0"/>
            </a:br>
            <a:r>
              <a:rPr lang="ru-RU" altLang="ru-RU" sz="3600" smtClean="0"/>
              <a:t>с обучающимися имеющими </a:t>
            </a:r>
            <a:br>
              <a:rPr lang="ru-RU" altLang="ru-RU" sz="3600" smtClean="0"/>
            </a:br>
            <a:r>
              <a:rPr lang="ru-RU" altLang="ru-RU" sz="3600" smtClean="0"/>
              <a:t>тяжёлые нарушения речи</a:t>
            </a:r>
            <a:r>
              <a:rPr lang="ru-RU" altLang="ru-RU" sz="3600" b="1" smtClean="0"/>
              <a:t> 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0" y="5791200"/>
            <a:ext cx="5105400" cy="914400"/>
          </a:xfrm>
        </p:spPr>
        <p:txBody>
          <a:bodyPr/>
          <a:lstStyle/>
          <a:p>
            <a:pPr algn="r" eaLnBrk="1" hangingPunct="1">
              <a:lnSpc>
                <a:spcPct val="90000"/>
              </a:lnSpc>
              <a:buFontTx/>
              <a:buNone/>
            </a:pPr>
            <a:r>
              <a:rPr lang="ru-RU" altLang="ru-RU" sz="2200" smtClean="0"/>
              <a:t>Людмила Юрьевна Козюберда </a:t>
            </a:r>
          </a:p>
          <a:p>
            <a:pPr algn="r" eaLnBrk="1" hangingPunct="1">
              <a:lnSpc>
                <a:spcPct val="90000"/>
              </a:lnSpc>
              <a:buFontTx/>
              <a:buNone/>
            </a:pPr>
            <a:r>
              <a:rPr lang="ru-RU" altLang="ru-RU" sz="2200" smtClean="0"/>
              <a:t>учитель-логопед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600" smtClean="0"/>
              <a:t>2015 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229600" cy="1905000"/>
          </a:xfrm>
        </p:spPr>
        <p:txBody>
          <a:bodyPr/>
          <a:lstStyle/>
          <a:p>
            <a:pPr eaLnBrk="1" hangingPunct="1"/>
            <a:r>
              <a:rPr lang="ru-RU" altLang="ru-RU" sz="4000" smtClean="0"/>
              <a:t>Функциональные составляющие программы «Живой звук»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667000"/>
            <a:ext cx="8229600" cy="3763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mtClean="0"/>
              <a:t> 1.	База данных.</a:t>
            </a:r>
          </a:p>
          <a:p>
            <a:pPr algn="just" eaLnBrk="1" hangingPunct="1">
              <a:buFontTx/>
              <a:buNone/>
            </a:pPr>
            <a:r>
              <a:rPr lang="ru-RU" altLang="ru-RU" smtClean="0"/>
              <a:t> 2.	Графическая визуализация и аудио запись речевых звуков.</a:t>
            </a:r>
          </a:p>
          <a:p>
            <a:pPr eaLnBrk="1" hangingPunct="1">
              <a:buFontTx/>
              <a:buNone/>
            </a:pPr>
            <a:r>
              <a:rPr lang="ru-RU" altLang="ru-RU" smtClean="0"/>
              <a:t> 3.	Модули коррекцион-</a:t>
            </a:r>
          </a:p>
          <a:p>
            <a:pPr eaLnBrk="1" hangingPunct="1">
              <a:buFontTx/>
              <a:buNone/>
            </a:pPr>
            <a:r>
              <a:rPr lang="ru-RU" altLang="ru-RU" smtClean="0"/>
              <a:t>но-развивающего харак-</a:t>
            </a:r>
          </a:p>
          <a:p>
            <a:pPr eaLnBrk="1" hangingPunct="1">
              <a:buFontTx/>
              <a:buNone/>
            </a:pPr>
            <a:r>
              <a:rPr lang="ru-RU" altLang="ru-RU" smtClean="0"/>
              <a:t>тера.</a:t>
            </a:r>
          </a:p>
        </p:txBody>
      </p:sp>
      <p:pic>
        <p:nvPicPr>
          <p:cNvPr id="3076" name="Picture 4" descr="20150419_1551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886200"/>
            <a:ext cx="36576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smtClean="0"/>
              <a:t>Модуль «База данных» позволяет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50292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ru-RU" sz="2400" dirty="0" smtClean="0"/>
              <a:t>сохранять сведения об обучающихся и динамике их развития;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ru-RU" sz="2400" dirty="0" smtClean="0"/>
              <a:t>автоматически заносить в базу: </a:t>
            </a:r>
          </a:p>
          <a:p>
            <a:pPr marL="0" indent="0" algn="just"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dirty="0" smtClean="0"/>
              <a:t>    - даты занятий;</a:t>
            </a:r>
          </a:p>
          <a:p>
            <a:pPr marL="0" indent="0" algn="just"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dirty="0" smtClean="0"/>
              <a:t>    - продолжительность работы;</a:t>
            </a:r>
          </a:p>
          <a:p>
            <a:pPr marL="0" indent="-457200" algn="just"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dirty="0" smtClean="0"/>
              <a:t>    - образцы  произношения обучающихся  в аудио- и </a:t>
            </a:r>
          </a:p>
          <a:p>
            <a:pPr marL="0" indent="-457200" algn="just"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dirty="0" smtClean="0"/>
              <a:t>     видеозаписях;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ru-RU" sz="2400" dirty="0" smtClean="0"/>
              <a:t>составлять и  корректировать   индивидуальный   план  развития обучающихся  и  контролировать   выполнение плана индивидуальных </a:t>
            </a:r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dirty="0" smtClean="0"/>
              <a:t>    занятий;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ru-RU" sz="2400" dirty="0" smtClean="0"/>
              <a:t>наблюдать   динамику   развития   </a:t>
            </a:r>
          </a:p>
          <a:p>
            <a:pPr algn="just"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dirty="0" smtClean="0"/>
              <a:t>    навыков   ребенка.</a:t>
            </a:r>
          </a:p>
        </p:txBody>
      </p:sp>
      <p:pic>
        <p:nvPicPr>
          <p:cNvPr id="4100" name="Picture 4" descr="20150427_142539"/>
          <p:cNvPicPr>
            <a:picLocks noChangeAspect="1" noChangeArrowheads="1"/>
          </p:cNvPicPr>
          <p:nvPr/>
        </p:nvPicPr>
        <p:blipFill>
          <a:blip r:embed="rId2"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4" t="11299" r="1695" b="18645"/>
          <a:stretch>
            <a:fillRect/>
          </a:stretch>
        </p:blipFill>
        <p:spPr bwMode="auto">
          <a:xfrm>
            <a:off x="6096000" y="4995863"/>
            <a:ext cx="289560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8229600" cy="1752600"/>
          </a:xfrm>
        </p:spPr>
        <p:txBody>
          <a:bodyPr/>
          <a:lstStyle/>
          <a:p>
            <a:pPr algn="l" eaLnBrk="1" hangingPunct="1"/>
            <a:r>
              <a:rPr lang="ru-RU" altLang="ru-RU" sz="3200" smtClean="0"/>
              <a:t>Графическая </a:t>
            </a:r>
            <a:br>
              <a:rPr lang="ru-RU" altLang="ru-RU" sz="3200" smtClean="0"/>
            </a:br>
            <a:r>
              <a:rPr lang="ru-RU" altLang="ru-RU" sz="3200" smtClean="0"/>
              <a:t>визуализация и аудиозапись </a:t>
            </a:r>
            <a:br>
              <a:rPr lang="ru-RU" altLang="ru-RU" sz="3200" smtClean="0"/>
            </a:br>
            <a:r>
              <a:rPr lang="ru-RU" altLang="ru-RU" sz="3200" smtClean="0"/>
              <a:t>образцов речи дают возможность: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229600" cy="4525963"/>
          </a:xfrm>
        </p:spPr>
        <p:txBody>
          <a:bodyPr/>
          <a:lstStyle/>
          <a:p>
            <a:pPr marL="609600" indent="-609600" algn="just" eaLnBrk="1" hangingPunct="1">
              <a:lnSpc>
                <a:spcPct val="90000"/>
              </a:lnSpc>
              <a:defRPr/>
            </a:pPr>
            <a:r>
              <a:rPr lang="ru-RU" sz="2400" dirty="0" smtClean="0"/>
              <a:t>записывать, сохранять и воспроизводить образцы речи;</a:t>
            </a:r>
          </a:p>
          <a:p>
            <a:pPr marL="609600" indent="-609600" algn="just" eaLnBrk="1" hangingPunct="1">
              <a:lnSpc>
                <a:spcPct val="90000"/>
              </a:lnSpc>
              <a:defRPr/>
            </a:pPr>
            <a:r>
              <a:rPr lang="ru-RU" sz="2400" dirty="0" smtClean="0"/>
              <a:t>создавать графический образ речевого материала;</a:t>
            </a:r>
          </a:p>
          <a:p>
            <a:pPr marL="0" indent="0" algn="just"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dirty="0" smtClean="0"/>
              <a:t>	</a:t>
            </a:r>
          </a:p>
          <a:p>
            <a:pPr marL="0" indent="0" algn="just"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dirty="0"/>
              <a:t> </a:t>
            </a:r>
            <a:r>
              <a:rPr lang="ru-RU" sz="2400" dirty="0" smtClean="0"/>
              <a:t>    Благодаря визуализации речи можно работать над</a:t>
            </a:r>
          </a:p>
          <a:p>
            <a:pPr marL="0" indent="0" algn="just" eaLnBrk="1" hangingPunct="1">
              <a:lnSpc>
                <a:spcPct val="90000"/>
              </a:lnSpc>
              <a:buFontTx/>
              <a:buNone/>
              <a:defRPr/>
            </a:pPr>
            <a:endParaRPr lang="ru-RU" sz="800" dirty="0" smtClean="0"/>
          </a:p>
          <a:p>
            <a:pPr algn="just" eaLnBrk="1" hangingPunct="1">
              <a:lnSpc>
                <a:spcPct val="90000"/>
              </a:lnSpc>
              <a:buFontTx/>
              <a:buChar char="-"/>
              <a:defRPr/>
            </a:pPr>
            <a:r>
              <a:rPr lang="ru-RU" sz="2400" dirty="0"/>
              <a:t>с</a:t>
            </a:r>
            <a:r>
              <a:rPr lang="ru-RU" sz="2400" dirty="0" smtClean="0"/>
              <a:t>илой голоса</a:t>
            </a:r>
          </a:p>
          <a:p>
            <a:pPr algn="just" eaLnBrk="1" hangingPunct="1">
              <a:lnSpc>
                <a:spcPct val="90000"/>
              </a:lnSpc>
              <a:buFontTx/>
              <a:buChar char="-"/>
              <a:defRPr/>
            </a:pPr>
            <a:r>
              <a:rPr lang="ru-RU" sz="2400" dirty="0"/>
              <a:t>д</a:t>
            </a:r>
            <a:r>
              <a:rPr lang="ru-RU" sz="2400" dirty="0" smtClean="0"/>
              <a:t>лительностью и слитностью звучания</a:t>
            </a:r>
          </a:p>
          <a:p>
            <a:pPr algn="just" eaLnBrk="1" hangingPunct="1">
              <a:lnSpc>
                <a:spcPct val="90000"/>
              </a:lnSpc>
              <a:buFontTx/>
              <a:buChar char="-"/>
              <a:defRPr/>
            </a:pPr>
            <a:r>
              <a:rPr lang="ru-RU" sz="2400" dirty="0"/>
              <a:t>ф</a:t>
            </a:r>
            <a:r>
              <a:rPr lang="ru-RU" sz="2400" dirty="0" smtClean="0"/>
              <a:t>разовой речью (графически выделяя логически ударное слово, наличие </a:t>
            </a:r>
            <a:r>
              <a:rPr lang="ru-RU" sz="2400" dirty="0"/>
              <a:t>пауз, количество слов в предложении )</a:t>
            </a:r>
            <a:endParaRPr lang="ru-RU" sz="2400" dirty="0" smtClean="0"/>
          </a:p>
        </p:txBody>
      </p:sp>
      <p:pic>
        <p:nvPicPr>
          <p:cNvPr id="5124" name="Picture 4" descr="20150427_142950"/>
          <p:cNvPicPr>
            <a:picLocks noChangeAspect="1" noChangeArrowheads="1"/>
          </p:cNvPicPr>
          <p:nvPr/>
        </p:nvPicPr>
        <p:blipFill>
          <a:blip r:embed="rId2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35"/>
          <a:stretch>
            <a:fillRect/>
          </a:stretch>
        </p:blipFill>
        <p:spPr bwMode="auto">
          <a:xfrm>
            <a:off x="6629400" y="152400"/>
            <a:ext cx="2362200" cy="152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620000" cy="2057400"/>
          </a:xfrm>
        </p:spPr>
        <p:txBody>
          <a:bodyPr/>
          <a:lstStyle/>
          <a:p>
            <a:pPr eaLnBrk="1" hangingPunct="1"/>
            <a:r>
              <a:rPr lang="ru-RU" altLang="ru-RU" sz="3600" smtClean="0"/>
              <a:t>12 модулей</a:t>
            </a:r>
            <a:br>
              <a:rPr lang="ru-RU" altLang="ru-RU" sz="3600" smtClean="0"/>
            </a:br>
            <a:r>
              <a:rPr lang="ru-RU" altLang="ru-RU" sz="3600" smtClean="0"/>
              <a:t>ПО «Живой звук»</a:t>
            </a:r>
            <a:br>
              <a:rPr lang="ru-RU" altLang="ru-RU" sz="3600" smtClean="0"/>
            </a:br>
            <a:r>
              <a:rPr lang="ru-RU" altLang="ru-RU" sz="3600" u="sng" smtClean="0"/>
              <a:t>условно</a:t>
            </a:r>
            <a:r>
              <a:rPr lang="ru-RU" altLang="ru-RU" sz="3600" smtClean="0"/>
              <a:t> делятся на 4 группы: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590800"/>
            <a:ext cx="7772400" cy="3733800"/>
          </a:xfrm>
        </p:spPr>
        <p:txBody>
          <a:bodyPr/>
          <a:lstStyle/>
          <a:p>
            <a:pPr marL="609600" indent="-609600" algn="just" eaLnBrk="1" hangingPunct="1">
              <a:lnSpc>
                <a:spcPct val="90000"/>
              </a:lnSpc>
            </a:pPr>
            <a:r>
              <a:rPr lang="ru-RU" altLang="ru-RU" smtClean="0"/>
              <a:t>доречевые упражнения;</a:t>
            </a:r>
          </a:p>
          <a:p>
            <a:pPr marL="609600" indent="-609600" algn="just" eaLnBrk="1" hangingPunct="1">
              <a:lnSpc>
                <a:spcPct val="90000"/>
              </a:lnSpc>
            </a:pPr>
            <a:r>
              <a:rPr lang="ru-RU" altLang="ru-RU" smtClean="0"/>
              <a:t>упражнения по развитию слухового восприятия;</a:t>
            </a:r>
          </a:p>
          <a:p>
            <a:pPr marL="609600" indent="-609600" algn="just" eaLnBrk="1" hangingPunct="1">
              <a:lnSpc>
                <a:spcPct val="90000"/>
              </a:lnSpc>
            </a:pPr>
            <a:r>
              <a:rPr lang="ru-RU" altLang="ru-RU" smtClean="0"/>
              <a:t>речевые упражнения;</a:t>
            </a:r>
          </a:p>
          <a:p>
            <a:pPr marL="609600" indent="-609600" algn="just" eaLnBrk="1" hangingPunct="1">
              <a:lnSpc>
                <a:spcPct val="90000"/>
              </a:lnSpc>
            </a:pPr>
            <a:r>
              <a:rPr lang="ru-RU" altLang="ru-RU" smtClean="0"/>
              <a:t>развивающие и</a:t>
            </a:r>
          </a:p>
          <a:p>
            <a:pPr marL="990600" lvl="1" indent="-533400" algn="just" eaLnBrk="1" hangingPunct="1">
              <a:lnSpc>
                <a:spcPct val="90000"/>
              </a:lnSpc>
              <a:buFontTx/>
              <a:buNone/>
            </a:pPr>
            <a:r>
              <a:rPr lang="ru-RU" altLang="ru-RU" sz="3200" smtClean="0"/>
              <a:t> учебные упражнения.</a:t>
            </a:r>
          </a:p>
        </p:txBody>
      </p:sp>
      <p:pic>
        <p:nvPicPr>
          <p:cNvPr id="6148" name="Picture 4" descr="20150427_143044"/>
          <p:cNvPicPr>
            <a:picLocks noChangeAspect="1" noChangeArrowheads="1"/>
          </p:cNvPicPr>
          <p:nvPr/>
        </p:nvPicPr>
        <p:blipFill>
          <a:blip r:embed="rId2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3434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763000" cy="1828800"/>
          </a:xfrm>
        </p:spPr>
        <p:txBody>
          <a:bodyPr/>
          <a:lstStyle/>
          <a:p>
            <a:pPr algn="l" eaLnBrk="1" hangingPunct="1"/>
            <a:r>
              <a:rPr lang="ru-RU" altLang="ru-RU" sz="2800" b="1" smtClean="0"/>
              <a:t>Группа </a:t>
            </a:r>
            <a:r>
              <a:rPr lang="ru-RU" altLang="ru-RU" sz="2800" b="1" u="sng" smtClean="0"/>
              <a:t>доречевых </a:t>
            </a:r>
            <a:br>
              <a:rPr lang="ru-RU" altLang="ru-RU" sz="2800" b="1" u="sng" smtClean="0"/>
            </a:br>
            <a:r>
              <a:rPr lang="ru-RU" altLang="ru-RU" sz="2800" b="1" u="sng" smtClean="0"/>
              <a:t>упражнений</a:t>
            </a:r>
            <a:r>
              <a:rPr lang="ru-RU" altLang="ru-RU" sz="2800" b="1" smtClean="0"/>
              <a:t>. </a:t>
            </a:r>
            <a:br>
              <a:rPr lang="ru-RU" altLang="ru-RU" sz="2800" b="1" smtClean="0"/>
            </a:br>
            <a:r>
              <a:rPr lang="ru-RU" altLang="ru-RU" sz="2800" b="1" smtClean="0"/>
              <a:t>Модули «Водопад», </a:t>
            </a:r>
            <a:br>
              <a:rPr lang="ru-RU" altLang="ru-RU" sz="2800" b="1" smtClean="0"/>
            </a:br>
            <a:r>
              <a:rPr lang="ru-RU" altLang="ru-RU" sz="2800" b="1" smtClean="0"/>
              <a:t>«Дом», «Животные», «Звуки </a:t>
            </a:r>
            <a:br>
              <a:rPr lang="ru-RU" altLang="ru-RU" sz="2800" b="1" smtClean="0"/>
            </a:br>
            <a:r>
              <a:rPr lang="ru-RU" altLang="ru-RU" sz="2800" b="1" smtClean="0"/>
              <a:t>природы»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514600"/>
            <a:ext cx="8382000" cy="3810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200" smtClean="0"/>
              <a:t>	Эти упражнения направлены 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200" smtClean="0"/>
              <a:t>на развитие речевого дыхания, формирование синхронности плавного удлиненного ротового выдоха и голосоподачи, контролируемой путем использования акустической и визуальной обратной связи;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200" smtClean="0"/>
              <a:t>формирование реакций на звук, поиск источника звука;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200" smtClean="0"/>
              <a:t>восприятия и различения громких и тихих звуков;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200" smtClean="0"/>
              <a:t>развитие слухового внимания слуховой памяти; 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200" smtClean="0"/>
              <a:t>дифференциацию звуков и идентификацию звуков и объектов;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200" smtClean="0"/>
              <a:t>развитие    понятийного    мышления, формирование умения выделять существенное и главное</a:t>
            </a:r>
            <a:r>
              <a:rPr lang="ru-RU" altLang="ru-RU" sz="2000" smtClean="0"/>
              <a:t>. </a:t>
            </a:r>
          </a:p>
        </p:txBody>
      </p:sp>
      <p:pic>
        <p:nvPicPr>
          <p:cNvPr id="7172" name="Picture 4" descr="20150427_142911"/>
          <p:cNvPicPr>
            <a:picLocks noChangeAspect="1" noChangeArrowheads="1"/>
          </p:cNvPicPr>
          <p:nvPr/>
        </p:nvPicPr>
        <p:blipFill>
          <a:blip r:embed="rId2">
            <a:lum brigh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9" t="11594" b="3767"/>
          <a:stretch>
            <a:fillRect/>
          </a:stretch>
        </p:blipFill>
        <p:spPr bwMode="auto">
          <a:xfrm>
            <a:off x="6096000" y="304800"/>
            <a:ext cx="2819400" cy="185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153400" cy="1325562"/>
          </a:xfrm>
        </p:spPr>
        <p:txBody>
          <a:bodyPr/>
          <a:lstStyle/>
          <a:p>
            <a:pPr eaLnBrk="1" hangingPunct="1"/>
            <a:r>
              <a:rPr lang="ru-RU" altLang="ru-RU" sz="3600" smtClean="0"/>
              <a:t>Группа </a:t>
            </a:r>
            <a:r>
              <a:rPr lang="ru-RU" altLang="ru-RU" sz="3600" u="sng" smtClean="0"/>
              <a:t>упражнений по развитию слухового восприятия</a:t>
            </a:r>
            <a:endParaRPr lang="ru-RU" altLang="ru-RU" sz="400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06563"/>
            <a:ext cx="8305800" cy="4846637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</a:pPr>
            <a:r>
              <a:rPr lang="ru-RU" altLang="ru-RU" sz="2800" smtClean="0"/>
              <a:t>  развивает слуховое восприятие неречевых («Звуки природы») и речевых звуков («Профили», «Диктант»);</a:t>
            </a:r>
          </a:p>
          <a:p>
            <a:pPr marL="0" indent="0" algn="just" eaLnBrk="1" hangingPunct="1"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</a:pPr>
            <a:r>
              <a:rPr lang="ru-RU" altLang="ru-RU" sz="2800" smtClean="0"/>
              <a:t>  тренирует способность соотносить звук со звучащим предметом или  объектом;</a:t>
            </a:r>
          </a:p>
          <a:p>
            <a:pPr marL="0" indent="0" algn="just" eaLnBrk="1" hangingPunct="1"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</a:pPr>
            <a:r>
              <a:rPr lang="ru-RU" altLang="ru-RU" sz="2800" smtClean="0"/>
              <a:t>помогает развивать слуховую память и внимание;</a:t>
            </a:r>
          </a:p>
          <a:p>
            <a:pPr marL="0" indent="0" algn="just" eaLnBrk="1" hangingPunct="1"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</a:pPr>
            <a:r>
              <a:rPr lang="ru-RU" altLang="ru-RU" sz="2800" smtClean="0"/>
              <a:t>  формирует артикуляционно-акустические образы звуков.  </a:t>
            </a:r>
          </a:p>
        </p:txBody>
      </p:sp>
      <p:pic>
        <p:nvPicPr>
          <p:cNvPr id="8196" name="Picture 4" descr="20150427_142704"/>
          <p:cNvPicPr>
            <a:picLocks noChangeAspect="1" noChangeArrowheads="1"/>
          </p:cNvPicPr>
          <p:nvPr/>
        </p:nvPicPr>
        <p:blipFill>
          <a:blip r:embed="rId2"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67" b="17332"/>
          <a:stretch>
            <a:fillRect/>
          </a:stretch>
        </p:blipFill>
        <p:spPr bwMode="auto">
          <a:xfrm>
            <a:off x="5867400" y="5029200"/>
            <a:ext cx="3048000" cy="164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849562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ru-RU" altLang="ru-RU" sz="2000" b="1" u="sng" smtClean="0">
                <a:solidFill>
                  <a:srgbClr val="000000"/>
                </a:solidFill>
              </a:rPr>
              <a:t/>
            </a:r>
            <a:br>
              <a:rPr lang="ru-RU" altLang="ru-RU" sz="2000" b="1" u="sng" smtClean="0">
                <a:solidFill>
                  <a:srgbClr val="000000"/>
                </a:solidFill>
              </a:rPr>
            </a:br>
            <a:r>
              <a:rPr lang="ru-RU" altLang="ru-RU" sz="3600" b="1" u="sng" smtClean="0">
                <a:solidFill>
                  <a:srgbClr val="000000"/>
                </a:solidFill>
              </a:rPr>
              <a:t>Группа речевых упражнений</a:t>
            </a:r>
            <a:r>
              <a:rPr lang="ru-RU" altLang="ru-RU" sz="2000" b="1" smtClean="0">
                <a:solidFill>
                  <a:srgbClr val="000000"/>
                </a:solidFill>
              </a:rPr>
              <a:t/>
            </a:r>
            <a:br>
              <a:rPr lang="ru-RU" altLang="ru-RU" sz="2000" b="1" smtClean="0">
                <a:solidFill>
                  <a:srgbClr val="000000"/>
                </a:solidFill>
              </a:rPr>
            </a:br>
            <a:r>
              <a:rPr lang="ru-RU" altLang="ru-RU" sz="2000" b="1" smtClean="0">
                <a:solidFill>
                  <a:srgbClr val="000000"/>
                </a:solidFill>
              </a:rPr>
              <a:t/>
            </a:r>
            <a:br>
              <a:rPr lang="ru-RU" altLang="ru-RU" sz="2000" b="1" smtClean="0">
                <a:solidFill>
                  <a:srgbClr val="000000"/>
                </a:solidFill>
              </a:rPr>
            </a:br>
            <a:r>
              <a:rPr lang="ru-RU" altLang="ru-RU" sz="2000" smtClean="0">
                <a:solidFill>
                  <a:srgbClr val="000000"/>
                </a:solidFill>
              </a:rPr>
              <a:t>непосредственно связана с формированием речи – произношением, развитием связной речи и навыков общения.</a:t>
            </a:r>
            <a:br>
              <a:rPr lang="ru-RU" altLang="ru-RU" sz="2000" smtClean="0">
                <a:solidFill>
                  <a:srgbClr val="000000"/>
                </a:solidFill>
              </a:rPr>
            </a:br>
            <a:r>
              <a:rPr lang="ru-RU" altLang="ru-RU" sz="2000" b="1" smtClean="0">
                <a:solidFill>
                  <a:srgbClr val="000000"/>
                </a:solidFill>
              </a:rPr>
              <a:t/>
            </a:r>
            <a:br>
              <a:rPr lang="ru-RU" altLang="ru-RU" sz="2000" b="1" smtClean="0">
                <a:solidFill>
                  <a:srgbClr val="000000"/>
                </a:solidFill>
              </a:rPr>
            </a:br>
            <a:r>
              <a:rPr lang="ru-RU" altLang="ru-RU" sz="2000" b="1" smtClean="0">
                <a:solidFill>
                  <a:srgbClr val="000000"/>
                </a:solidFill>
              </a:rPr>
              <a:t>Модули «Учись произносить звуки», «Профили», </a:t>
            </a:r>
            <a:br>
              <a:rPr lang="ru-RU" altLang="ru-RU" sz="2000" b="1" smtClean="0">
                <a:solidFill>
                  <a:srgbClr val="000000"/>
                </a:solidFill>
              </a:rPr>
            </a:br>
            <a:r>
              <a:rPr lang="ru-RU" altLang="ru-RU" sz="2000" b="1" smtClean="0">
                <a:solidFill>
                  <a:srgbClr val="000000"/>
                </a:solidFill>
              </a:rPr>
              <a:t>«Автоматизация звукопроизношения», «Диалоги», «Проявление эмоций», «Времена года», «Картинный словарь»</a:t>
            </a:r>
            <a:br>
              <a:rPr lang="ru-RU" altLang="ru-RU" sz="2000" b="1" smtClean="0">
                <a:solidFill>
                  <a:srgbClr val="000000"/>
                </a:solidFill>
              </a:rPr>
            </a:br>
            <a:r>
              <a:rPr lang="ru-RU" altLang="ru-RU" sz="2000" b="1" smtClean="0">
                <a:solidFill>
                  <a:srgbClr val="000000"/>
                </a:solidFill>
              </a:rPr>
              <a:t>     </a:t>
            </a:r>
            <a:endParaRPr lang="ru-RU" altLang="ru-RU" smtClean="0"/>
          </a:p>
        </p:txBody>
      </p:sp>
      <p:sp>
        <p:nvSpPr>
          <p:cNvPr id="9219" name="Прямоугольник 3"/>
          <p:cNvSpPr>
            <a:spLocks noChangeArrowheads="1"/>
          </p:cNvSpPr>
          <p:nvPr/>
        </p:nvSpPr>
        <p:spPr bwMode="auto">
          <a:xfrm>
            <a:off x="533400" y="3276600"/>
            <a:ext cx="7620000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000">
                <a:solidFill>
                  <a:srgbClr val="000000"/>
                </a:solidFill>
              </a:rPr>
              <a:t> отработка четкого  произношения изолированных  фонем;</a:t>
            </a:r>
          </a:p>
          <a:p>
            <a:pPr eaLnBrk="1" hangingPunct="1"/>
            <a:r>
              <a:rPr lang="ru-RU" altLang="ru-RU" sz="2000">
                <a:solidFill>
                  <a:srgbClr val="000000"/>
                </a:solidFill>
              </a:rPr>
              <a:t> автоматизация звукопроизношения в слогах, словах, словосочетаниях, предложениях, текстах;</a:t>
            </a:r>
          </a:p>
          <a:p>
            <a:pPr eaLnBrk="1" hangingPunct="1"/>
            <a:r>
              <a:rPr lang="ru-RU" altLang="ru-RU" sz="2000">
                <a:solidFill>
                  <a:srgbClr val="000000"/>
                </a:solidFill>
              </a:rPr>
              <a:t> расширение словарного запаса;</a:t>
            </a:r>
          </a:p>
          <a:p>
            <a:pPr eaLnBrk="1" hangingPunct="1"/>
            <a:r>
              <a:rPr lang="ru-RU" altLang="ru-RU" sz="2000">
                <a:solidFill>
                  <a:srgbClr val="000000"/>
                </a:solidFill>
              </a:rPr>
              <a:t> формирование грамматических </a:t>
            </a:r>
          </a:p>
          <a:p>
            <a:pPr eaLnBrk="1" hangingPunct="1">
              <a:buFontTx/>
              <a:buNone/>
            </a:pPr>
            <a:r>
              <a:rPr lang="ru-RU" altLang="ru-RU" sz="2000">
                <a:solidFill>
                  <a:srgbClr val="000000"/>
                </a:solidFill>
              </a:rPr>
              <a:t>   конструкций;</a:t>
            </a:r>
          </a:p>
          <a:p>
            <a:pPr eaLnBrk="1" hangingPunct="1"/>
            <a:r>
              <a:rPr lang="ru-RU" altLang="ru-RU" sz="2000">
                <a:solidFill>
                  <a:srgbClr val="000000"/>
                </a:solidFill>
              </a:rPr>
              <a:t> составление связных и </a:t>
            </a:r>
          </a:p>
          <a:p>
            <a:pPr eaLnBrk="1" hangingPunct="1">
              <a:buFontTx/>
              <a:buNone/>
            </a:pPr>
            <a:r>
              <a:rPr lang="ru-RU" altLang="ru-RU" sz="2000">
                <a:solidFill>
                  <a:srgbClr val="000000"/>
                </a:solidFill>
              </a:rPr>
              <a:t>  грамотных устных высказываний.</a:t>
            </a:r>
          </a:p>
        </p:txBody>
      </p:sp>
      <p:pic>
        <p:nvPicPr>
          <p:cNvPr id="9220" name="Picture 2" descr="C:\Users\User\Desktop\Презентация Живой звук\20150509_1214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47" b="27299"/>
          <a:stretch>
            <a:fillRect/>
          </a:stretch>
        </p:blipFill>
        <p:spPr bwMode="auto">
          <a:xfrm>
            <a:off x="5334000" y="4572000"/>
            <a:ext cx="3629025" cy="215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ct val="20000"/>
              </a:spcBef>
              <a:defRPr/>
            </a:pPr>
            <a:r>
              <a:rPr lang="ru-RU" sz="3600" b="1" u="sng" dirty="0" smtClean="0"/>
              <a:t>Группа развивающих упражнений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/>
              <a:t>в</a:t>
            </a:r>
            <a:r>
              <a:rPr lang="ru-RU" sz="2000" b="1" dirty="0" smtClean="0"/>
              <a:t>се модули</a:t>
            </a:r>
            <a:r>
              <a:rPr lang="ru-RU" sz="1400" kern="1200" dirty="0">
                <a:solidFill>
                  <a:srgbClr val="000000"/>
                </a:solidFill>
                <a:ea typeface="+mn-ea"/>
                <a:cs typeface="+mn-cs"/>
              </a:rPr>
              <a:t/>
            </a:r>
            <a:br>
              <a:rPr lang="ru-RU" sz="1400" kern="1200" dirty="0">
                <a:solidFill>
                  <a:srgbClr val="000000"/>
                </a:solidFill>
                <a:ea typeface="+mn-ea"/>
                <a:cs typeface="+mn-cs"/>
              </a:rPr>
            </a:br>
            <a:endParaRPr lang="ru-RU" sz="2000" b="1" dirty="0" smtClean="0"/>
          </a:p>
        </p:txBody>
      </p:sp>
      <p:pic>
        <p:nvPicPr>
          <p:cNvPr id="10243" name="Picture 23" descr="20150427_1428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2" t="1587" r="2380" b="22223"/>
          <a:stretch>
            <a:fillRect/>
          </a:stretch>
        </p:blipFill>
        <p:spPr bwMode="auto">
          <a:xfrm>
            <a:off x="5791200" y="4870450"/>
            <a:ext cx="2971800" cy="180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TextBox 2"/>
          <p:cNvSpPr txBox="1">
            <a:spLocks noChangeArrowheads="1"/>
          </p:cNvSpPr>
          <p:nvPr/>
        </p:nvSpPr>
        <p:spPr bwMode="auto">
          <a:xfrm>
            <a:off x="304800" y="1676400"/>
            <a:ext cx="8458200" cy="435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ru-RU" altLang="ru-RU" sz="2000">
                <a:solidFill>
                  <a:srgbClr val="000000"/>
                </a:solidFill>
              </a:rPr>
              <a:t>мотивация школьников к обучению;</a:t>
            </a:r>
          </a:p>
          <a:p>
            <a:pPr eaLnBrk="1" hangingPunct="1">
              <a:spcBef>
                <a:spcPct val="0"/>
              </a:spcBef>
            </a:pPr>
            <a:r>
              <a:rPr lang="ru-RU" altLang="ru-RU" sz="2000">
                <a:solidFill>
                  <a:srgbClr val="000000"/>
                </a:solidFill>
              </a:rPr>
              <a:t>активизация познавательной деятельности и расширение кругозора;</a:t>
            </a:r>
          </a:p>
          <a:p>
            <a:pPr eaLnBrk="1" hangingPunct="1">
              <a:spcBef>
                <a:spcPct val="0"/>
              </a:spcBef>
            </a:pPr>
            <a:r>
              <a:rPr lang="ru-RU" altLang="ru-RU" sz="2000">
                <a:solidFill>
                  <a:srgbClr val="000000"/>
                </a:solidFill>
              </a:rPr>
              <a:t>развитие  когнитивных    функций:  памяти, внимания, мышления;</a:t>
            </a:r>
          </a:p>
          <a:p>
            <a:pPr eaLnBrk="1" hangingPunct="1">
              <a:spcBef>
                <a:spcPct val="0"/>
              </a:spcBef>
            </a:pPr>
            <a:r>
              <a:rPr lang="ru-RU" altLang="ru-RU" sz="2000">
                <a:solidFill>
                  <a:srgbClr val="000000"/>
                </a:solidFill>
              </a:rPr>
              <a:t>формирование способности ребенка к анализу абстрактных графических изображений;</a:t>
            </a:r>
          </a:p>
          <a:p>
            <a:pPr eaLnBrk="1" hangingPunct="1">
              <a:spcBef>
                <a:spcPct val="0"/>
              </a:spcBef>
            </a:pPr>
            <a:r>
              <a:rPr lang="ru-RU" altLang="ru-RU" sz="2000">
                <a:solidFill>
                  <a:srgbClr val="000000"/>
                </a:solidFill>
              </a:rPr>
              <a:t>развитие эмоционально-волевой   сферы и умения воспринимать и оценивать эмоциональные проявления человека;</a:t>
            </a:r>
          </a:p>
          <a:p>
            <a:pPr eaLnBrk="1" hangingPunct="1">
              <a:spcBef>
                <a:spcPct val="0"/>
              </a:spcBef>
            </a:pPr>
            <a:r>
              <a:rPr lang="ru-RU" altLang="ru-RU" sz="2000">
                <a:solidFill>
                  <a:srgbClr val="000000"/>
                </a:solidFill>
              </a:rPr>
              <a:t>формирование навыка самообучения и самоконтроля;</a:t>
            </a:r>
          </a:p>
          <a:p>
            <a:pPr eaLnBrk="1" hangingPunct="1">
              <a:spcBef>
                <a:spcPct val="0"/>
              </a:spcBef>
            </a:pPr>
            <a:r>
              <a:rPr lang="ru-RU" altLang="ru-RU" sz="2000">
                <a:solidFill>
                  <a:srgbClr val="000000"/>
                </a:solidFill>
              </a:rPr>
              <a:t>овладение    элементами  компьютерной  грамотности;</a:t>
            </a:r>
          </a:p>
          <a:p>
            <a:pPr eaLnBrk="1" hangingPunct="1">
              <a:spcBef>
                <a:spcPct val="0"/>
              </a:spcBef>
            </a:pPr>
            <a:r>
              <a:rPr lang="ru-RU" altLang="ru-RU" sz="2000">
                <a:solidFill>
                  <a:srgbClr val="000000"/>
                </a:solidFill>
              </a:rPr>
              <a:t>формирование  способности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solidFill>
                  <a:srgbClr val="000000"/>
                </a:solidFill>
              </a:rPr>
              <a:t>    устанавливать ассоциативные связи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solidFill>
                  <a:srgbClr val="000000"/>
                </a:solidFill>
              </a:rPr>
              <a:t>    между словами, прогнозировать и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>
                <a:solidFill>
                  <a:srgbClr val="000000"/>
                </a:solidFill>
              </a:rPr>
              <a:t>    выстраивать свою речь.</a:t>
            </a:r>
            <a:endParaRPr lang="ru-RU" altLang="ru-RU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570</TotalTime>
  <Words>280</Words>
  <Application>Microsoft Office PowerPoint</Application>
  <PresentationFormat>Экран (4:3)</PresentationFormat>
  <Paragraphs>69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Calibri</vt:lpstr>
      <vt:lpstr>Оформление по умолчанию</vt:lpstr>
      <vt:lpstr> ГБОУ СО «ЦПМСС «Речевой центр» Использование  мультимедийного обеспечения «Живой звук 3.01»   в условиях внедрения ФГОС  при организации коррекционно-развивающей работы  с обучающимися имеющими  тяжёлые нарушения речи </vt:lpstr>
      <vt:lpstr>Функциональные составляющие программы «Живой звук» </vt:lpstr>
      <vt:lpstr>Модуль «База данных» позволяет</vt:lpstr>
      <vt:lpstr>Графическая  визуализация и аудиозапись  образцов речи дают возможность:</vt:lpstr>
      <vt:lpstr>12 модулей ПО «Живой звук» условно делятся на 4 группы:</vt:lpstr>
      <vt:lpstr>Группа доречевых  упражнений.  Модули «Водопад»,  «Дом», «Животные», «Звуки  природы»</vt:lpstr>
      <vt:lpstr>Группа упражнений по развитию слухового восприятия</vt:lpstr>
      <vt:lpstr> Группа речевых упражнений  непосредственно связана с формированием речи – произношением, развитием связной речи и навыков общения.  Модули «Учись произносить звуки», «Профили»,  «Автоматизация звукопроизношения», «Диалоги», «Проявление эмоций», «Времена года», «Картинный словарь»      </vt:lpstr>
      <vt:lpstr>Группа развивающих упражнений  все модули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реч центр</cp:lastModifiedBy>
  <cp:revision>40</cp:revision>
  <cp:lastPrinted>1601-01-01T00:00:00Z</cp:lastPrinted>
  <dcterms:created xsi:type="dcterms:W3CDTF">1601-01-01T00:00:00Z</dcterms:created>
  <dcterms:modified xsi:type="dcterms:W3CDTF">2015-09-01T06:21:33Z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