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276" r:id="rId5"/>
    <p:sldId id="308" r:id="rId6"/>
    <p:sldId id="309" r:id="rId7"/>
    <p:sldId id="310" r:id="rId8"/>
    <p:sldId id="313" r:id="rId9"/>
    <p:sldId id="314" r:id="rId10"/>
    <p:sldId id="315" r:id="rId11"/>
    <p:sldId id="311" r:id="rId12"/>
    <p:sldId id="312" r:id="rId13"/>
    <p:sldId id="316" r:id="rId14"/>
    <p:sldId id="317" r:id="rId15"/>
    <p:sldId id="318" r:id="rId16"/>
    <p:sldId id="319" r:id="rId17"/>
    <p:sldId id="292" r:id="rId18"/>
    <p:sldId id="320" r:id="rId19"/>
    <p:sldId id="323" r:id="rId20"/>
    <p:sldId id="291" r:id="rId21"/>
    <p:sldId id="300" r:id="rId22"/>
    <p:sldId id="322" r:id="rId23"/>
    <p:sldId id="304" r:id="rId24"/>
    <p:sldId id="32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60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4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8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4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3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3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8D43-373F-4F08-BF85-4091EE1BA718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11C2-60BD-4F0D-9B92-3452458B45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05161"/>
              </p:ext>
            </p:extLst>
          </p:nvPr>
        </p:nvGraphicFramePr>
        <p:xfrm>
          <a:off x="799563" y="165724"/>
          <a:ext cx="10515600" cy="115443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solidFill>
                            <a:srgbClr val="59595A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b="0" dirty="0">
                          <a:solidFill>
                            <a:srgbClr val="59595A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b="0" dirty="0">
                          <a:solidFill>
                            <a:srgbClr val="59595A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Государственное бюджетное общеобразовательное учреждение Свердловской области, реализующее адаптированные основные общеобразовательные программы, «Центр психолого-медико-социального сопровождения «Речевой центр»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37126" y="1352281"/>
            <a:ext cx="10985679" cy="5262045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Современные технологии в работе учителя-дефектолога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Межидова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Сайдселимовна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146" name="Picture 2" descr="C:\Users\1\Pictures\CPg4A8NiY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55" y="199753"/>
            <a:ext cx="3144338" cy="3144338"/>
          </a:xfrm>
          <a:prstGeom prst="rect">
            <a:avLst/>
          </a:prstGeom>
          <a:noFill/>
        </p:spPr>
      </p:pic>
      <p:pic>
        <p:nvPicPr>
          <p:cNvPr id="6147" name="Picture 3" descr="C:\Users\1\Pictures\K05Dd_2jFqI.jpg"/>
          <p:cNvPicPr>
            <a:picLocks noChangeAspect="1" noChangeArrowheads="1"/>
          </p:cNvPicPr>
          <p:nvPr/>
        </p:nvPicPr>
        <p:blipFill>
          <a:blip r:embed="rId4"/>
          <a:srcRect b="16628"/>
          <a:stretch>
            <a:fillRect/>
          </a:stretch>
        </p:blipFill>
        <p:spPr bwMode="auto">
          <a:xfrm>
            <a:off x="270918" y="3517719"/>
            <a:ext cx="3086235" cy="33402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96639" y="215933"/>
            <a:ext cx="80293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Яйцо Совы — это мягкий шарообразный мешок, в который можно залезть целиком и почувствовать себя в тепле, комфорте и безопасности. Как у мамы в животике. Благодаря надежным ручкам Яйцо легко превращается гамак, качели или центрифугу для подготовки космонавтов.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Яйцо Совы - очень мощный инструмент сенсорной интеграции, помогающий ребенку осознать себя по отношению к миру, прочувствовать границы своего тела, научиться им владеть, снять напряжение и стресс. Стимуляция вестибулярного аппарата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системы, получаемая в Яйце, дает нервной системе необходимую “пищу” для строительства базовых представлений о мире и себе в нем.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170" name="Picture 2" descr="C:\Users\1\Pictures\bH5Wfss-O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6690"/>
            <a:ext cx="5090704" cy="5090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77394" y="391886"/>
            <a:ext cx="6622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Самый любимый детьми тренажер сенсорной комнаты. Может использоваться как в подвешенном виде (в качестве качелей), так и просто на полу, для кручения детей в «центрифуге».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194" name="Picture 2" descr="C:\Users\1\Pictures\8BARDOreT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44" y="0"/>
            <a:ext cx="4450624" cy="4450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6799" y="359956"/>
            <a:ext cx="69320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Оригинальные качели в виде ленты. Позволяют качаться не только сидя, но и лежа на качелях животом. Может использоваться дома и в различных сенсорных пространствах.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9218" name="Picture 2" descr="C:\Users\1\Pictures\tQMSZCRwZq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18" y="173627"/>
            <a:ext cx="4071801" cy="4071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6353" y="312731"/>
            <a:ext cx="7271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Основное предназначение утяжеленного шарфа — снятие напряжения и усиление концентрации внимания. Он помогает мозгу «идентифицировать» положение тела в пространстве и, как следствие, дает ребёнку возможность сосредоточиться на уроках.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Шарфе Совы имеются специальные карманы, в которые можно спрятать беспокойные руки и занять их перебиранием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фиджетов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каким-то другим успокаивающим занятием.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42" name="Picture 2" descr="C:\Users\1\Pictures\sBtk8XCOBF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89367" cy="41893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75909" y="182101"/>
            <a:ext cx="74153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Основное предназначение сенсорного шарфа — снятие напряжения и усиление концентрации внимания. Он немного меньше и легче других наших шарфов. Еще он сделан из эластичной лайкры, поэтому хорошо тянется, помогая ребенку еще больше нагружать проприорецепторы.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Сквозь тонкую ткань можно прощупывать в карманах шарфа округлые гранулы утяжелителя: никакие дополнительные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фиджеты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нужны!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1266" name="Picture 2" descr="C:\Users\1\Pictures\-jOj6GXDjG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59630" cy="46596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42113" y="169039"/>
            <a:ext cx="69058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Основное предназначение утяжеленной подушки — снятие напряжения и усиление концентрации внимания. Она помогает мозгу «идентифицировать» положение тела в пространстве и, как следствие, дает ребёнку возможность сосредоточиться на уроках.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Подушке Совы имеются специальные карманы, в которые можно спрятать беспокойные руки и занять их перебиранием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фиджетов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каким-то другим успокаивающим занятием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98570" y="483326"/>
            <a:ext cx="7075715" cy="4362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Утяжеленное одеяло помогает успокоиться, расслабиться, снять стресс. Глубокое давление, оказываемое на тело утяжеленным одеялом, вызывает усиление выработки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серотонина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допамина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эндорфинов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внутренней «химии» нашего мозга, отвечающей за переживание счастья и гармонии с окружающим миром.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pp.userapi.com/c841621/v841621067/6afa9/EtkEHB55r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98126" cy="4598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5050">
            <a:off x="485347" y="1369033"/>
            <a:ext cx="3123932" cy="4696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0725" y="900631"/>
            <a:ext cx="3632577" cy="4843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63638">
            <a:off x="8321908" y="1746307"/>
            <a:ext cx="3365210" cy="44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" name="Picture 2" descr="C:\Users\1\Desktop\Новый рисунок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497" y="1026121"/>
            <a:ext cx="8007531" cy="5595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1943" y="300445"/>
            <a:ext cx="7903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Интерактивный комплекс </a:t>
            </a:r>
            <a:r>
              <a:rPr lang="en-US" sz="2800" b="1" dirty="0" err="1" smtClean="0"/>
              <a:t>TeachTouch</a:t>
            </a:r>
            <a:r>
              <a:rPr lang="en-US" sz="2800" b="1" dirty="0" smtClean="0"/>
              <a:t> 3.0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095" y="1"/>
            <a:ext cx="110850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и проведение интерактивных уроков. ПО, разработанное специально для образования, содержит большую коллекцию шаблонов и объектов, в том числе интерактивных, анимационные эффекты, интерактивные игры в разных предметных областях.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 персональными устройствами учителя и учеников. Система управления классом позволяет без лишних усилий создать информационную образовательную среду для эффективного обучения.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Демонстрация учебных материалов в любых форматах. Использование современного программного обеспечения позволяет демонстрировать любые электронные образовательные ресурсы: электронные энциклопедии, обучающие программы, видео и аудио материалы. 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возможностей сети Интернет. Данная система позволяет использовать все возможности современных сетевых сервисов: общение, обмен опытом в социальных и профессиональных сетях; серверное облачное хранилище файлов и объектов; доступ к сетевым ресурсам образовательного учреждения (портал, электронная библиотека и др.)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22513" y="248799"/>
            <a:ext cx="113777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Материально-техническое оснащение кабинета учителя-дефектолога:</a:t>
            </a:r>
            <a:endParaRPr lang="ru-RU" dirty="0"/>
          </a:p>
        </p:txBody>
      </p:sp>
      <p:pic>
        <p:nvPicPr>
          <p:cNvPr id="8" name="Рисунок 7" descr="IMG_0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824" y="1737360"/>
            <a:ext cx="3570514" cy="2677886"/>
          </a:xfrm>
          <a:prstGeom prst="rect">
            <a:avLst/>
          </a:prstGeom>
        </p:spPr>
      </p:pic>
      <p:pic>
        <p:nvPicPr>
          <p:cNvPr id="9" name="Рисунок 8" descr="IMG_0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2517" y="3631474"/>
            <a:ext cx="3587930" cy="2690948"/>
          </a:xfrm>
          <a:prstGeom prst="rect">
            <a:avLst/>
          </a:prstGeom>
        </p:spPr>
      </p:pic>
      <p:pic>
        <p:nvPicPr>
          <p:cNvPr id="10" name="Рисунок 9" descr="IMG_0944.JPG"/>
          <p:cNvPicPr>
            <a:picLocks noChangeAspect="1"/>
          </p:cNvPicPr>
          <p:nvPr/>
        </p:nvPicPr>
        <p:blipFill>
          <a:blip r:embed="rId5" cstate="print"/>
          <a:srcRect t="14184" r="10906"/>
          <a:stretch>
            <a:fillRect/>
          </a:stretch>
        </p:blipFill>
        <p:spPr>
          <a:xfrm>
            <a:off x="335280" y="3814354"/>
            <a:ext cx="3580311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78" y="1307112"/>
            <a:ext cx="3806240" cy="2854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5265" y="1781448"/>
            <a:ext cx="3515478" cy="4687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113" y="2011680"/>
            <a:ext cx="3282042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32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35608" y="274638"/>
            <a:ext cx="7498080" cy="939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pic>
        <p:nvPicPr>
          <p:cNvPr id="5" name="Содержимое 3" descr="IMG_96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30653" y="1774638"/>
            <a:ext cx="3254413" cy="4338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95" y="1687855"/>
            <a:ext cx="2823641" cy="4382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0606" y="561703"/>
            <a:ext cx="841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Визуальное расписание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1\AppData\Local\Microsoft\Windows\INetCache\IE\7Q7AKN37\IMG_1627-26-03-18-08-29.JPG"/>
          <p:cNvPicPr>
            <a:picLocks noChangeAspect="1" noChangeArrowheads="1"/>
          </p:cNvPicPr>
          <p:nvPr/>
        </p:nvPicPr>
        <p:blipFill>
          <a:blip r:embed="rId5" cstate="print"/>
          <a:srcRect l="6301" t="20546" r="1217" b="22771"/>
          <a:stretch>
            <a:fillRect/>
          </a:stretch>
        </p:blipFill>
        <p:spPr bwMode="auto">
          <a:xfrm rot="5400000">
            <a:off x="4042343" y="2306207"/>
            <a:ext cx="4351151" cy="32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9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483327"/>
            <a:ext cx="7498080" cy="9535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Визуальные подсказки на основе карточек </a:t>
            </a:r>
            <a:r>
              <a:rPr lang="en-US" dirty="0" smtClean="0"/>
              <a:t>PECS</a:t>
            </a:r>
            <a:endParaRPr lang="ru-RU" dirty="0"/>
          </a:p>
        </p:txBody>
      </p:sp>
      <p:pic>
        <p:nvPicPr>
          <p:cNvPr id="2052" name="Picture 4" descr="C:\Users\1\Desktop\IMG_1602-23-03-18-09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5075"/>
            <a:ext cx="4362128" cy="293546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881" y="2619675"/>
            <a:ext cx="4073067" cy="292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3" descr="hello_html_14020d9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88043" y="1790270"/>
            <a:ext cx="3078608" cy="41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72640" y="182880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3589" y="1632984"/>
            <a:ext cx="3281947" cy="4375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6091" y="1574490"/>
            <a:ext cx="3357155" cy="4476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2337" y="561474"/>
            <a:ext cx="919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6709" y="195943"/>
            <a:ext cx="598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Интерактивный стол и интерактивная песочница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18903" y="1136468"/>
            <a:ext cx="10593977" cy="4689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1704" y="509451"/>
            <a:ext cx="110773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Проприоцептивная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сенсорная система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– одна из семи частей в общей сенсорной системе человека. Она сообщает нам, где находятся части нашего тела, даже без того, чтобы мы их видели. Это осуществляется благодаря особым нервным окончаниям в суставах, связках и мышцах.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35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2697" y="1"/>
            <a:ext cx="10959737" cy="6374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Обычно жажда дополнительных </a:t>
            </a:r>
            <a:r>
              <a:rPr lang="ru-RU" sz="5900" b="1" dirty="0" err="1" smtClean="0">
                <a:latin typeface="Times New Roman" pitchFamily="18" charset="0"/>
                <a:cs typeface="Times New Roman" pitchFamily="18" charset="0"/>
              </a:rPr>
              <a:t>проприоцептивных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стимулов хорошо заметна со стороны.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Ребёнок чаще всего делает что-либо из списка ниже: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Ощупывает себя (и даже бьёт), предметы и людей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Ищет давления на тело (от слабого до сильного), любит очень крепкие объятия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Сжимает и разжимает мелкую мускулатуру (жевание и сосание разных предметов, пальцев, волос, необычная напряжённая мимика, движения в кистях и стопах, особенно пальцами)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Занимает необычное положения тела во время сидения, стояния, лежания и даже ходьбы (прислоняется к стене, ведёт рукой по стене и предметам, всё ощупывает, выгибается в позах, требующих растяжения мышц)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Бегает, приседает и прыгает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Пытается двигать и нести большие предметы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Наваливается всем телом на диван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Качается на стуле и т.д.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35608" y="1447800"/>
            <a:ext cx="972007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1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40971" y="953588"/>
            <a:ext cx="9836332" cy="4558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" name="Picture 2" descr="C:\Users\1\Desktop\YwFe5cDs-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52" y="378823"/>
            <a:ext cx="4585063" cy="4585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64331" y="692332"/>
            <a:ext cx="67143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Равновес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Совы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балансирная доска с регулируемым уровнем сложности балансирования. Применяется в развивающих и терапевтических занятиях с детьми по методикам мозжечковой стимуляции.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Упражнения, выполняемые на балансирной доске, эффективны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нарушениях внимания, устной и письменной речи, при проблемах с успеваемостью в школе и моторной неловкости.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40526" y="979714"/>
            <a:ext cx="10189027" cy="43629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 smtClean="0"/>
          </a:p>
        </p:txBody>
      </p:sp>
      <p:pic>
        <p:nvPicPr>
          <p:cNvPr id="2051" name="Picture 3" descr="C:\Users\1\Pictures\-kEjA4f_4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33" y="1"/>
            <a:ext cx="3357154" cy="33571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0595" y="438167"/>
            <a:ext cx="7180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Основное предназначение: усиление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обратной связи.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Чулок Совы и Кругляш Совы оказывает глубокое давление на руки и ноги, заставляет сопротивляться, тем самым стимулируя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проприоцептивную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систему. Это помогает ребенку прочувствовать свое тело, осознать его границы и положение в пространстве.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Pictures\0CheXoIPG7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2" y="3426279"/>
            <a:ext cx="3209653" cy="3209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1711234"/>
            <a:ext cx="7498080" cy="15218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3074" name="Picture 2" descr="C:\Users\1\Pictures\1RtK-W4q1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" y="199753"/>
            <a:ext cx="4254681" cy="42546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98422" y="456420"/>
            <a:ext cx="70234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Доска Совы — не просто игрушка. В процессе качания на ней ребенок многократно пересекает среднюю линию тела, что укрепляет и активно развивает механизмы межполушарного взаимодействия.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Вестибулярная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проприоцептивная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стимуляция способствует сенсорной интеграции, учит ребенка распознавать ритм, улучшает баланс и тренирует навыки владения телом.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4098" name="Picture 2" descr="C:\Users\1\Pictures\90-F972HiY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" y="0"/>
            <a:ext cx="4489813" cy="44898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4697" y="326572"/>
            <a:ext cx="67534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Утяжеленные жилеты широко используются в качестве средства, помогающего ребенку прочувствовать свое тело. Рекомендуются врачами при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дефиците внимания, при аутизме, ДЦП, ряде других заболеваний.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70"/>
            <a:ext cx="12192000" cy="6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46960" y="2090057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123" name="Picture 3" descr="C:\Users\1\Pictures\V0R-Wfi5iv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41" y="0"/>
            <a:ext cx="3444785" cy="3444785"/>
          </a:xfrm>
          <a:prstGeom prst="rect">
            <a:avLst/>
          </a:prstGeom>
          <a:noFill/>
        </p:spPr>
      </p:pic>
      <p:pic>
        <p:nvPicPr>
          <p:cNvPr id="5124" name="Picture 4" descr="C:\Users\1\Pictures\NTb5QEFesq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788" y="3282587"/>
            <a:ext cx="3462941" cy="35754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9965" y="0"/>
            <a:ext cx="693202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Пендалин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мягкий, но увесистый мешочек, подвешенный к потолку на веревочке регулируемой длины. Заполнен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Пендалин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Шариками Совы.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Играть с ним можно по- разному, например,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перебрасывать друг другу, кидать в мишени (это могут быть кегли на специально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пендалин-стойке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же другие участники игры).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Пендалин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для ребенка точным индикатором, показывающим результат его действий. Эта обратная связь позволяет ему устанавливать взаимоотношения между визуальной, двигательной,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аудиальной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системами, обучает контролю над глазами, руками и телом.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6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326</Words>
  <Application>Microsoft Office PowerPoint</Application>
  <PresentationFormat>Произвольный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речевой центр</dc:creator>
  <cp:lastModifiedBy>User</cp:lastModifiedBy>
  <cp:revision>55</cp:revision>
  <dcterms:created xsi:type="dcterms:W3CDTF">2018-03-03T09:57:53Z</dcterms:created>
  <dcterms:modified xsi:type="dcterms:W3CDTF">2019-02-05T08:39:58Z</dcterms:modified>
</cp:coreProperties>
</file>