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8"/>
  </p:notesMasterIdLst>
  <p:sldIdLst>
    <p:sldId id="256" r:id="rId2"/>
    <p:sldId id="366" r:id="rId3"/>
    <p:sldId id="369" r:id="rId4"/>
    <p:sldId id="399" r:id="rId5"/>
    <p:sldId id="395" r:id="rId6"/>
    <p:sldId id="396" r:id="rId7"/>
    <p:sldId id="397" r:id="rId8"/>
    <p:sldId id="354" r:id="rId9"/>
    <p:sldId id="355" r:id="rId10"/>
    <p:sldId id="374" r:id="rId11"/>
    <p:sldId id="375" r:id="rId12"/>
    <p:sldId id="378" r:id="rId13"/>
    <p:sldId id="379" r:id="rId14"/>
    <p:sldId id="381" r:id="rId15"/>
    <p:sldId id="358" r:id="rId16"/>
    <p:sldId id="362" r:id="rId17"/>
    <p:sldId id="363" r:id="rId18"/>
    <p:sldId id="365" r:id="rId19"/>
    <p:sldId id="376" r:id="rId20"/>
    <p:sldId id="377" r:id="rId21"/>
    <p:sldId id="380" r:id="rId22"/>
    <p:sldId id="371" r:id="rId23"/>
    <p:sldId id="382" r:id="rId24"/>
    <p:sldId id="383" r:id="rId25"/>
    <p:sldId id="327" r:id="rId26"/>
    <p:sldId id="326" r:id="rId27"/>
    <p:sldId id="332" r:id="rId28"/>
    <p:sldId id="334" r:id="rId29"/>
    <p:sldId id="335" r:id="rId30"/>
    <p:sldId id="336" r:id="rId31"/>
    <p:sldId id="337" r:id="rId32"/>
    <p:sldId id="338" r:id="rId33"/>
    <p:sldId id="387" r:id="rId34"/>
    <p:sldId id="339" r:id="rId35"/>
    <p:sldId id="340" r:id="rId36"/>
    <p:sldId id="342" r:id="rId37"/>
    <p:sldId id="343" r:id="rId38"/>
    <p:sldId id="344" r:id="rId39"/>
    <p:sldId id="346" r:id="rId40"/>
    <p:sldId id="345" r:id="rId41"/>
    <p:sldId id="347" r:id="rId42"/>
    <p:sldId id="348" r:id="rId43"/>
    <p:sldId id="349" r:id="rId44"/>
    <p:sldId id="350" r:id="rId45"/>
    <p:sldId id="352" r:id="rId46"/>
    <p:sldId id="388" r:id="rId47"/>
    <p:sldId id="389" r:id="rId48"/>
    <p:sldId id="390" r:id="rId49"/>
    <p:sldId id="391" r:id="rId50"/>
    <p:sldId id="393" r:id="rId51"/>
    <p:sldId id="394" r:id="rId52"/>
    <p:sldId id="392" r:id="rId53"/>
    <p:sldId id="325" r:id="rId54"/>
    <p:sldId id="356" r:id="rId55"/>
    <p:sldId id="357" r:id="rId56"/>
    <p:sldId id="274" r:id="rId5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66"/>
    <a:srgbClr val="FFFFCC"/>
    <a:srgbClr val="FF0000"/>
    <a:srgbClr val="FFFFFF"/>
    <a:srgbClr val="A50021"/>
    <a:srgbClr val="006600"/>
    <a:srgbClr val="FFFF99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12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7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B4B8A-2606-451F-A3DB-B77D61D183E5}" type="doc">
      <dgm:prSet loTypeId="urn:microsoft.com/office/officeart/2005/8/layout/chevron2" loCatId="list" qsTypeId="urn:microsoft.com/office/officeart/2005/8/quickstyle/simple1#9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3AA01FBB-8C6D-434F-9E0F-8DABBDDDB8BF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9B9B0D9-91EC-43D4-A3DC-CAC5C4A3C2AE}" type="parTrans" cxnId="{05990F53-0092-4EA2-8467-A200A92E50EB}">
      <dgm:prSet/>
      <dgm:spPr/>
      <dgm:t>
        <a:bodyPr/>
        <a:lstStyle/>
        <a:p>
          <a:endParaRPr lang="ru-RU"/>
        </a:p>
      </dgm:t>
    </dgm:pt>
    <dgm:pt modelId="{D90159B2-7784-4E35-AB45-1ADE4FAF1268}" type="sibTrans" cxnId="{05990F53-0092-4EA2-8467-A200A92E50EB}">
      <dgm:prSet/>
      <dgm:spPr/>
      <dgm:t>
        <a:bodyPr/>
        <a:lstStyle/>
        <a:p>
          <a:endParaRPr lang="ru-RU"/>
        </a:p>
      </dgm:t>
    </dgm:pt>
    <dgm:pt modelId="{C7F82635-9BEC-403C-9922-FFBC472351DE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Определять </a:t>
          </a:r>
          <a:r>
            <a:rPr lang="ru-RU" b="1" dirty="0" smtClean="0">
              <a:solidFill>
                <a:schemeClr val="tx1"/>
              </a:solidFill>
            </a:rPr>
            <a:t>необходимую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 квалификацию </a:t>
          </a:r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педагога, которая влияет на результаты обучения, воспитания и развития ребенка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1428C7B3-90D5-4CF1-8518-15F1D62A44C7}" type="parTrans" cxnId="{49F9FA60-B96C-4ABC-A27E-888BB0C24BB7}">
      <dgm:prSet/>
      <dgm:spPr/>
      <dgm:t>
        <a:bodyPr/>
        <a:lstStyle/>
        <a:p>
          <a:endParaRPr lang="ru-RU"/>
        </a:p>
      </dgm:t>
    </dgm:pt>
    <dgm:pt modelId="{5475C29A-E2E2-4B04-8198-F8471C664018}" type="sibTrans" cxnId="{49F9FA60-B96C-4ABC-A27E-888BB0C24BB7}">
      <dgm:prSet/>
      <dgm:spPr/>
      <dgm:t>
        <a:bodyPr/>
        <a:lstStyle/>
        <a:p>
          <a:endParaRPr lang="ru-RU"/>
        </a:p>
      </dgm:t>
    </dgm:pt>
    <dgm:pt modelId="{53D680BC-0B24-4A15-B096-F663C72000F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FC84E93-6AB2-4275-81CF-0A0F90C6671F}" type="parTrans" cxnId="{A1B6C8FB-5425-4D8A-BA48-0064E8D48D9D}">
      <dgm:prSet/>
      <dgm:spPr/>
      <dgm:t>
        <a:bodyPr/>
        <a:lstStyle/>
        <a:p>
          <a:endParaRPr lang="ru-RU"/>
        </a:p>
      </dgm:t>
    </dgm:pt>
    <dgm:pt modelId="{641EAF7B-3438-4B7E-BF58-083E4BCF47D8}" type="sibTrans" cxnId="{A1B6C8FB-5425-4D8A-BA48-0064E8D48D9D}">
      <dgm:prSet/>
      <dgm:spPr/>
      <dgm:t>
        <a:bodyPr/>
        <a:lstStyle/>
        <a:p>
          <a:endParaRPr lang="ru-RU"/>
        </a:p>
      </dgm:t>
    </dgm:pt>
    <dgm:pt modelId="{B6DC10FE-D3AB-4058-9F04-931088BE1773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Обеспечить </a:t>
          </a:r>
          <a:r>
            <a:rPr lang="ru-RU" b="1" dirty="0" smtClean="0">
              <a:solidFill>
                <a:schemeClr val="tx1"/>
              </a:solidFill>
            </a:rPr>
            <a:t>необходимую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 подготовку </a:t>
          </a:r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педагога для получения высоких результатов его труда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4CEE924C-526D-426D-B3AC-ED3E8BF4B2B1}" type="parTrans" cxnId="{3BF3BC14-2329-4655-BCA3-6707F9090BF3}">
      <dgm:prSet/>
      <dgm:spPr/>
      <dgm:t>
        <a:bodyPr/>
        <a:lstStyle/>
        <a:p>
          <a:endParaRPr lang="ru-RU"/>
        </a:p>
      </dgm:t>
    </dgm:pt>
    <dgm:pt modelId="{BE622D56-37E6-412A-80B7-9577639EBBFD}" type="sibTrans" cxnId="{3BF3BC14-2329-4655-BCA3-6707F9090BF3}">
      <dgm:prSet/>
      <dgm:spPr/>
      <dgm:t>
        <a:bodyPr/>
        <a:lstStyle/>
        <a:p>
          <a:endParaRPr lang="ru-RU"/>
        </a:p>
      </dgm:t>
    </dgm:pt>
    <dgm:pt modelId="{B1535D63-DE59-408B-8A97-F54E3978CE4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1C19E175-E604-427A-92B6-F8FFA35B61BB}" type="parTrans" cxnId="{CA647646-8B5C-4778-BC42-59548F68F77E}">
      <dgm:prSet/>
      <dgm:spPr/>
      <dgm:t>
        <a:bodyPr/>
        <a:lstStyle/>
        <a:p>
          <a:endParaRPr lang="ru-RU"/>
        </a:p>
      </dgm:t>
    </dgm:pt>
    <dgm:pt modelId="{3E3A4B38-2D3B-4EF8-9D94-7FB1E5B44023}" type="sibTrans" cxnId="{CA647646-8B5C-4778-BC42-59548F68F77E}">
      <dgm:prSet/>
      <dgm:spPr/>
      <dgm:t>
        <a:bodyPr/>
        <a:lstStyle/>
        <a:p>
          <a:endParaRPr lang="ru-RU"/>
        </a:p>
      </dgm:t>
    </dgm:pt>
    <dgm:pt modelId="{F9D736C9-D94D-4109-99E9-4D302D9D88C9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Обеспечить </a:t>
          </a:r>
          <a:r>
            <a:rPr lang="ru-RU" b="1" dirty="0" smtClean="0">
              <a:solidFill>
                <a:schemeClr val="tx1"/>
              </a:solidFill>
            </a:rPr>
            <a:t>необходимую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 осведомленность </a:t>
          </a:r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педагога о предъявляемых к нему требованиях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A7F7002D-5DC8-45C6-8C9A-87984A7ED4CF}" type="parTrans" cxnId="{04688CC5-614B-4016-8074-8B45A0EA8FC6}">
      <dgm:prSet/>
      <dgm:spPr/>
      <dgm:t>
        <a:bodyPr/>
        <a:lstStyle/>
        <a:p>
          <a:endParaRPr lang="ru-RU"/>
        </a:p>
      </dgm:t>
    </dgm:pt>
    <dgm:pt modelId="{0050C8AF-FEA8-49AC-BCBE-9EFAA485E4BE}" type="sibTrans" cxnId="{04688CC5-614B-4016-8074-8B45A0EA8FC6}">
      <dgm:prSet/>
      <dgm:spPr/>
      <dgm:t>
        <a:bodyPr/>
        <a:lstStyle/>
        <a:p>
          <a:endParaRPr lang="ru-RU"/>
        </a:p>
      </dgm:t>
    </dgm:pt>
    <dgm:pt modelId="{2CF4B26D-A6B2-4452-BAD9-BABEF8C9BE9C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19B5F168-2B14-4EE9-81FE-89E0C4C228F2}" type="parTrans" cxnId="{BCEA4F52-AEB8-46B3-AA60-C80D44CD6D84}">
      <dgm:prSet/>
      <dgm:spPr/>
      <dgm:t>
        <a:bodyPr/>
        <a:lstStyle/>
        <a:p>
          <a:endParaRPr lang="ru-RU"/>
        </a:p>
      </dgm:t>
    </dgm:pt>
    <dgm:pt modelId="{AD8A0CEB-CBE2-455B-A77D-42AE1A03B135}" type="sibTrans" cxnId="{BCEA4F52-AEB8-46B3-AA60-C80D44CD6D84}">
      <dgm:prSet/>
      <dgm:spPr/>
      <dgm:t>
        <a:bodyPr/>
        <a:lstStyle/>
        <a:p>
          <a:endParaRPr lang="ru-RU"/>
        </a:p>
      </dgm:t>
    </dgm:pt>
    <dgm:pt modelId="{AA774219-79A3-4CD4-8A0B-E64F6420EAA3}">
      <dgm:prSet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Содействовать вовлечению педагогов в решение задачи 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повышения</a:t>
          </a:r>
          <a:r>
            <a:rPr lang="ru-RU" b="1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качества образования</a:t>
          </a:r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2440D636-C0FE-4C3F-9F67-29E4D3E221B1}" type="parTrans" cxnId="{636D8AEE-60DE-4EB3-A992-0E61318C321A}">
      <dgm:prSet/>
      <dgm:spPr/>
      <dgm:t>
        <a:bodyPr/>
        <a:lstStyle/>
        <a:p>
          <a:endParaRPr lang="ru-RU"/>
        </a:p>
      </dgm:t>
    </dgm:pt>
    <dgm:pt modelId="{4B3FD636-89BA-4929-A627-3A093AD26AC8}" type="sibTrans" cxnId="{636D8AEE-60DE-4EB3-A992-0E61318C321A}">
      <dgm:prSet/>
      <dgm:spPr/>
      <dgm:t>
        <a:bodyPr/>
        <a:lstStyle/>
        <a:p>
          <a:endParaRPr lang="ru-RU"/>
        </a:p>
      </dgm:t>
    </dgm:pt>
    <dgm:pt modelId="{A9EEFE62-9C98-4D09-AE92-3B3BF56B3EEE}" type="pres">
      <dgm:prSet presAssocID="{77FB4B8A-2606-451F-A3DB-B77D61D183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0ABC4C-94C6-4982-B814-8541873DA51E}" type="pres">
      <dgm:prSet presAssocID="{3AA01FBB-8C6D-434F-9E0F-8DABBDDDB8BF}" presName="composite" presStyleCnt="0"/>
      <dgm:spPr/>
      <dgm:t>
        <a:bodyPr/>
        <a:lstStyle/>
        <a:p>
          <a:endParaRPr lang="ru-RU"/>
        </a:p>
      </dgm:t>
    </dgm:pt>
    <dgm:pt modelId="{A0BE04BC-7D8E-4BE6-BBD9-C814DE68540D}" type="pres">
      <dgm:prSet presAssocID="{3AA01FBB-8C6D-434F-9E0F-8DABBDDDB8B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C123E-BE27-42C7-ADFB-1521019BFCE6}" type="pres">
      <dgm:prSet presAssocID="{3AA01FBB-8C6D-434F-9E0F-8DABBDDDB8B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E8DC4-6F7C-4A54-A094-A4BE7D513755}" type="pres">
      <dgm:prSet presAssocID="{D90159B2-7784-4E35-AB45-1ADE4FAF1268}" presName="sp" presStyleCnt="0"/>
      <dgm:spPr/>
      <dgm:t>
        <a:bodyPr/>
        <a:lstStyle/>
        <a:p>
          <a:endParaRPr lang="ru-RU"/>
        </a:p>
      </dgm:t>
    </dgm:pt>
    <dgm:pt modelId="{0500E9B5-5BF4-44CC-89C2-817B4F086CF6}" type="pres">
      <dgm:prSet presAssocID="{53D680BC-0B24-4A15-B096-F663C72000F0}" presName="composite" presStyleCnt="0"/>
      <dgm:spPr/>
      <dgm:t>
        <a:bodyPr/>
        <a:lstStyle/>
        <a:p>
          <a:endParaRPr lang="ru-RU"/>
        </a:p>
      </dgm:t>
    </dgm:pt>
    <dgm:pt modelId="{4F3F52C1-1308-4E48-B5B7-D55C49611008}" type="pres">
      <dgm:prSet presAssocID="{53D680BC-0B24-4A15-B096-F663C72000F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2BE5D-AC31-4AF2-8DC6-7E0ED4883B82}" type="pres">
      <dgm:prSet presAssocID="{53D680BC-0B24-4A15-B096-F663C72000F0}" presName="descendantText" presStyleLbl="alignAcc1" presStyleIdx="1" presStyleCnt="4" custLinFactNeighborX="-450" custLinFactNeighborY="2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132D9-23D2-4F73-B83B-38284ED4710D}" type="pres">
      <dgm:prSet presAssocID="{641EAF7B-3438-4B7E-BF58-083E4BCF47D8}" presName="sp" presStyleCnt="0"/>
      <dgm:spPr/>
      <dgm:t>
        <a:bodyPr/>
        <a:lstStyle/>
        <a:p>
          <a:endParaRPr lang="ru-RU"/>
        </a:p>
      </dgm:t>
    </dgm:pt>
    <dgm:pt modelId="{642B7059-4FBE-4A2B-8094-A3ABCF8FE519}" type="pres">
      <dgm:prSet presAssocID="{B1535D63-DE59-408B-8A97-F54E3978CE43}" presName="composite" presStyleCnt="0"/>
      <dgm:spPr/>
      <dgm:t>
        <a:bodyPr/>
        <a:lstStyle/>
        <a:p>
          <a:endParaRPr lang="ru-RU"/>
        </a:p>
      </dgm:t>
    </dgm:pt>
    <dgm:pt modelId="{31C64B44-4613-4CC2-A212-F02C7966D45C}" type="pres">
      <dgm:prSet presAssocID="{B1535D63-DE59-408B-8A97-F54E3978CE4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DDFC7-91D7-4453-A468-8547197218D1}" type="pres">
      <dgm:prSet presAssocID="{B1535D63-DE59-408B-8A97-F54E3978CE4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6EE7B-355F-4814-9098-151D6D01DABF}" type="pres">
      <dgm:prSet presAssocID="{3E3A4B38-2D3B-4EF8-9D94-7FB1E5B44023}" presName="sp" presStyleCnt="0"/>
      <dgm:spPr/>
      <dgm:t>
        <a:bodyPr/>
        <a:lstStyle/>
        <a:p>
          <a:endParaRPr lang="ru-RU"/>
        </a:p>
      </dgm:t>
    </dgm:pt>
    <dgm:pt modelId="{5436E575-73D5-4D5D-AC44-6BA20634B274}" type="pres">
      <dgm:prSet presAssocID="{2CF4B26D-A6B2-4452-BAD9-BABEF8C9BE9C}" presName="composite" presStyleCnt="0"/>
      <dgm:spPr/>
      <dgm:t>
        <a:bodyPr/>
        <a:lstStyle/>
        <a:p>
          <a:endParaRPr lang="ru-RU"/>
        </a:p>
      </dgm:t>
    </dgm:pt>
    <dgm:pt modelId="{D536AF7B-43FA-4B66-9BE7-CF7B2FEC921A}" type="pres">
      <dgm:prSet presAssocID="{2CF4B26D-A6B2-4452-BAD9-BABEF8C9BE9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0E162-4D53-427E-9A67-FA50A4E2BBD1}" type="pres">
      <dgm:prSet presAssocID="{2CF4B26D-A6B2-4452-BAD9-BABEF8C9BE9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F3BC14-2329-4655-BCA3-6707F9090BF3}" srcId="{53D680BC-0B24-4A15-B096-F663C72000F0}" destId="{B6DC10FE-D3AB-4058-9F04-931088BE1773}" srcOrd="0" destOrd="0" parTransId="{4CEE924C-526D-426D-B3AC-ED3E8BF4B2B1}" sibTransId="{BE622D56-37E6-412A-80B7-9577639EBBFD}"/>
    <dgm:cxn modelId="{95C33324-3080-4191-86F3-8383DA09E6C5}" type="presOf" srcId="{B6DC10FE-D3AB-4058-9F04-931088BE1773}" destId="{9CB2BE5D-AC31-4AF2-8DC6-7E0ED4883B82}" srcOrd="0" destOrd="0" presId="urn:microsoft.com/office/officeart/2005/8/layout/chevron2"/>
    <dgm:cxn modelId="{49F9FA60-B96C-4ABC-A27E-888BB0C24BB7}" srcId="{3AA01FBB-8C6D-434F-9E0F-8DABBDDDB8BF}" destId="{C7F82635-9BEC-403C-9922-FFBC472351DE}" srcOrd="0" destOrd="0" parTransId="{1428C7B3-90D5-4CF1-8518-15F1D62A44C7}" sibTransId="{5475C29A-E2E2-4B04-8198-F8471C664018}"/>
    <dgm:cxn modelId="{94FC4AEB-CCC8-455D-84B5-6413A1A87183}" type="presOf" srcId="{77FB4B8A-2606-451F-A3DB-B77D61D183E5}" destId="{A9EEFE62-9C98-4D09-AE92-3B3BF56B3EEE}" srcOrd="0" destOrd="0" presId="urn:microsoft.com/office/officeart/2005/8/layout/chevron2"/>
    <dgm:cxn modelId="{04688CC5-614B-4016-8074-8B45A0EA8FC6}" srcId="{B1535D63-DE59-408B-8A97-F54E3978CE43}" destId="{F9D736C9-D94D-4109-99E9-4D302D9D88C9}" srcOrd="0" destOrd="0" parTransId="{A7F7002D-5DC8-45C6-8C9A-87984A7ED4CF}" sibTransId="{0050C8AF-FEA8-49AC-BCBE-9EFAA485E4BE}"/>
    <dgm:cxn modelId="{CA647646-8B5C-4778-BC42-59548F68F77E}" srcId="{77FB4B8A-2606-451F-A3DB-B77D61D183E5}" destId="{B1535D63-DE59-408B-8A97-F54E3978CE43}" srcOrd="2" destOrd="0" parTransId="{1C19E175-E604-427A-92B6-F8FFA35B61BB}" sibTransId="{3E3A4B38-2D3B-4EF8-9D94-7FB1E5B44023}"/>
    <dgm:cxn modelId="{5477D3EC-B4BA-41B3-B91F-B6ADC8B37B0A}" type="presOf" srcId="{C7F82635-9BEC-403C-9922-FFBC472351DE}" destId="{620C123E-BE27-42C7-ADFB-1521019BFCE6}" srcOrd="0" destOrd="0" presId="urn:microsoft.com/office/officeart/2005/8/layout/chevron2"/>
    <dgm:cxn modelId="{BCEA4F52-AEB8-46B3-AA60-C80D44CD6D84}" srcId="{77FB4B8A-2606-451F-A3DB-B77D61D183E5}" destId="{2CF4B26D-A6B2-4452-BAD9-BABEF8C9BE9C}" srcOrd="3" destOrd="0" parTransId="{19B5F168-2B14-4EE9-81FE-89E0C4C228F2}" sibTransId="{AD8A0CEB-CBE2-455B-A77D-42AE1A03B135}"/>
    <dgm:cxn modelId="{9F5D9183-287B-448F-834A-D13C3E54CCDC}" type="presOf" srcId="{3AA01FBB-8C6D-434F-9E0F-8DABBDDDB8BF}" destId="{A0BE04BC-7D8E-4BE6-BBD9-C814DE68540D}" srcOrd="0" destOrd="0" presId="urn:microsoft.com/office/officeart/2005/8/layout/chevron2"/>
    <dgm:cxn modelId="{DCEE20B1-C848-4A16-BE4E-CAA2DB99D8DB}" type="presOf" srcId="{F9D736C9-D94D-4109-99E9-4D302D9D88C9}" destId="{5DCDDFC7-91D7-4453-A468-8547197218D1}" srcOrd="0" destOrd="0" presId="urn:microsoft.com/office/officeart/2005/8/layout/chevron2"/>
    <dgm:cxn modelId="{65C819AD-50B9-4780-9C76-D95F3B673C10}" type="presOf" srcId="{AA774219-79A3-4CD4-8A0B-E64F6420EAA3}" destId="{4AB0E162-4D53-427E-9A67-FA50A4E2BBD1}" srcOrd="0" destOrd="0" presId="urn:microsoft.com/office/officeart/2005/8/layout/chevron2"/>
    <dgm:cxn modelId="{A1B6C8FB-5425-4D8A-BA48-0064E8D48D9D}" srcId="{77FB4B8A-2606-451F-A3DB-B77D61D183E5}" destId="{53D680BC-0B24-4A15-B096-F663C72000F0}" srcOrd="1" destOrd="0" parTransId="{2FC84E93-6AB2-4275-81CF-0A0F90C6671F}" sibTransId="{641EAF7B-3438-4B7E-BF58-083E4BCF47D8}"/>
    <dgm:cxn modelId="{AD0DE84B-F719-4D0B-8B02-2E2782BE4C27}" type="presOf" srcId="{B1535D63-DE59-408B-8A97-F54E3978CE43}" destId="{31C64B44-4613-4CC2-A212-F02C7966D45C}" srcOrd="0" destOrd="0" presId="urn:microsoft.com/office/officeart/2005/8/layout/chevron2"/>
    <dgm:cxn modelId="{05990F53-0092-4EA2-8467-A200A92E50EB}" srcId="{77FB4B8A-2606-451F-A3DB-B77D61D183E5}" destId="{3AA01FBB-8C6D-434F-9E0F-8DABBDDDB8BF}" srcOrd="0" destOrd="0" parTransId="{A9B9B0D9-91EC-43D4-A3DC-CAC5C4A3C2AE}" sibTransId="{D90159B2-7784-4E35-AB45-1ADE4FAF1268}"/>
    <dgm:cxn modelId="{F8DE6767-2BDC-4E5C-B765-2533FEB4E4B2}" type="presOf" srcId="{53D680BC-0B24-4A15-B096-F663C72000F0}" destId="{4F3F52C1-1308-4E48-B5B7-D55C49611008}" srcOrd="0" destOrd="0" presId="urn:microsoft.com/office/officeart/2005/8/layout/chevron2"/>
    <dgm:cxn modelId="{636D8AEE-60DE-4EB3-A992-0E61318C321A}" srcId="{2CF4B26D-A6B2-4452-BAD9-BABEF8C9BE9C}" destId="{AA774219-79A3-4CD4-8A0B-E64F6420EAA3}" srcOrd="0" destOrd="0" parTransId="{2440D636-C0FE-4C3F-9F67-29E4D3E221B1}" sibTransId="{4B3FD636-89BA-4929-A627-3A093AD26AC8}"/>
    <dgm:cxn modelId="{2D45F74D-9C5C-43F0-861E-9FECB7C96E50}" type="presOf" srcId="{2CF4B26D-A6B2-4452-BAD9-BABEF8C9BE9C}" destId="{D536AF7B-43FA-4B66-9BE7-CF7B2FEC921A}" srcOrd="0" destOrd="0" presId="urn:microsoft.com/office/officeart/2005/8/layout/chevron2"/>
    <dgm:cxn modelId="{F4430659-9C09-4B57-93C6-8F5D32923811}" type="presParOf" srcId="{A9EEFE62-9C98-4D09-AE92-3B3BF56B3EEE}" destId="{CE0ABC4C-94C6-4982-B814-8541873DA51E}" srcOrd="0" destOrd="0" presId="urn:microsoft.com/office/officeart/2005/8/layout/chevron2"/>
    <dgm:cxn modelId="{AC77E491-D848-43D3-8057-C9B273F6E4CA}" type="presParOf" srcId="{CE0ABC4C-94C6-4982-B814-8541873DA51E}" destId="{A0BE04BC-7D8E-4BE6-BBD9-C814DE68540D}" srcOrd="0" destOrd="0" presId="urn:microsoft.com/office/officeart/2005/8/layout/chevron2"/>
    <dgm:cxn modelId="{3866C745-6FCE-497A-9EB0-9C1FCE11543D}" type="presParOf" srcId="{CE0ABC4C-94C6-4982-B814-8541873DA51E}" destId="{620C123E-BE27-42C7-ADFB-1521019BFCE6}" srcOrd="1" destOrd="0" presId="urn:microsoft.com/office/officeart/2005/8/layout/chevron2"/>
    <dgm:cxn modelId="{42627993-3693-4EC4-9E3A-F07E85C528A5}" type="presParOf" srcId="{A9EEFE62-9C98-4D09-AE92-3B3BF56B3EEE}" destId="{ED3E8DC4-6F7C-4A54-A094-A4BE7D513755}" srcOrd="1" destOrd="0" presId="urn:microsoft.com/office/officeart/2005/8/layout/chevron2"/>
    <dgm:cxn modelId="{0CE773F7-1895-4A07-A700-C6F7FE77C11A}" type="presParOf" srcId="{A9EEFE62-9C98-4D09-AE92-3B3BF56B3EEE}" destId="{0500E9B5-5BF4-44CC-89C2-817B4F086CF6}" srcOrd="2" destOrd="0" presId="urn:microsoft.com/office/officeart/2005/8/layout/chevron2"/>
    <dgm:cxn modelId="{968D053E-1615-4A46-B00F-873993A6966E}" type="presParOf" srcId="{0500E9B5-5BF4-44CC-89C2-817B4F086CF6}" destId="{4F3F52C1-1308-4E48-B5B7-D55C49611008}" srcOrd="0" destOrd="0" presId="urn:microsoft.com/office/officeart/2005/8/layout/chevron2"/>
    <dgm:cxn modelId="{2E26813F-F675-4582-9953-416D06CD2F36}" type="presParOf" srcId="{0500E9B5-5BF4-44CC-89C2-817B4F086CF6}" destId="{9CB2BE5D-AC31-4AF2-8DC6-7E0ED4883B82}" srcOrd="1" destOrd="0" presId="urn:microsoft.com/office/officeart/2005/8/layout/chevron2"/>
    <dgm:cxn modelId="{827E88BB-8963-4794-B4AF-575464FA144C}" type="presParOf" srcId="{A9EEFE62-9C98-4D09-AE92-3B3BF56B3EEE}" destId="{3F6132D9-23D2-4F73-B83B-38284ED4710D}" srcOrd="3" destOrd="0" presId="urn:microsoft.com/office/officeart/2005/8/layout/chevron2"/>
    <dgm:cxn modelId="{344385E6-B51F-416B-A92F-3982FC71FCE0}" type="presParOf" srcId="{A9EEFE62-9C98-4D09-AE92-3B3BF56B3EEE}" destId="{642B7059-4FBE-4A2B-8094-A3ABCF8FE519}" srcOrd="4" destOrd="0" presId="urn:microsoft.com/office/officeart/2005/8/layout/chevron2"/>
    <dgm:cxn modelId="{2A589026-843A-4ECE-823A-ABE6394C2BDA}" type="presParOf" srcId="{642B7059-4FBE-4A2B-8094-A3ABCF8FE519}" destId="{31C64B44-4613-4CC2-A212-F02C7966D45C}" srcOrd="0" destOrd="0" presId="urn:microsoft.com/office/officeart/2005/8/layout/chevron2"/>
    <dgm:cxn modelId="{CA1A158D-A1A2-491D-BE48-FD845FBFD1F5}" type="presParOf" srcId="{642B7059-4FBE-4A2B-8094-A3ABCF8FE519}" destId="{5DCDDFC7-91D7-4453-A468-8547197218D1}" srcOrd="1" destOrd="0" presId="urn:microsoft.com/office/officeart/2005/8/layout/chevron2"/>
    <dgm:cxn modelId="{1235D14F-7068-45E6-8BBD-3A83EEF0781A}" type="presParOf" srcId="{A9EEFE62-9C98-4D09-AE92-3B3BF56B3EEE}" destId="{56E6EE7B-355F-4814-9098-151D6D01DABF}" srcOrd="5" destOrd="0" presId="urn:microsoft.com/office/officeart/2005/8/layout/chevron2"/>
    <dgm:cxn modelId="{9D5B0ED4-6487-4241-A50F-28D9094E3E65}" type="presParOf" srcId="{A9EEFE62-9C98-4D09-AE92-3B3BF56B3EEE}" destId="{5436E575-73D5-4D5D-AC44-6BA20634B274}" srcOrd="6" destOrd="0" presId="urn:microsoft.com/office/officeart/2005/8/layout/chevron2"/>
    <dgm:cxn modelId="{DC4A1B8A-B7AA-4ED5-A0E6-1B5506400709}" type="presParOf" srcId="{5436E575-73D5-4D5D-AC44-6BA20634B274}" destId="{D536AF7B-43FA-4B66-9BE7-CF7B2FEC921A}" srcOrd="0" destOrd="0" presId="urn:microsoft.com/office/officeart/2005/8/layout/chevron2"/>
    <dgm:cxn modelId="{B1C260C3-F4BD-4202-AACC-AFD04ADDBDB6}" type="presParOf" srcId="{5436E575-73D5-4D5D-AC44-6BA20634B274}" destId="{4AB0E162-4D53-427E-9A67-FA50A4E2BB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16AA6F-386C-45F8-88CE-B99F3DDD6637}" type="doc">
      <dgm:prSet loTypeId="urn:microsoft.com/office/officeart/2005/8/layout/bProcess4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44745EEF-0E14-41BF-8F48-4618832C19ED}">
      <dgm:prSet phldrT="[Текст]"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Знакомство с документами</a:t>
          </a:r>
          <a:endParaRPr lang="ru-RU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6C98B2-7D85-44D6-9F55-0D72A283C88D}" type="parTrans" cxnId="{F1BB52B6-118A-43FD-9E43-52AB274DC3F9}">
      <dgm:prSet/>
      <dgm:spPr/>
      <dgm:t>
        <a:bodyPr/>
        <a:lstStyle/>
        <a:p>
          <a:endParaRPr lang="ru-RU"/>
        </a:p>
      </dgm:t>
    </dgm:pt>
    <dgm:pt modelId="{397BE847-0830-40C5-8F2F-52CF83B3FC37}" type="sibTrans" cxnId="{F1BB52B6-118A-43FD-9E43-52AB274DC3F9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E53CE8F6-E998-4554-9D08-45DB8FF675FA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rgbClr val="000066"/>
              </a:solidFill>
            </a:rPr>
            <a:t>Беседа с родителями (законными представителями)</a:t>
          </a:r>
          <a:endParaRPr lang="ru-RU" dirty="0">
            <a:solidFill>
              <a:srgbClr val="000066"/>
            </a:solidFill>
          </a:endParaRPr>
        </a:p>
      </dgm:t>
    </dgm:pt>
    <dgm:pt modelId="{EC047490-0EF1-443F-810A-ED4E654C5F91}" type="parTrans" cxnId="{66CE3223-BAD4-4668-91A1-8307995A6D9B}">
      <dgm:prSet/>
      <dgm:spPr/>
      <dgm:t>
        <a:bodyPr/>
        <a:lstStyle/>
        <a:p>
          <a:endParaRPr lang="ru-RU"/>
        </a:p>
      </dgm:t>
    </dgm:pt>
    <dgm:pt modelId="{1F8CA7EB-DB0D-4CBC-A0F8-6B09930CF5E4}" type="sibTrans" cxnId="{66CE3223-BAD4-4668-91A1-8307995A6D9B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4F0137C3-6CBF-4884-83BF-2C308D78C469}">
      <dgm:prSet phldrT="[Текст]"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Установление контакта с ребенком</a:t>
          </a:r>
          <a:endParaRPr lang="ru-RU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C49C0D-D4A1-45EC-9A02-80EA162F0AB3}" type="parTrans" cxnId="{A2869134-59E5-4395-B3A9-6A10EACF393A}">
      <dgm:prSet/>
      <dgm:spPr/>
      <dgm:t>
        <a:bodyPr/>
        <a:lstStyle/>
        <a:p>
          <a:endParaRPr lang="ru-RU"/>
        </a:p>
      </dgm:t>
    </dgm:pt>
    <dgm:pt modelId="{2585ADE5-ABB8-4408-85A6-17071FCF7BE4}" type="sibTrans" cxnId="{A2869134-59E5-4395-B3A9-6A10EACF393A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BDCA134A-6DA2-475C-BCBA-6F6172F8D48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Диагностика ребенка с нарушением слуха</a:t>
          </a:r>
        </a:p>
      </dgm:t>
    </dgm:pt>
    <dgm:pt modelId="{83813318-55AC-40B0-ABB5-5912B09776F4}" type="parTrans" cxnId="{B9DAFA49-40F8-4A00-B96D-0CE4B9ECF13E}">
      <dgm:prSet/>
      <dgm:spPr/>
      <dgm:t>
        <a:bodyPr/>
        <a:lstStyle/>
        <a:p>
          <a:endParaRPr lang="ru-RU"/>
        </a:p>
      </dgm:t>
    </dgm:pt>
    <dgm:pt modelId="{6AE58FCA-9D63-4016-948C-3081B6EBF27D}" type="sibTrans" cxnId="{B9DAFA49-40F8-4A00-B96D-0CE4B9ECF13E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49A2059E-B65B-493F-8681-2C5567491320}">
      <dgm:prSet phldrT="[Текст]"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Наблюдение за деятельностью ребенка</a:t>
          </a:r>
          <a:endParaRPr lang="ru-RU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E8B57E-A7D9-49BA-A332-3D5303C5DF43}" type="parTrans" cxnId="{F6326EE5-4C29-4218-B93F-E05966E50F81}">
      <dgm:prSet/>
      <dgm:spPr/>
      <dgm:t>
        <a:bodyPr/>
        <a:lstStyle/>
        <a:p>
          <a:endParaRPr lang="ru-RU"/>
        </a:p>
      </dgm:t>
    </dgm:pt>
    <dgm:pt modelId="{0D9BAAA3-6726-4A1B-96D3-5FD36FBC93FF}" type="sibTrans" cxnId="{F6326EE5-4C29-4218-B93F-E05966E50F81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3B94DE31-51A5-493A-BD06-93B97BF2B9F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Оценка результатов психологического обследования</a:t>
          </a:r>
        </a:p>
        <a:p>
          <a:endParaRPr lang="ru-RU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87F65A-D445-4D58-A796-37B3E2939403}" type="parTrans" cxnId="{17297749-0DA7-4A4B-834A-50AAE5DA87EE}">
      <dgm:prSet/>
      <dgm:spPr/>
      <dgm:t>
        <a:bodyPr/>
        <a:lstStyle/>
        <a:p>
          <a:endParaRPr lang="ru-RU"/>
        </a:p>
      </dgm:t>
    </dgm:pt>
    <dgm:pt modelId="{AE11BDE3-D9CC-4398-8CC5-45D4D408A424}" type="sibTrans" cxnId="{17297749-0DA7-4A4B-834A-50AAE5DA87EE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824D4E09-5955-4D96-8738-AD5C55A6F438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Диагностика развития слухового восприятия</a:t>
          </a:r>
          <a:endParaRPr lang="ru-RU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38CF80-A2EC-4567-9B3F-3AF2B447F826}" type="parTrans" cxnId="{41ABBF15-0679-4364-B7C9-5A9EC56D7FC8}">
      <dgm:prSet/>
      <dgm:spPr/>
      <dgm:t>
        <a:bodyPr/>
        <a:lstStyle/>
        <a:p>
          <a:endParaRPr lang="ru-RU"/>
        </a:p>
      </dgm:t>
    </dgm:pt>
    <dgm:pt modelId="{62052379-77EA-4866-8753-71F8144451FF}" type="sibTrans" cxnId="{41ABBF15-0679-4364-B7C9-5A9EC56D7FC8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7559344C-864C-464E-9925-8685FC97F3A1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Обследование речи у ребенка с нарушенным слухом</a:t>
          </a:r>
          <a:endParaRPr lang="ru-RU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41E822-6B8F-4550-B32E-D48E2A48A0FA}" type="parTrans" cxnId="{5A803790-F9F0-4083-A5B5-98290F5C068B}">
      <dgm:prSet/>
      <dgm:spPr/>
      <dgm:t>
        <a:bodyPr/>
        <a:lstStyle/>
        <a:p>
          <a:endParaRPr lang="ru-RU"/>
        </a:p>
      </dgm:t>
    </dgm:pt>
    <dgm:pt modelId="{C0DCC5EB-BFAA-44B2-A3D8-0642987C7CB1}" type="sibTrans" cxnId="{5A803790-F9F0-4083-A5B5-98290F5C068B}">
      <dgm:prSet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3EF4C42F-B4B1-4E8E-87BC-74B5EE995520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Участие в составлении рекомендаций</a:t>
          </a:r>
          <a:endParaRPr lang="ru-RU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2D59D1-46B1-45BA-A354-52CCABFAAD68}" type="parTrans" cxnId="{9419538E-60C9-4BFC-97E6-6A07342EF9ED}">
      <dgm:prSet/>
      <dgm:spPr/>
      <dgm:t>
        <a:bodyPr/>
        <a:lstStyle/>
        <a:p>
          <a:endParaRPr lang="ru-RU"/>
        </a:p>
      </dgm:t>
    </dgm:pt>
    <dgm:pt modelId="{31FFBEAD-1766-4069-8493-026FC8DEF174}" type="sibTrans" cxnId="{9419538E-60C9-4BFC-97E6-6A07342EF9ED}">
      <dgm:prSet/>
      <dgm:spPr/>
      <dgm:t>
        <a:bodyPr/>
        <a:lstStyle/>
        <a:p>
          <a:endParaRPr lang="ru-RU"/>
        </a:p>
      </dgm:t>
    </dgm:pt>
    <dgm:pt modelId="{07FE7C8C-5A6A-4526-87E6-360A65132240}" type="pres">
      <dgm:prSet presAssocID="{8016AA6F-386C-45F8-88CE-B99F3DDD663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91AF741-41AB-49D6-AB4A-11564998A952}" type="pres">
      <dgm:prSet presAssocID="{44745EEF-0E14-41BF-8F48-4618832C19ED}" presName="compNode" presStyleCnt="0"/>
      <dgm:spPr/>
    </dgm:pt>
    <dgm:pt modelId="{671C881A-9D24-4ABE-9A7D-D8FE3FCB72D9}" type="pres">
      <dgm:prSet presAssocID="{44745EEF-0E14-41BF-8F48-4618832C19ED}" presName="dummyConnPt" presStyleCnt="0"/>
      <dgm:spPr/>
    </dgm:pt>
    <dgm:pt modelId="{CDB30DDD-B901-46A0-92F9-5CAE18AF6B18}" type="pres">
      <dgm:prSet presAssocID="{44745EEF-0E14-41BF-8F48-4618832C19E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0A034-2A4D-4FAF-956E-31B43B379D90}" type="pres">
      <dgm:prSet presAssocID="{397BE847-0830-40C5-8F2F-52CF83B3FC37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5C9C1673-547E-4418-8797-DEB104521A8E}" type="pres">
      <dgm:prSet presAssocID="{E53CE8F6-E998-4554-9D08-45DB8FF675FA}" presName="compNode" presStyleCnt="0"/>
      <dgm:spPr/>
    </dgm:pt>
    <dgm:pt modelId="{2B7256BF-A97B-44D7-ABCA-262006B8717F}" type="pres">
      <dgm:prSet presAssocID="{E53CE8F6-E998-4554-9D08-45DB8FF675FA}" presName="dummyConnPt" presStyleCnt="0"/>
      <dgm:spPr/>
    </dgm:pt>
    <dgm:pt modelId="{6F8BCA8F-B527-4D0F-83C6-CA78B5906146}" type="pres">
      <dgm:prSet presAssocID="{E53CE8F6-E998-4554-9D08-45DB8FF675F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DFD58-9DCE-49C9-8515-BBC0791DDC53}" type="pres">
      <dgm:prSet presAssocID="{1F8CA7EB-DB0D-4CBC-A0F8-6B09930CF5E4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2951BB50-059B-4B5B-8E2A-6AC2389633F9}" type="pres">
      <dgm:prSet presAssocID="{4F0137C3-6CBF-4884-83BF-2C308D78C469}" presName="compNode" presStyleCnt="0"/>
      <dgm:spPr/>
    </dgm:pt>
    <dgm:pt modelId="{CC10BADB-B56C-407E-BD39-D2F0AC71DC15}" type="pres">
      <dgm:prSet presAssocID="{4F0137C3-6CBF-4884-83BF-2C308D78C469}" presName="dummyConnPt" presStyleCnt="0"/>
      <dgm:spPr/>
    </dgm:pt>
    <dgm:pt modelId="{168854D0-DEA3-4CAA-B11C-69395070A888}" type="pres">
      <dgm:prSet presAssocID="{4F0137C3-6CBF-4884-83BF-2C308D78C46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72083-60FD-48F9-B97E-1248E6BF57CC}" type="pres">
      <dgm:prSet presAssocID="{2585ADE5-ABB8-4408-85A6-17071FCF7BE4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1095C967-F4DB-4F24-8452-EF3D17BDE25B}" type="pres">
      <dgm:prSet presAssocID="{BDCA134A-6DA2-475C-BCBA-6F6172F8D489}" presName="compNode" presStyleCnt="0"/>
      <dgm:spPr/>
    </dgm:pt>
    <dgm:pt modelId="{AC9E141D-07D9-4788-BC12-86070C2326DC}" type="pres">
      <dgm:prSet presAssocID="{BDCA134A-6DA2-475C-BCBA-6F6172F8D489}" presName="dummyConnPt" presStyleCnt="0"/>
      <dgm:spPr/>
    </dgm:pt>
    <dgm:pt modelId="{DAA2E325-2920-4705-A888-7DFE045055B6}" type="pres">
      <dgm:prSet presAssocID="{BDCA134A-6DA2-475C-BCBA-6F6172F8D48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90719-EEB2-4538-9841-9D1BFE60BAFB}" type="pres">
      <dgm:prSet presAssocID="{6AE58FCA-9D63-4016-948C-3081B6EBF27D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A06B7746-CB57-4321-B49A-C21BBEFAC79D}" type="pres">
      <dgm:prSet presAssocID="{49A2059E-B65B-493F-8681-2C5567491320}" presName="compNode" presStyleCnt="0"/>
      <dgm:spPr/>
    </dgm:pt>
    <dgm:pt modelId="{29C13FD1-8242-4A38-938B-B970619BDEED}" type="pres">
      <dgm:prSet presAssocID="{49A2059E-B65B-493F-8681-2C5567491320}" presName="dummyConnPt" presStyleCnt="0"/>
      <dgm:spPr/>
    </dgm:pt>
    <dgm:pt modelId="{93370561-8A5F-4EB8-BCD9-E4E4D52D70A7}" type="pres">
      <dgm:prSet presAssocID="{49A2059E-B65B-493F-8681-2C55674913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CCF07-4D91-490D-84C8-AC14FDEB66DE}" type="pres">
      <dgm:prSet presAssocID="{0D9BAAA3-6726-4A1B-96D3-5FD36FBC93FF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6D178FBA-18B5-4EE5-B413-FC23117F2288}" type="pres">
      <dgm:prSet presAssocID="{3B94DE31-51A5-493A-BD06-93B97BF2B9FB}" presName="compNode" presStyleCnt="0"/>
      <dgm:spPr/>
    </dgm:pt>
    <dgm:pt modelId="{1403A28F-EC7A-4BBA-8596-92339AA77A67}" type="pres">
      <dgm:prSet presAssocID="{3B94DE31-51A5-493A-BD06-93B97BF2B9FB}" presName="dummyConnPt" presStyleCnt="0"/>
      <dgm:spPr/>
    </dgm:pt>
    <dgm:pt modelId="{4C3E46F5-ECCE-463D-BB9F-D605B16057F3}" type="pres">
      <dgm:prSet presAssocID="{3B94DE31-51A5-493A-BD06-93B97BF2B9F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5D7BC-9211-436A-9167-E97B63C640D4}" type="pres">
      <dgm:prSet presAssocID="{AE11BDE3-D9CC-4398-8CC5-45D4D408A424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738327C6-8996-4628-AF83-486DE8ECA49A}" type="pres">
      <dgm:prSet presAssocID="{824D4E09-5955-4D96-8738-AD5C55A6F438}" presName="compNode" presStyleCnt="0"/>
      <dgm:spPr/>
    </dgm:pt>
    <dgm:pt modelId="{3770E35C-D56B-4CC8-91E0-00F669D8B73F}" type="pres">
      <dgm:prSet presAssocID="{824D4E09-5955-4D96-8738-AD5C55A6F438}" presName="dummyConnPt" presStyleCnt="0"/>
      <dgm:spPr/>
    </dgm:pt>
    <dgm:pt modelId="{4F4BCFC0-BCE6-4C64-8E9F-C520154AFCBA}" type="pres">
      <dgm:prSet presAssocID="{824D4E09-5955-4D96-8738-AD5C55A6F438}" presName="node" presStyleLbl="node1" presStyleIdx="6" presStyleCnt="9" custLinFactNeighborX="-2275" custLinFactNeighborY="1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B8858-B1E9-4E06-B709-D66A1C700E21}" type="pres">
      <dgm:prSet presAssocID="{62052379-77EA-4866-8753-71F8144451FF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D4A623D7-7CA3-466C-8921-5A1CFF70827A}" type="pres">
      <dgm:prSet presAssocID="{7559344C-864C-464E-9925-8685FC97F3A1}" presName="compNode" presStyleCnt="0"/>
      <dgm:spPr/>
    </dgm:pt>
    <dgm:pt modelId="{F7961DE8-AC09-4F2A-AC3D-8CB660618DB6}" type="pres">
      <dgm:prSet presAssocID="{7559344C-864C-464E-9925-8685FC97F3A1}" presName="dummyConnPt" presStyleCnt="0"/>
      <dgm:spPr/>
    </dgm:pt>
    <dgm:pt modelId="{A74D38CD-9598-4F9F-933E-909AD2BAB275}" type="pres">
      <dgm:prSet presAssocID="{7559344C-864C-464E-9925-8685FC97F3A1}" presName="node" presStyleLbl="node1" presStyleIdx="7" presStyleCnt="9" custLinFactNeighborX="-2275" custLinFactNeighborY="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AED3C-B566-4798-9A02-1BB701DF7FAC}" type="pres">
      <dgm:prSet presAssocID="{C0DCC5EB-BFAA-44B2-A3D8-0642987C7CB1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B46E1146-D9FC-4888-ADF0-F90ADEB6F3EF}" type="pres">
      <dgm:prSet presAssocID="{3EF4C42F-B4B1-4E8E-87BC-74B5EE995520}" presName="compNode" presStyleCnt="0"/>
      <dgm:spPr/>
    </dgm:pt>
    <dgm:pt modelId="{58AE0C5F-081D-4537-8972-96E490BC2818}" type="pres">
      <dgm:prSet presAssocID="{3EF4C42F-B4B1-4E8E-87BC-74B5EE995520}" presName="dummyConnPt" presStyleCnt="0"/>
      <dgm:spPr/>
    </dgm:pt>
    <dgm:pt modelId="{7D77B274-96EF-42D6-8EBD-4CB42FB34748}" type="pres">
      <dgm:prSet presAssocID="{3EF4C42F-B4B1-4E8E-87BC-74B5EE99552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59A645-5BD2-478C-9D5B-61F5BC24C00E}" type="presOf" srcId="{E53CE8F6-E998-4554-9D08-45DB8FF675FA}" destId="{6F8BCA8F-B527-4D0F-83C6-CA78B5906146}" srcOrd="0" destOrd="0" presId="urn:microsoft.com/office/officeart/2005/8/layout/bProcess4"/>
    <dgm:cxn modelId="{E4CC1A73-B100-48F3-845D-59B3693192A5}" type="presOf" srcId="{824D4E09-5955-4D96-8738-AD5C55A6F438}" destId="{4F4BCFC0-BCE6-4C64-8E9F-C520154AFCBA}" srcOrd="0" destOrd="0" presId="urn:microsoft.com/office/officeart/2005/8/layout/bProcess4"/>
    <dgm:cxn modelId="{F6326EE5-4C29-4218-B93F-E05966E50F81}" srcId="{8016AA6F-386C-45F8-88CE-B99F3DDD6637}" destId="{49A2059E-B65B-493F-8681-2C5567491320}" srcOrd="4" destOrd="0" parTransId="{66E8B57E-A7D9-49BA-A332-3D5303C5DF43}" sibTransId="{0D9BAAA3-6726-4A1B-96D3-5FD36FBC93FF}"/>
    <dgm:cxn modelId="{C76F5F4D-953A-4921-84B5-AB122312E3D4}" type="presOf" srcId="{62052379-77EA-4866-8753-71F8144451FF}" destId="{FA1B8858-B1E9-4E06-B709-D66A1C700E21}" srcOrd="0" destOrd="0" presId="urn:microsoft.com/office/officeart/2005/8/layout/bProcess4"/>
    <dgm:cxn modelId="{C6A6C557-5494-40D0-AD0C-6DD1C6623897}" type="presOf" srcId="{0D9BAAA3-6726-4A1B-96D3-5FD36FBC93FF}" destId="{9B2CCF07-4D91-490D-84C8-AC14FDEB66DE}" srcOrd="0" destOrd="0" presId="urn:microsoft.com/office/officeart/2005/8/layout/bProcess4"/>
    <dgm:cxn modelId="{94001E82-9DD2-4604-848B-FECBC5B8F5F7}" type="presOf" srcId="{AE11BDE3-D9CC-4398-8CC5-45D4D408A424}" destId="{D705D7BC-9211-436A-9167-E97B63C640D4}" srcOrd="0" destOrd="0" presId="urn:microsoft.com/office/officeart/2005/8/layout/bProcess4"/>
    <dgm:cxn modelId="{8D20FA6D-5316-4020-A237-1A29DC8550A7}" type="presOf" srcId="{397BE847-0830-40C5-8F2F-52CF83B3FC37}" destId="{E2A0A034-2A4D-4FAF-956E-31B43B379D90}" srcOrd="0" destOrd="0" presId="urn:microsoft.com/office/officeart/2005/8/layout/bProcess4"/>
    <dgm:cxn modelId="{17297749-0DA7-4A4B-834A-50AAE5DA87EE}" srcId="{8016AA6F-386C-45F8-88CE-B99F3DDD6637}" destId="{3B94DE31-51A5-493A-BD06-93B97BF2B9FB}" srcOrd="5" destOrd="0" parTransId="{ED87F65A-D445-4D58-A796-37B3E2939403}" sibTransId="{AE11BDE3-D9CC-4398-8CC5-45D4D408A424}"/>
    <dgm:cxn modelId="{D054CA6E-28C8-47E4-9489-6CE7DF414139}" type="presOf" srcId="{1F8CA7EB-DB0D-4CBC-A0F8-6B09930CF5E4}" destId="{023DFD58-9DCE-49C9-8515-BBC0791DDC53}" srcOrd="0" destOrd="0" presId="urn:microsoft.com/office/officeart/2005/8/layout/bProcess4"/>
    <dgm:cxn modelId="{16DEF8EF-1229-4D14-B8CE-2D2FD1E1915E}" type="presOf" srcId="{6AE58FCA-9D63-4016-948C-3081B6EBF27D}" destId="{92590719-EEB2-4538-9841-9D1BFE60BAFB}" srcOrd="0" destOrd="0" presId="urn:microsoft.com/office/officeart/2005/8/layout/bProcess4"/>
    <dgm:cxn modelId="{5A803790-F9F0-4083-A5B5-98290F5C068B}" srcId="{8016AA6F-386C-45F8-88CE-B99F3DDD6637}" destId="{7559344C-864C-464E-9925-8685FC97F3A1}" srcOrd="7" destOrd="0" parTransId="{F941E822-6B8F-4550-B32E-D48E2A48A0FA}" sibTransId="{C0DCC5EB-BFAA-44B2-A3D8-0642987C7CB1}"/>
    <dgm:cxn modelId="{3624CD64-54A8-4E58-98A1-86DBEE3B5524}" type="presOf" srcId="{49A2059E-B65B-493F-8681-2C5567491320}" destId="{93370561-8A5F-4EB8-BCD9-E4E4D52D70A7}" srcOrd="0" destOrd="0" presId="urn:microsoft.com/office/officeart/2005/8/layout/bProcess4"/>
    <dgm:cxn modelId="{A5373E5C-6072-4D4F-A915-CC2B45DC3220}" type="presOf" srcId="{3B94DE31-51A5-493A-BD06-93B97BF2B9FB}" destId="{4C3E46F5-ECCE-463D-BB9F-D605B16057F3}" srcOrd="0" destOrd="0" presId="urn:microsoft.com/office/officeart/2005/8/layout/bProcess4"/>
    <dgm:cxn modelId="{7C1A1767-6C60-4604-99CB-91CFB141C6AE}" type="presOf" srcId="{3EF4C42F-B4B1-4E8E-87BC-74B5EE995520}" destId="{7D77B274-96EF-42D6-8EBD-4CB42FB34748}" srcOrd="0" destOrd="0" presId="urn:microsoft.com/office/officeart/2005/8/layout/bProcess4"/>
    <dgm:cxn modelId="{D171439E-9C6C-41AB-9F26-E0AC581A1B61}" type="presOf" srcId="{C0DCC5EB-BFAA-44B2-A3D8-0642987C7CB1}" destId="{E5BAED3C-B566-4798-9A02-1BB701DF7FAC}" srcOrd="0" destOrd="0" presId="urn:microsoft.com/office/officeart/2005/8/layout/bProcess4"/>
    <dgm:cxn modelId="{7F3D591A-5BC8-45EF-8CCC-D2C737711021}" type="presOf" srcId="{8016AA6F-386C-45F8-88CE-B99F3DDD6637}" destId="{07FE7C8C-5A6A-4526-87E6-360A65132240}" srcOrd="0" destOrd="0" presId="urn:microsoft.com/office/officeart/2005/8/layout/bProcess4"/>
    <dgm:cxn modelId="{A2869134-59E5-4395-B3A9-6A10EACF393A}" srcId="{8016AA6F-386C-45F8-88CE-B99F3DDD6637}" destId="{4F0137C3-6CBF-4884-83BF-2C308D78C469}" srcOrd="2" destOrd="0" parTransId="{84C49C0D-D4A1-45EC-9A02-80EA162F0AB3}" sibTransId="{2585ADE5-ABB8-4408-85A6-17071FCF7BE4}"/>
    <dgm:cxn modelId="{F1BB52B6-118A-43FD-9E43-52AB274DC3F9}" srcId="{8016AA6F-386C-45F8-88CE-B99F3DDD6637}" destId="{44745EEF-0E14-41BF-8F48-4618832C19ED}" srcOrd="0" destOrd="0" parTransId="{546C98B2-7D85-44D6-9F55-0D72A283C88D}" sibTransId="{397BE847-0830-40C5-8F2F-52CF83B3FC37}"/>
    <dgm:cxn modelId="{66CE3223-BAD4-4668-91A1-8307995A6D9B}" srcId="{8016AA6F-386C-45F8-88CE-B99F3DDD6637}" destId="{E53CE8F6-E998-4554-9D08-45DB8FF675FA}" srcOrd="1" destOrd="0" parTransId="{EC047490-0EF1-443F-810A-ED4E654C5F91}" sibTransId="{1F8CA7EB-DB0D-4CBC-A0F8-6B09930CF5E4}"/>
    <dgm:cxn modelId="{F7A0D45A-170E-4BB2-8677-5247BE012AFE}" type="presOf" srcId="{4F0137C3-6CBF-4884-83BF-2C308D78C469}" destId="{168854D0-DEA3-4CAA-B11C-69395070A888}" srcOrd="0" destOrd="0" presId="urn:microsoft.com/office/officeart/2005/8/layout/bProcess4"/>
    <dgm:cxn modelId="{DAD1EDF0-50FB-4680-A4E3-954A17C43A78}" type="presOf" srcId="{2585ADE5-ABB8-4408-85A6-17071FCF7BE4}" destId="{52172083-60FD-48F9-B97E-1248E6BF57CC}" srcOrd="0" destOrd="0" presId="urn:microsoft.com/office/officeart/2005/8/layout/bProcess4"/>
    <dgm:cxn modelId="{6BE59FA4-7C8B-4D85-995C-6C57FCD73276}" type="presOf" srcId="{BDCA134A-6DA2-475C-BCBA-6F6172F8D489}" destId="{DAA2E325-2920-4705-A888-7DFE045055B6}" srcOrd="0" destOrd="0" presId="urn:microsoft.com/office/officeart/2005/8/layout/bProcess4"/>
    <dgm:cxn modelId="{B9DAFA49-40F8-4A00-B96D-0CE4B9ECF13E}" srcId="{8016AA6F-386C-45F8-88CE-B99F3DDD6637}" destId="{BDCA134A-6DA2-475C-BCBA-6F6172F8D489}" srcOrd="3" destOrd="0" parTransId="{83813318-55AC-40B0-ABB5-5912B09776F4}" sibTransId="{6AE58FCA-9D63-4016-948C-3081B6EBF27D}"/>
    <dgm:cxn modelId="{4D241699-4AF1-4926-AFFA-5112F5EE8694}" type="presOf" srcId="{44745EEF-0E14-41BF-8F48-4618832C19ED}" destId="{CDB30DDD-B901-46A0-92F9-5CAE18AF6B18}" srcOrd="0" destOrd="0" presId="urn:microsoft.com/office/officeart/2005/8/layout/bProcess4"/>
    <dgm:cxn modelId="{9419538E-60C9-4BFC-97E6-6A07342EF9ED}" srcId="{8016AA6F-386C-45F8-88CE-B99F3DDD6637}" destId="{3EF4C42F-B4B1-4E8E-87BC-74B5EE995520}" srcOrd="8" destOrd="0" parTransId="{E32D59D1-46B1-45BA-A354-52CCABFAAD68}" sibTransId="{31FFBEAD-1766-4069-8493-026FC8DEF174}"/>
    <dgm:cxn modelId="{CA8DF62F-EBEE-401A-B622-1CF2ED8E5E77}" type="presOf" srcId="{7559344C-864C-464E-9925-8685FC97F3A1}" destId="{A74D38CD-9598-4F9F-933E-909AD2BAB275}" srcOrd="0" destOrd="0" presId="urn:microsoft.com/office/officeart/2005/8/layout/bProcess4"/>
    <dgm:cxn modelId="{41ABBF15-0679-4364-B7C9-5A9EC56D7FC8}" srcId="{8016AA6F-386C-45F8-88CE-B99F3DDD6637}" destId="{824D4E09-5955-4D96-8738-AD5C55A6F438}" srcOrd="6" destOrd="0" parTransId="{6038CF80-A2EC-4567-9B3F-3AF2B447F826}" sibTransId="{62052379-77EA-4866-8753-71F8144451FF}"/>
    <dgm:cxn modelId="{4E601DC6-1B5D-4184-B652-5C28255FEB10}" type="presParOf" srcId="{07FE7C8C-5A6A-4526-87E6-360A65132240}" destId="{491AF741-41AB-49D6-AB4A-11564998A952}" srcOrd="0" destOrd="0" presId="urn:microsoft.com/office/officeart/2005/8/layout/bProcess4"/>
    <dgm:cxn modelId="{7DFF5549-7EEF-47D6-B939-F100B2EDB002}" type="presParOf" srcId="{491AF741-41AB-49D6-AB4A-11564998A952}" destId="{671C881A-9D24-4ABE-9A7D-D8FE3FCB72D9}" srcOrd="0" destOrd="0" presId="urn:microsoft.com/office/officeart/2005/8/layout/bProcess4"/>
    <dgm:cxn modelId="{CB75D1A0-B757-4937-B6A6-FF446A8EC7CC}" type="presParOf" srcId="{491AF741-41AB-49D6-AB4A-11564998A952}" destId="{CDB30DDD-B901-46A0-92F9-5CAE18AF6B18}" srcOrd="1" destOrd="0" presId="urn:microsoft.com/office/officeart/2005/8/layout/bProcess4"/>
    <dgm:cxn modelId="{E7227486-7595-4B6C-92EC-6F78891F1E81}" type="presParOf" srcId="{07FE7C8C-5A6A-4526-87E6-360A65132240}" destId="{E2A0A034-2A4D-4FAF-956E-31B43B379D90}" srcOrd="1" destOrd="0" presId="urn:microsoft.com/office/officeart/2005/8/layout/bProcess4"/>
    <dgm:cxn modelId="{BFE7C7C8-4479-4893-994D-86F49BF624E5}" type="presParOf" srcId="{07FE7C8C-5A6A-4526-87E6-360A65132240}" destId="{5C9C1673-547E-4418-8797-DEB104521A8E}" srcOrd="2" destOrd="0" presId="urn:microsoft.com/office/officeart/2005/8/layout/bProcess4"/>
    <dgm:cxn modelId="{07000D4A-E75E-432A-98DD-9C1974F6835D}" type="presParOf" srcId="{5C9C1673-547E-4418-8797-DEB104521A8E}" destId="{2B7256BF-A97B-44D7-ABCA-262006B8717F}" srcOrd="0" destOrd="0" presId="urn:microsoft.com/office/officeart/2005/8/layout/bProcess4"/>
    <dgm:cxn modelId="{877E2608-672A-4B74-B731-0FBCA02992B0}" type="presParOf" srcId="{5C9C1673-547E-4418-8797-DEB104521A8E}" destId="{6F8BCA8F-B527-4D0F-83C6-CA78B5906146}" srcOrd="1" destOrd="0" presId="urn:microsoft.com/office/officeart/2005/8/layout/bProcess4"/>
    <dgm:cxn modelId="{7D32FC3F-7769-485D-9285-1C132F82D84F}" type="presParOf" srcId="{07FE7C8C-5A6A-4526-87E6-360A65132240}" destId="{023DFD58-9DCE-49C9-8515-BBC0791DDC53}" srcOrd="3" destOrd="0" presId="urn:microsoft.com/office/officeart/2005/8/layout/bProcess4"/>
    <dgm:cxn modelId="{A6EE0898-9F6A-437B-B16A-351188091FA6}" type="presParOf" srcId="{07FE7C8C-5A6A-4526-87E6-360A65132240}" destId="{2951BB50-059B-4B5B-8E2A-6AC2389633F9}" srcOrd="4" destOrd="0" presId="urn:microsoft.com/office/officeart/2005/8/layout/bProcess4"/>
    <dgm:cxn modelId="{D1ED7825-B8E5-47FD-AC87-A0388F3CE6AC}" type="presParOf" srcId="{2951BB50-059B-4B5B-8E2A-6AC2389633F9}" destId="{CC10BADB-B56C-407E-BD39-D2F0AC71DC15}" srcOrd="0" destOrd="0" presId="urn:microsoft.com/office/officeart/2005/8/layout/bProcess4"/>
    <dgm:cxn modelId="{AC66CAAA-5F26-4249-B724-68332986436F}" type="presParOf" srcId="{2951BB50-059B-4B5B-8E2A-6AC2389633F9}" destId="{168854D0-DEA3-4CAA-B11C-69395070A888}" srcOrd="1" destOrd="0" presId="urn:microsoft.com/office/officeart/2005/8/layout/bProcess4"/>
    <dgm:cxn modelId="{47F6959D-D1C5-4858-AB3C-5B667FCBCAB3}" type="presParOf" srcId="{07FE7C8C-5A6A-4526-87E6-360A65132240}" destId="{52172083-60FD-48F9-B97E-1248E6BF57CC}" srcOrd="5" destOrd="0" presId="urn:microsoft.com/office/officeart/2005/8/layout/bProcess4"/>
    <dgm:cxn modelId="{FAB10487-56BF-42CC-8C21-BEFF7F1C87B5}" type="presParOf" srcId="{07FE7C8C-5A6A-4526-87E6-360A65132240}" destId="{1095C967-F4DB-4F24-8452-EF3D17BDE25B}" srcOrd="6" destOrd="0" presId="urn:microsoft.com/office/officeart/2005/8/layout/bProcess4"/>
    <dgm:cxn modelId="{CF6D167E-54D3-46D9-965D-A6EF08127BE7}" type="presParOf" srcId="{1095C967-F4DB-4F24-8452-EF3D17BDE25B}" destId="{AC9E141D-07D9-4788-BC12-86070C2326DC}" srcOrd="0" destOrd="0" presId="urn:microsoft.com/office/officeart/2005/8/layout/bProcess4"/>
    <dgm:cxn modelId="{A2069C97-73EC-458A-A97E-20455C0F8C0B}" type="presParOf" srcId="{1095C967-F4DB-4F24-8452-EF3D17BDE25B}" destId="{DAA2E325-2920-4705-A888-7DFE045055B6}" srcOrd="1" destOrd="0" presId="urn:microsoft.com/office/officeart/2005/8/layout/bProcess4"/>
    <dgm:cxn modelId="{AC1178DD-0D82-481D-9685-21DE8DE73BD2}" type="presParOf" srcId="{07FE7C8C-5A6A-4526-87E6-360A65132240}" destId="{92590719-EEB2-4538-9841-9D1BFE60BAFB}" srcOrd="7" destOrd="0" presId="urn:microsoft.com/office/officeart/2005/8/layout/bProcess4"/>
    <dgm:cxn modelId="{13A3CA01-6E66-48AC-A3B7-5AC4B8CC7CFB}" type="presParOf" srcId="{07FE7C8C-5A6A-4526-87E6-360A65132240}" destId="{A06B7746-CB57-4321-B49A-C21BBEFAC79D}" srcOrd="8" destOrd="0" presId="urn:microsoft.com/office/officeart/2005/8/layout/bProcess4"/>
    <dgm:cxn modelId="{B000114A-6C28-4648-8B59-13667526C7FE}" type="presParOf" srcId="{A06B7746-CB57-4321-B49A-C21BBEFAC79D}" destId="{29C13FD1-8242-4A38-938B-B970619BDEED}" srcOrd="0" destOrd="0" presId="urn:microsoft.com/office/officeart/2005/8/layout/bProcess4"/>
    <dgm:cxn modelId="{858C27D0-F125-4E12-ADC5-865D1A9B461C}" type="presParOf" srcId="{A06B7746-CB57-4321-B49A-C21BBEFAC79D}" destId="{93370561-8A5F-4EB8-BCD9-E4E4D52D70A7}" srcOrd="1" destOrd="0" presId="urn:microsoft.com/office/officeart/2005/8/layout/bProcess4"/>
    <dgm:cxn modelId="{BE0A854F-4194-42F8-A356-2DB1B71C4124}" type="presParOf" srcId="{07FE7C8C-5A6A-4526-87E6-360A65132240}" destId="{9B2CCF07-4D91-490D-84C8-AC14FDEB66DE}" srcOrd="9" destOrd="0" presId="urn:microsoft.com/office/officeart/2005/8/layout/bProcess4"/>
    <dgm:cxn modelId="{EC91C559-5CAA-4238-8E49-5B77A75EC54A}" type="presParOf" srcId="{07FE7C8C-5A6A-4526-87E6-360A65132240}" destId="{6D178FBA-18B5-4EE5-B413-FC23117F2288}" srcOrd="10" destOrd="0" presId="urn:microsoft.com/office/officeart/2005/8/layout/bProcess4"/>
    <dgm:cxn modelId="{5B396F30-3110-4172-B26F-B701EC8029DE}" type="presParOf" srcId="{6D178FBA-18B5-4EE5-B413-FC23117F2288}" destId="{1403A28F-EC7A-4BBA-8596-92339AA77A67}" srcOrd="0" destOrd="0" presId="urn:microsoft.com/office/officeart/2005/8/layout/bProcess4"/>
    <dgm:cxn modelId="{263CB247-489B-44F3-AF2D-3F71F4B79422}" type="presParOf" srcId="{6D178FBA-18B5-4EE5-B413-FC23117F2288}" destId="{4C3E46F5-ECCE-463D-BB9F-D605B16057F3}" srcOrd="1" destOrd="0" presId="urn:microsoft.com/office/officeart/2005/8/layout/bProcess4"/>
    <dgm:cxn modelId="{AB118C83-09F9-4648-B579-77868CC3A9EF}" type="presParOf" srcId="{07FE7C8C-5A6A-4526-87E6-360A65132240}" destId="{D705D7BC-9211-436A-9167-E97B63C640D4}" srcOrd="11" destOrd="0" presId="urn:microsoft.com/office/officeart/2005/8/layout/bProcess4"/>
    <dgm:cxn modelId="{375139FE-AF25-495F-9C70-E9302A553FCE}" type="presParOf" srcId="{07FE7C8C-5A6A-4526-87E6-360A65132240}" destId="{738327C6-8996-4628-AF83-486DE8ECA49A}" srcOrd="12" destOrd="0" presId="urn:microsoft.com/office/officeart/2005/8/layout/bProcess4"/>
    <dgm:cxn modelId="{CBB74F85-BD75-421B-91BD-E3592701A388}" type="presParOf" srcId="{738327C6-8996-4628-AF83-486DE8ECA49A}" destId="{3770E35C-D56B-4CC8-91E0-00F669D8B73F}" srcOrd="0" destOrd="0" presId="urn:microsoft.com/office/officeart/2005/8/layout/bProcess4"/>
    <dgm:cxn modelId="{46C23252-2A6D-4C4A-8698-6FCA169FA5FE}" type="presParOf" srcId="{738327C6-8996-4628-AF83-486DE8ECA49A}" destId="{4F4BCFC0-BCE6-4C64-8E9F-C520154AFCBA}" srcOrd="1" destOrd="0" presId="urn:microsoft.com/office/officeart/2005/8/layout/bProcess4"/>
    <dgm:cxn modelId="{85DDD4CF-71CB-4ED7-BD88-AF2339F456F3}" type="presParOf" srcId="{07FE7C8C-5A6A-4526-87E6-360A65132240}" destId="{FA1B8858-B1E9-4E06-B709-D66A1C700E21}" srcOrd="13" destOrd="0" presId="urn:microsoft.com/office/officeart/2005/8/layout/bProcess4"/>
    <dgm:cxn modelId="{1EE672BE-1481-4CA3-9096-E6EE9D8261ED}" type="presParOf" srcId="{07FE7C8C-5A6A-4526-87E6-360A65132240}" destId="{D4A623D7-7CA3-466C-8921-5A1CFF70827A}" srcOrd="14" destOrd="0" presId="urn:microsoft.com/office/officeart/2005/8/layout/bProcess4"/>
    <dgm:cxn modelId="{1BB7049D-654F-4BAA-97CC-19ADAED36EA0}" type="presParOf" srcId="{D4A623D7-7CA3-466C-8921-5A1CFF70827A}" destId="{F7961DE8-AC09-4F2A-AC3D-8CB660618DB6}" srcOrd="0" destOrd="0" presId="urn:microsoft.com/office/officeart/2005/8/layout/bProcess4"/>
    <dgm:cxn modelId="{46AE9F0D-D15B-4773-8C36-5686A40B4F8B}" type="presParOf" srcId="{D4A623D7-7CA3-466C-8921-5A1CFF70827A}" destId="{A74D38CD-9598-4F9F-933E-909AD2BAB275}" srcOrd="1" destOrd="0" presId="urn:microsoft.com/office/officeart/2005/8/layout/bProcess4"/>
    <dgm:cxn modelId="{2CB0A169-F3E8-4B35-8F4B-D7B750DA95EB}" type="presParOf" srcId="{07FE7C8C-5A6A-4526-87E6-360A65132240}" destId="{E5BAED3C-B566-4798-9A02-1BB701DF7FAC}" srcOrd="15" destOrd="0" presId="urn:microsoft.com/office/officeart/2005/8/layout/bProcess4"/>
    <dgm:cxn modelId="{32F55132-5EB8-4BCD-B05B-569FDA706919}" type="presParOf" srcId="{07FE7C8C-5A6A-4526-87E6-360A65132240}" destId="{B46E1146-D9FC-4888-ADF0-F90ADEB6F3EF}" srcOrd="16" destOrd="0" presId="urn:microsoft.com/office/officeart/2005/8/layout/bProcess4"/>
    <dgm:cxn modelId="{B1D24A8C-04DA-427A-BF5C-807229881E12}" type="presParOf" srcId="{B46E1146-D9FC-4888-ADF0-F90ADEB6F3EF}" destId="{58AE0C5F-081D-4537-8972-96E490BC2818}" srcOrd="0" destOrd="0" presId="urn:microsoft.com/office/officeart/2005/8/layout/bProcess4"/>
    <dgm:cxn modelId="{8653C71D-2F71-49A5-8E86-4C5ED4B3EEF1}" type="presParOf" srcId="{B46E1146-D9FC-4888-ADF0-F90ADEB6F3EF}" destId="{7D77B274-96EF-42D6-8EBD-4CB42FB3474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BE04BC-7D8E-4BE6-BBD9-C814DE68540D}">
      <dsp:nvSpPr>
        <dsp:cNvPr id="0" name=""/>
        <dsp:cNvSpPr/>
      </dsp:nvSpPr>
      <dsp:spPr>
        <a:xfrm rot="5400000">
          <a:off x="-203497" y="206919"/>
          <a:ext cx="1356648" cy="94965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</a:t>
          </a:r>
          <a:endParaRPr lang="ru-RU" sz="2800" kern="1200" dirty="0"/>
        </a:p>
      </dsp:txBody>
      <dsp:txXfrm rot="5400000">
        <a:off x="-203497" y="206919"/>
        <a:ext cx="1356648" cy="949654"/>
      </dsp:txXfrm>
    </dsp:sp>
    <dsp:sp modelId="{620C123E-BE27-42C7-ADFB-1521019BFCE6}">
      <dsp:nvSpPr>
        <dsp:cNvPr id="0" name=""/>
        <dsp:cNvSpPr/>
      </dsp:nvSpPr>
      <dsp:spPr>
        <a:xfrm rot="5400000">
          <a:off x="4287560" y="-3334484"/>
          <a:ext cx="881821" cy="7557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chemeClr val="tx2">
                  <a:lumMod val="50000"/>
                </a:schemeClr>
              </a:solidFill>
            </a:rPr>
            <a:t>Определять </a:t>
          </a:r>
          <a:r>
            <a:rPr lang="ru-RU" sz="1900" b="1" kern="1200" dirty="0" smtClean="0">
              <a:solidFill>
                <a:schemeClr val="tx1"/>
              </a:solidFill>
            </a:rPr>
            <a:t>необходимую</a:t>
          </a:r>
          <a:r>
            <a:rPr lang="ru-RU" sz="1900" b="1" kern="1200" dirty="0" smtClean="0">
              <a:solidFill>
                <a:schemeClr val="accent6">
                  <a:lumMod val="75000"/>
                </a:schemeClr>
              </a:solidFill>
            </a:rPr>
            <a:t> квалификацию </a:t>
          </a:r>
          <a:r>
            <a:rPr lang="ru-RU" sz="1900" b="1" kern="1200" dirty="0" smtClean="0">
              <a:solidFill>
                <a:schemeClr val="tx2">
                  <a:lumMod val="50000"/>
                </a:schemeClr>
              </a:solidFill>
            </a:rPr>
            <a:t>педагога, которая влияет на результаты обучения, воспитания и развития ребенка</a:t>
          </a:r>
          <a:endParaRPr lang="ru-RU" sz="1900" b="1" kern="1200" dirty="0">
            <a:solidFill>
              <a:schemeClr val="tx2">
                <a:lumMod val="50000"/>
              </a:schemeClr>
            </a:solidFill>
          </a:endParaRPr>
        </a:p>
      </dsp:txBody>
      <dsp:txXfrm rot="5400000">
        <a:off x="4287560" y="-3334484"/>
        <a:ext cx="881821" cy="7557633"/>
      </dsp:txXfrm>
    </dsp:sp>
    <dsp:sp modelId="{4F3F52C1-1308-4E48-B5B7-D55C49611008}">
      <dsp:nvSpPr>
        <dsp:cNvPr id="0" name=""/>
        <dsp:cNvSpPr/>
      </dsp:nvSpPr>
      <dsp:spPr>
        <a:xfrm rot="5400000">
          <a:off x="-203497" y="1418138"/>
          <a:ext cx="1356648" cy="94965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</a:t>
          </a:r>
          <a:endParaRPr lang="ru-RU" sz="2800" kern="1200" dirty="0"/>
        </a:p>
      </dsp:txBody>
      <dsp:txXfrm rot="5400000">
        <a:off x="-203497" y="1418138"/>
        <a:ext cx="1356648" cy="949654"/>
      </dsp:txXfrm>
    </dsp:sp>
    <dsp:sp modelId="{9CB2BE5D-AC31-4AF2-8DC6-7E0ED4883B82}">
      <dsp:nvSpPr>
        <dsp:cNvPr id="0" name=""/>
        <dsp:cNvSpPr/>
      </dsp:nvSpPr>
      <dsp:spPr>
        <a:xfrm rot="5400000">
          <a:off x="4253550" y="-2100557"/>
          <a:ext cx="881821" cy="7557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chemeClr val="tx2">
                  <a:lumMod val="50000"/>
                </a:schemeClr>
              </a:solidFill>
            </a:rPr>
            <a:t>Обеспечить </a:t>
          </a:r>
          <a:r>
            <a:rPr lang="ru-RU" sz="1900" b="1" kern="1200" dirty="0" smtClean="0">
              <a:solidFill>
                <a:schemeClr val="tx1"/>
              </a:solidFill>
            </a:rPr>
            <a:t>необходимую</a:t>
          </a:r>
          <a:r>
            <a:rPr lang="ru-RU" sz="1900" b="1" kern="1200" dirty="0" smtClean="0">
              <a:solidFill>
                <a:schemeClr val="accent6">
                  <a:lumMod val="75000"/>
                </a:schemeClr>
              </a:solidFill>
            </a:rPr>
            <a:t> подготовку </a:t>
          </a:r>
          <a:r>
            <a:rPr lang="ru-RU" sz="1900" b="1" kern="1200" dirty="0" smtClean="0">
              <a:solidFill>
                <a:schemeClr val="tx2">
                  <a:lumMod val="50000"/>
                </a:schemeClr>
              </a:solidFill>
            </a:rPr>
            <a:t>педагога для получения высоких результатов его труда</a:t>
          </a:r>
          <a:endParaRPr lang="ru-RU" sz="1900" b="1" kern="1200" dirty="0">
            <a:solidFill>
              <a:schemeClr val="tx2">
                <a:lumMod val="50000"/>
              </a:schemeClr>
            </a:solidFill>
          </a:endParaRPr>
        </a:p>
      </dsp:txBody>
      <dsp:txXfrm rot="5400000">
        <a:off x="4253550" y="-2100557"/>
        <a:ext cx="881821" cy="7557633"/>
      </dsp:txXfrm>
    </dsp:sp>
    <dsp:sp modelId="{31C64B44-4613-4CC2-A212-F02C7966D45C}">
      <dsp:nvSpPr>
        <dsp:cNvPr id="0" name=""/>
        <dsp:cNvSpPr/>
      </dsp:nvSpPr>
      <dsp:spPr>
        <a:xfrm rot="5400000">
          <a:off x="-203497" y="2629358"/>
          <a:ext cx="1356648" cy="94965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</a:t>
          </a:r>
          <a:endParaRPr lang="ru-RU" sz="2800" kern="1200" dirty="0"/>
        </a:p>
      </dsp:txBody>
      <dsp:txXfrm rot="5400000">
        <a:off x="-203497" y="2629358"/>
        <a:ext cx="1356648" cy="949654"/>
      </dsp:txXfrm>
    </dsp:sp>
    <dsp:sp modelId="{5DCDDFC7-91D7-4453-A468-8547197218D1}">
      <dsp:nvSpPr>
        <dsp:cNvPr id="0" name=""/>
        <dsp:cNvSpPr/>
      </dsp:nvSpPr>
      <dsp:spPr>
        <a:xfrm rot="5400000">
          <a:off x="4287560" y="-912044"/>
          <a:ext cx="881821" cy="7557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chemeClr val="tx2">
                  <a:lumMod val="50000"/>
                </a:schemeClr>
              </a:solidFill>
            </a:rPr>
            <a:t>Обеспечить </a:t>
          </a:r>
          <a:r>
            <a:rPr lang="ru-RU" sz="1900" b="1" kern="1200" dirty="0" smtClean="0">
              <a:solidFill>
                <a:schemeClr val="tx1"/>
              </a:solidFill>
            </a:rPr>
            <a:t>необходимую</a:t>
          </a:r>
          <a:r>
            <a:rPr lang="ru-RU" sz="1900" b="1" kern="1200" dirty="0" smtClean="0">
              <a:solidFill>
                <a:schemeClr val="accent6">
                  <a:lumMod val="75000"/>
                </a:schemeClr>
              </a:solidFill>
            </a:rPr>
            <a:t> осведомленность </a:t>
          </a:r>
          <a:r>
            <a:rPr lang="ru-RU" sz="1900" b="1" kern="1200" dirty="0" smtClean="0">
              <a:solidFill>
                <a:schemeClr val="tx2">
                  <a:lumMod val="50000"/>
                </a:schemeClr>
              </a:solidFill>
            </a:rPr>
            <a:t>педагога о предъявляемых к нему требованиях</a:t>
          </a:r>
          <a:endParaRPr lang="ru-RU" sz="1900" b="1" kern="1200" dirty="0">
            <a:solidFill>
              <a:schemeClr val="tx2">
                <a:lumMod val="50000"/>
              </a:schemeClr>
            </a:solidFill>
          </a:endParaRPr>
        </a:p>
      </dsp:txBody>
      <dsp:txXfrm rot="5400000">
        <a:off x="4287560" y="-912044"/>
        <a:ext cx="881821" cy="7557633"/>
      </dsp:txXfrm>
    </dsp:sp>
    <dsp:sp modelId="{D536AF7B-43FA-4B66-9BE7-CF7B2FEC921A}">
      <dsp:nvSpPr>
        <dsp:cNvPr id="0" name=""/>
        <dsp:cNvSpPr/>
      </dsp:nvSpPr>
      <dsp:spPr>
        <a:xfrm rot="5400000">
          <a:off x="-203497" y="3840578"/>
          <a:ext cx="1356648" cy="94965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4</a:t>
          </a:r>
          <a:endParaRPr lang="ru-RU" sz="2800" kern="1200" dirty="0"/>
        </a:p>
      </dsp:txBody>
      <dsp:txXfrm rot="5400000">
        <a:off x="-203497" y="3840578"/>
        <a:ext cx="1356648" cy="949654"/>
      </dsp:txXfrm>
    </dsp:sp>
    <dsp:sp modelId="{4AB0E162-4D53-427E-9A67-FA50A4E2BBD1}">
      <dsp:nvSpPr>
        <dsp:cNvPr id="0" name=""/>
        <dsp:cNvSpPr/>
      </dsp:nvSpPr>
      <dsp:spPr>
        <a:xfrm rot="5400000">
          <a:off x="4287560" y="299175"/>
          <a:ext cx="881821" cy="7557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chemeClr val="tx2">
                  <a:lumMod val="50000"/>
                </a:schemeClr>
              </a:solidFill>
            </a:rPr>
            <a:t>Содействовать вовлечению педагогов в решение задачи </a:t>
          </a:r>
          <a:r>
            <a:rPr lang="ru-RU" sz="1900" b="1" kern="1200" dirty="0" smtClean="0">
              <a:solidFill>
                <a:schemeClr val="accent6">
                  <a:lumMod val="75000"/>
                </a:schemeClr>
              </a:solidFill>
            </a:rPr>
            <a:t>повышения</a:t>
          </a:r>
          <a:r>
            <a:rPr lang="ru-RU" sz="1900" b="1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900" b="1" kern="1200" dirty="0" smtClean="0">
              <a:solidFill>
                <a:schemeClr val="accent6">
                  <a:lumMod val="75000"/>
                </a:schemeClr>
              </a:solidFill>
            </a:rPr>
            <a:t>качества образования</a:t>
          </a:r>
          <a:endParaRPr lang="ru-RU" sz="1900" b="1" kern="1200" dirty="0">
            <a:solidFill>
              <a:schemeClr val="accent6">
                <a:lumMod val="75000"/>
              </a:schemeClr>
            </a:solidFill>
          </a:endParaRPr>
        </a:p>
      </dsp:txBody>
      <dsp:txXfrm rot="5400000">
        <a:off x="4287560" y="299175"/>
        <a:ext cx="881821" cy="75576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A0A034-2A4D-4FAF-956E-31B43B379D90}">
      <dsp:nvSpPr>
        <dsp:cNvPr id="0" name=""/>
        <dsp:cNvSpPr/>
      </dsp:nvSpPr>
      <dsp:spPr>
        <a:xfrm rot="5400000">
          <a:off x="-391766" y="1515669"/>
          <a:ext cx="1729599" cy="208731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30DDD-B901-46A0-92F9-5CAE18AF6B18}">
      <dsp:nvSpPr>
        <dsp:cNvPr id="0" name=""/>
        <dsp:cNvSpPr/>
      </dsp:nvSpPr>
      <dsp:spPr>
        <a:xfrm>
          <a:off x="4273" y="409120"/>
          <a:ext cx="2319234" cy="1391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Знакомство с документами</a:t>
          </a:r>
          <a:endParaRPr lang="ru-RU" sz="16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73" y="409120"/>
        <a:ext cx="2319234" cy="1391540"/>
      </dsp:txXfrm>
    </dsp:sp>
    <dsp:sp modelId="{023DFD58-9DCE-49C9-8515-BBC0791DDC53}">
      <dsp:nvSpPr>
        <dsp:cNvPr id="0" name=""/>
        <dsp:cNvSpPr/>
      </dsp:nvSpPr>
      <dsp:spPr>
        <a:xfrm rot="5400000">
          <a:off x="-391766" y="3255095"/>
          <a:ext cx="1729599" cy="208731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BCA8F-B527-4D0F-83C6-CA78B5906146}">
      <dsp:nvSpPr>
        <dsp:cNvPr id="0" name=""/>
        <dsp:cNvSpPr/>
      </dsp:nvSpPr>
      <dsp:spPr>
        <a:xfrm>
          <a:off x="4273" y="2148545"/>
          <a:ext cx="2319234" cy="1391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66"/>
              </a:solidFill>
            </a:rPr>
            <a:t>Беседа с родителями (законными представителями)</a:t>
          </a:r>
          <a:endParaRPr lang="ru-RU" sz="1600" kern="1200" dirty="0">
            <a:solidFill>
              <a:srgbClr val="000066"/>
            </a:solidFill>
          </a:endParaRPr>
        </a:p>
      </dsp:txBody>
      <dsp:txXfrm>
        <a:off x="4273" y="2148545"/>
        <a:ext cx="2319234" cy="1391540"/>
      </dsp:txXfrm>
    </dsp:sp>
    <dsp:sp modelId="{52172083-60FD-48F9-B97E-1248E6BF57CC}">
      <dsp:nvSpPr>
        <dsp:cNvPr id="0" name=""/>
        <dsp:cNvSpPr/>
      </dsp:nvSpPr>
      <dsp:spPr>
        <a:xfrm>
          <a:off x="477946" y="4124807"/>
          <a:ext cx="3074755" cy="208731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854D0-DEA3-4CAA-B11C-69395070A888}">
      <dsp:nvSpPr>
        <dsp:cNvPr id="0" name=""/>
        <dsp:cNvSpPr/>
      </dsp:nvSpPr>
      <dsp:spPr>
        <a:xfrm>
          <a:off x="4273" y="3887971"/>
          <a:ext cx="2319234" cy="1391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Установление контакта с ребенком</a:t>
          </a:r>
          <a:endParaRPr lang="ru-RU" sz="16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73" y="3887971"/>
        <a:ext cx="2319234" cy="1391540"/>
      </dsp:txXfrm>
    </dsp:sp>
    <dsp:sp modelId="{92590719-EEB2-4538-9841-9D1BFE60BAFB}">
      <dsp:nvSpPr>
        <dsp:cNvPr id="0" name=""/>
        <dsp:cNvSpPr/>
      </dsp:nvSpPr>
      <dsp:spPr>
        <a:xfrm rot="16200000">
          <a:off x="2692815" y="3255095"/>
          <a:ext cx="1729599" cy="208731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A2E325-2920-4705-A888-7DFE045055B6}">
      <dsp:nvSpPr>
        <dsp:cNvPr id="0" name=""/>
        <dsp:cNvSpPr/>
      </dsp:nvSpPr>
      <dsp:spPr>
        <a:xfrm>
          <a:off x="3088854" y="3887971"/>
          <a:ext cx="2319234" cy="1391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Диагностика ребенка с нарушением слуха</a:t>
          </a:r>
        </a:p>
      </dsp:txBody>
      <dsp:txXfrm>
        <a:off x="3088854" y="3887971"/>
        <a:ext cx="2319234" cy="1391540"/>
      </dsp:txXfrm>
    </dsp:sp>
    <dsp:sp modelId="{9B2CCF07-4D91-490D-84C8-AC14FDEB66DE}">
      <dsp:nvSpPr>
        <dsp:cNvPr id="0" name=""/>
        <dsp:cNvSpPr/>
      </dsp:nvSpPr>
      <dsp:spPr>
        <a:xfrm rot="16200000">
          <a:off x="2692815" y="1515669"/>
          <a:ext cx="1729599" cy="208731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70561-8A5F-4EB8-BCD9-E4E4D52D70A7}">
      <dsp:nvSpPr>
        <dsp:cNvPr id="0" name=""/>
        <dsp:cNvSpPr/>
      </dsp:nvSpPr>
      <dsp:spPr>
        <a:xfrm>
          <a:off x="3088854" y="2148545"/>
          <a:ext cx="2319234" cy="1391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Наблюдение за деятельностью ребенка</a:t>
          </a:r>
          <a:endParaRPr lang="ru-RU" sz="16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8854" y="2148545"/>
        <a:ext cx="2319234" cy="1391540"/>
      </dsp:txXfrm>
    </dsp:sp>
    <dsp:sp modelId="{D705D7BC-9211-436A-9167-E97B63C640D4}">
      <dsp:nvSpPr>
        <dsp:cNvPr id="0" name=""/>
        <dsp:cNvSpPr/>
      </dsp:nvSpPr>
      <dsp:spPr>
        <a:xfrm rot="20465">
          <a:off x="3557588" y="659879"/>
          <a:ext cx="3026959" cy="208731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E46F5-ECCE-463D-BB9F-D605B16057F3}">
      <dsp:nvSpPr>
        <dsp:cNvPr id="0" name=""/>
        <dsp:cNvSpPr/>
      </dsp:nvSpPr>
      <dsp:spPr>
        <a:xfrm>
          <a:off x="3088854" y="409120"/>
          <a:ext cx="2319234" cy="1391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kern="1200" dirty="0" smtClean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Оценка результатов психологического обследования</a:t>
          </a:r>
        </a:p>
        <a:p>
          <a:pPr lvl="0" algn="ctr">
            <a:spcBef>
              <a:spcPct val="0"/>
            </a:spcBef>
          </a:pPr>
          <a:endParaRPr lang="ru-RU" sz="16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8854" y="409120"/>
        <a:ext cx="2319234" cy="1391540"/>
      </dsp:txXfrm>
    </dsp:sp>
    <dsp:sp modelId="{FA1B8858-B1E9-4E06-B709-D66A1C700E21}">
      <dsp:nvSpPr>
        <dsp:cNvPr id="0" name=""/>
        <dsp:cNvSpPr/>
      </dsp:nvSpPr>
      <dsp:spPr>
        <a:xfrm rot="5400000">
          <a:off x="5730255" y="1532980"/>
          <a:ext cx="1718355" cy="208731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BCFC0-BCE6-4C64-8E9F-C520154AFCBA}">
      <dsp:nvSpPr>
        <dsp:cNvPr id="0" name=""/>
        <dsp:cNvSpPr/>
      </dsp:nvSpPr>
      <dsp:spPr>
        <a:xfrm>
          <a:off x="6120673" y="432052"/>
          <a:ext cx="2319234" cy="1391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Диагностика развития слухового восприятия</a:t>
          </a:r>
          <a:endParaRPr lang="ru-RU" sz="16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20673" y="432052"/>
        <a:ext cx="2319234" cy="1391540"/>
      </dsp:txXfrm>
    </dsp:sp>
    <dsp:sp modelId="{E5BAED3C-B566-4798-9A02-1BB701DF7FAC}">
      <dsp:nvSpPr>
        <dsp:cNvPr id="0" name=""/>
        <dsp:cNvSpPr/>
      </dsp:nvSpPr>
      <dsp:spPr>
        <a:xfrm rot="5304545">
          <a:off x="5751614" y="3263396"/>
          <a:ext cx="1723487" cy="208731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D38CD-9598-4F9F-933E-909AD2BAB275}">
      <dsp:nvSpPr>
        <dsp:cNvPr id="0" name=""/>
        <dsp:cNvSpPr/>
      </dsp:nvSpPr>
      <dsp:spPr>
        <a:xfrm>
          <a:off x="6120673" y="2160234"/>
          <a:ext cx="2319234" cy="1391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Обследование речи у ребенка с нарушенным слухом</a:t>
          </a:r>
          <a:endParaRPr lang="ru-RU" sz="16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20673" y="2160234"/>
        <a:ext cx="2319234" cy="1391540"/>
      </dsp:txXfrm>
    </dsp:sp>
    <dsp:sp modelId="{7D77B274-96EF-42D6-8EBD-4CB42FB34748}">
      <dsp:nvSpPr>
        <dsp:cNvPr id="0" name=""/>
        <dsp:cNvSpPr/>
      </dsp:nvSpPr>
      <dsp:spPr>
        <a:xfrm>
          <a:off x="6173436" y="3887971"/>
          <a:ext cx="2319234" cy="13915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rPr>
            <a:t>Участие в составлении рекомендаций</a:t>
          </a:r>
          <a:endParaRPr lang="ru-RU" sz="1600" kern="1200" dirty="0">
            <a:solidFill>
              <a:srgbClr val="00006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73436" y="3887971"/>
        <a:ext cx="2319234" cy="1391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F544EC-DD55-4A18-B100-F54A7FB8354D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484E2FE-2C55-427C-BD73-D44ECAA7A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06119-6B76-430E-8CF5-1EFAFF7A5E16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0A538AE-2D3D-4FA1-BAC4-D3D323853932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0B2FA-2076-4B63-A438-48337BA1BB0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B8CD2-EBE6-4AC1-BE40-17D1C11567E2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6572-1778-4A80-A779-9D49353E27F9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7D79-ACAB-4526-9564-047E1E1F12F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9828-065B-4CB8-9999-BE1B688B93A4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947D51-3F7F-4C77-9405-B5E2B87641D7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E0699-A106-4579-8385-2FF42B46664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A831-57A5-4460-B295-C32E279C168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E836-C47A-41B9-BC4E-963DBD13514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0161F-9080-45ED-BA4A-C2E1567B0D2E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F54B17-7543-47C3-A1E1-38CACE81061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4" r:id="rId2"/>
    <p:sldLayoutId id="2147483705" r:id="rId3"/>
    <p:sldLayoutId id="2147483706" r:id="rId4"/>
    <p:sldLayoutId id="2147483713" r:id="rId5"/>
    <p:sldLayoutId id="2147483714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strips dir="l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900113" y="1268958"/>
            <a:ext cx="7416800" cy="403225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новых классификаций и критериев специалистами ПМПК</a:t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 осуществлении диагностической деятельности</a:t>
            </a:r>
            <a:endParaRPr lang="es-ES" altLang="ru-RU" sz="4000" b="1" i="1" dirty="0" smtClean="0">
              <a:solidFill>
                <a:srgbClr val="00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5766355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Е. В. Веснина, директор ГБОУ «Речевой центр», заместитель председателя ЦПМПК</a:t>
            </a:r>
            <a:endParaRPr lang="ru-RU" sz="2400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323850" y="1844824"/>
            <a:ext cx="856932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Классификации для ПМПК</a:t>
            </a:r>
          </a:p>
          <a:p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Классификации для формирования заключений ПМПК</a:t>
            </a:r>
          </a:p>
          <a:p>
            <a:r>
              <a:rPr lang="ru-RU" sz="2400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учитывают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клинические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параметры</a:t>
            </a:r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параметры</a:t>
            </a:r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социально-абилитационные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 реабилитационные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параметры</a:t>
            </a:r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23850" y="549275"/>
            <a:ext cx="8569325" cy="610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Классификация клинических параметров</a:t>
            </a:r>
          </a:p>
          <a:p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психических функций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языковых и речевых функций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сенсорных функций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двигательной сферы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функций общего соматического здоровья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нарушения, обусловленные генетическими, наследственными заболеваниями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нарушения, обусловленные факторами медицинского риска (осложнения беременности и родов, последствий вакцинации)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биологический и социальный анамнез ребенка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107950" y="739775"/>
            <a:ext cx="8891588" cy="578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Классификация психолого-педагогических параметров</a:t>
            </a:r>
          </a:p>
          <a:p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психолого-педагогическим параметрам психофизических особенностей и индивидуальных возможностей ребенка с ОВЗ и инвалидностью относятся:</a:t>
            </a:r>
          </a:p>
          <a:p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а) особенности сенсорных систем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б) особенности личностно-коммуникативного развития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в) сформированность деятельности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г) особенности </a:t>
            </a:r>
            <a:r>
              <a:rPr lang="ru-RU" sz="24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обучаемости</a:t>
            </a:r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особенности усвоения содержания материала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е) наличие задатков, способностей, индивидуальных особенностей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79388" y="682649"/>
            <a:ext cx="8785225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sz="26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социально-абилитационных</a:t>
            </a:r>
            <a:r>
              <a:rPr lang="ru-RU" sz="26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параметров</a:t>
            </a:r>
          </a:p>
          <a:p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оциально-абилитационным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параметрам психофизических особенностей и индивидуальных возможностей ребенка с ОВЗ и инвалидностью относятся: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а) способность к самообслуживанию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б) способность к самостоятельному передвижению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в) способность к ориентации во времени и пространстве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г) способность к общению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способность к контролю своего поведения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е) способность к обучению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ж) способность к </a:t>
            </a:r>
            <a:r>
              <a:rPr lang="ru-RU" sz="24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или к реабилитации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250825" y="620713"/>
            <a:ext cx="8713788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Классификации основных категорий жизнедеятельности человека и степени выраженности ограничений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основным категориям жизнедеятельности человека относятся: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а) способность к самообслуживанию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б) способность к самостоятельному передвижению;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в) способность к ориентации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г) способность к общению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д) способность контролировать свое поведение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е) способность к обучению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ж) способность к трудовой деятельности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Типовые макеты примерных пакетов диагностических методик на основе международной классификации функционирования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443822"/>
            <a:ext cx="864096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20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унификация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стандартизация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использования диагностических средств оценки особенностей психофизического развития детей с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качественно-количественной оценки их состояния полностью базирующаяся на категориях и определениях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МКФ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взаимосвязь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бюро МСЭ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определением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ИПРА ребенка-инвалида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24744"/>
            <a:ext cx="8784976" cy="54322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 для организации диагностической деятельности специалистов ПМПК для детей младенческого и ясельного возраста (от 0 до 2 лет) и раннего возраста (от 2 до 3 лет) на основе международной классификации функционирования 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методик, характеризующих развитие различных сфер психической деятельности ребенка и его личности, используемых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психологом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в работе ПМПК с детьми младшего дошкольного возраста (от 3 до 5 лет) и старшего дошкольного возраста (от 5 до 7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лет)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методик, выявляющих особенности состояния всех компонентов и функций речи для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логопедического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обследования на ПМПК детей младшего дошкольного возраста (от 3 до 5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лет)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 для проведения диагностики уровней овладения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программным материалом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дошкольного уровня образования для детей младшего дошкольного возраста(от 3 до 5 лет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20804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Примерные 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пакеты диагностических методик, используемых на ПМПК: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16" y="764704"/>
            <a:ext cx="88924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методик, выявляющих особенности состояния всех компонентов и функций речи для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логопедического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обследования детей старшего дошкольного возраста (от 5 до 7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лет)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 для проведения диагностики уровней овладения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программным материалом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дошкольного уровня образования для детей старшего дошкольного возраста (от 5 до 7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лет)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методик, характеризующих развитие различных сфер психической деятельности ребенка и его личности, используемых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психологом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в работе ПМПК с детьми младшего школьного возраста (от 7 до 11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лет)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методик, выявляющих особенности состояния всех компонентов и функций речи для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логопедического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обследования на ПМПК детей младшего школьного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возраста (от 7 до 11 лет)</a:t>
            </a:r>
            <a:endParaRPr lang="ru-RU" sz="2000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 для проведения диагностики уровней овладения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программным материалом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начального школьного уровня образования для детей младшего школьного возраста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(от 7 до 11 лет)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ru-RU" sz="2000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19296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 для организации диагностической деятельности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специалистов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ПМПК для детей среднего школьного возраста (от 11 до 15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лет)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пакет диагностических методик для организации диагностической деятельности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специалистов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ПМПК для детей старшего школьного возраста и среднего профессионального образования (от 15 до 18 лет) </a:t>
            </a: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068960"/>
            <a:ext cx="878497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11 пакетах диагностических методик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представлена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специфика диагностической деятельности различных специалистов ПМПК (психолога, логопеда, дефектолога) по следующим направлениям деятельности этих специалистов в рамках анализа особенностей развития различных категорий детей разного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возраста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психологическая диагностика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речевого развития и его особенностей (логопедическая диагностика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уровней овладения программным материалом соответствующего уровня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71438" y="1090613"/>
            <a:ext cx="8964612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 отсутствии клинически значимых </a:t>
            </a:r>
            <a:r>
              <a:rPr lang="ru-RU" sz="27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особенностей в физическом или психическом развитии ребенку рекомендуется </a:t>
            </a:r>
            <a:r>
              <a:rPr lang="ru-RU" sz="27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программа:</a:t>
            </a:r>
          </a:p>
          <a:p>
            <a:endParaRPr lang="ru-RU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дошкольного (ДОО)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начального общего (НОО)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основного общего (ООО)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или среднего общего образования (СОО)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667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Модернизация системы общего образования в РФ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8784976" cy="7330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 «Доступная среда» на 2011-2020 гг.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в Российской Федерации»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том числе, нормативно-правовые документы, регламентирующие деятельность ПМПК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Приказ От 20 сентября 2013 года № 1082 «Об утверждении Положения о психолого-медико-педагогической комиссии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Министерства образования и науки Российской Федерации «О совершенствовании деятельности психолого-медико-педагогических комиссий» от 23.05.2016 г. № ВК-1074/07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Письмо Министерства общего и профессионального Свердловской области образования «О направлении методических рекомендаций по организации специальных условий получения образования для детей с ОВЗ в соответствии с заключениями ПМПК» от 06.04.2016г. № 02-01-82/2941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общего и профессионального образования Свердловской области «Об утверждении состава центральной и территориальных психолого-медико-педагогических комиссий Свердловской области  и утверждении состава центральной и территориальных областных психолого-медико-педагогических комиссий Свердловской области в 206 году» от 31.12.2015г. № 583-И</a:t>
            </a:r>
          </a:p>
          <a:p>
            <a:pPr>
              <a:spcBef>
                <a:spcPts val="100"/>
              </a:spcBef>
              <a:buFont typeface="Arial" pitchFamily="34" charset="0"/>
              <a:buChar char="•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"/>
              </a:spcBef>
              <a:buFont typeface="Arial" pitchFamily="34" charset="0"/>
              <a:buChar char="•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"/>
              </a:spcBef>
              <a:buFont typeface="Arial" pitchFamily="34" charset="0"/>
              <a:buChar char="•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"/>
              </a:spcBef>
              <a:buFont typeface="Arial" pitchFamily="34" charset="0"/>
              <a:buChar char="•"/>
            </a:pPr>
            <a:endParaRPr lang="ru-RU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179388" y="460375"/>
            <a:ext cx="8785225" cy="721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 наличии клинически значимых особенностей</a:t>
            </a:r>
          </a:p>
          <a:p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Наличие клинических особенностей развития у ребенка квалифицируется как ОВЗ (ПМПК), для детей с инвалидностью в соответствии с ИПР инвалида (МСЭ)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Ребенку с ОВЗ рекомендуется обучение по АОП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Если дошкольник будет в комбинированной группе, то для него будет разработана индивидуальная АОП по рекомендациям ПМПК- инклюзивное образование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Если дошкольник будет в компенсирующей группе, то для всей группы будет общая адаптированная программа АООП – специальное образование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Школьнику - интеграция, инклюзия, специальное (ПМПК)</a:t>
            </a:r>
            <a:endParaRPr lang="ru-RU" sz="2000" dirty="0"/>
          </a:p>
          <a:p>
            <a:endParaRPr lang="ru-RU" sz="2000" dirty="0"/>
          </a:p>
          <a:p>
            <a:r>
              <a:rPr lang="ru-RU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Вид адаптированной общеобразовательной программы </a:t>
            </a:r>
            <a:r>
              <a:rPr lang="ru-RU" sz="2000" i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АОП и АООП </a:t>
            </a:r>
            <a:r>
              <a:rPr lang="ru-RU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2000" i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основании клинической сущности </a:t>
            </a:r>
            <a:r>
              <a:rPr lang="ru-RU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имеющихся у</a:t>
            </a:r>
          </a:p>
          <a:p>
            <a:r>
              <a:rPr lang="ru-RU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ребенка нарушений и </a:t>
            </a:r>
            <a:r>
              <a:rPr lang="ru-RU" sz="2000" i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степени выраженности</a:t>
            </a:r>
            <a:r>
              <a:rPr lang="ru-RU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клинических параметров психофизических особенностей и </a:t>
            </a:r>
            <a:r>
              <a:rPr lang="ru-RU" sz="2000" i="1" u="sng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индивидуальных возможностей </a:t>
            </a:r>
            <a:r>
              <a:rPr lang="ru-RU" sz="2000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ребенка с ОВЗ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250825" y="666750"/>
            <a:ext cx="8713788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Критерии для формирования заключений ПМПК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Критерии для формирования заключений ПМПК разработаны с учетом соответствующих классификаций и учитывают основные аспекты формирования образовательной траектории ребенка с ОВЗ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Критерии для формирования заключений ПМПК определяют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Основания для подтверждения статуса «обучающийся с ограниченными возможностями здоровья»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Характер специальных образовательных условий с учётом степени выраженности психофизических особенностей и индивидуальных возможностей детей с ОВЗ и детей с инвалидностью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50825" y="2020888"/>
            <a:ext cx="856932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Образовательные программы и методы обучения и воспитания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Учебники, учебные пособия и дидактические материалы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Технические средства обучения коллективного и индивидуального пользования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Проведение коррекционных занятий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Обеспечение доступа в здания организаций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50825" y="692150"/>
            <a:ext cx="86423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Рекомендации ПМПК по организации специальных условий получения образования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250825" y="692150"/>
            <a:ext cx="864235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Способность к обучению при ОВЗ</a:t>
            </a:r>
          </a:p>
          <a:p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Способность к обучению - способность к целенаправленному процессу организации деятельности по овладению знаниями, умениями, навыками и компетенцией, приобретению опыта деятельности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 степень 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способность к обучению и получению образования в рамках ФГОС ОО в организациях, осуществляющих образовательную деятельность, с созданием специальных условий (при необходимости) для получения образования обучающимися с ОВЗ, в том числе обучение с применением (при необходимости) специальных технических средств обучения, определяемая с учетом заключения ПМПК (интеграция)</a:t>
            </a:r>
          </a:p>
          <a:p>
            <a:endParaRPr lang="ru-RU" sz="240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395288" y="841375"/>
            <a:ext cx="8497887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3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 степень </a:t>
            </a:r>
            <a:r>
              <a:rPr lang="ru-RU" sz="23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способность к обучению и получению образования в рамках ФГОС ОО в организациях, с созданием специальных условий для получения образования только по АОП при необходимости обучение на дому и/или с использованием дистанционных образовательных технологий с применением (при необходимости) специальных технических средств обучения, определяемая с учетом заключения ПМПК (инклюзия)</a:t>
            </a:r>
          </a:p>
          <a:p>
            <a:endParaRPr lang="ru-RU" sz="23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 степень </a:t>
            </a:r>
            <a:r>
              <a:rPr lang="ru-RU" sz="23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способность к обучению только элементарным навыкам и умениям (профессиональным, социальным, культурным, бытовым), в том числе правилам выполнения только элементарных целенаправленных действий в привычной бытовой сфере или ограниченные возможности способности к такому обучению в связи с имеющимися значительно выраженными нарушениями функций организма, определяемые с учетом заключения ПМПК (специальное)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79388" y="620713"/>
            <a:ext cx="8785225" cy="584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Адаптированная основная общеобразовательная программа:</a:t>
            </a:r>
          </a:p>
          <a:p>
            <a:endParaRPr lang="ru-RU" sz="24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глухих, слабослышащих, позднооглохших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Для слепых, слабовидящих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детей с тяжёлыми нарушениями речи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детей с нарушениями опорно-двигательного аппарата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детей с задержкой психического развития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детей с расстройствами аутистического спектра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детей с умственной отсталостью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детей с тяжелыми множественными нарушениями развития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50825" y="2020888"/>
            <a:ext cx="8569325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Образовательные программы и методы обучения и воспитания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Учебники, учебные пособия и дидактические материалы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Технические средства обучения коллективного и индивидуального пользования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Проведение коррекционных занятий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Обеспечение доступа в здания организаций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50825" y="692150"/>
            <a:ext cx="86423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Рекомендации ПМПК по организации специальных условий получения образования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250825" y="989013"/>
            <a:ext cx="8642350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Классификации для ПМПК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Классификации для формирования заключений ПМПК позволят проводить комплексное психолого-медико-педагогическое обследование детей </a:t>
            </a:r>
            <a:r>
              <a:rPr lang="ru-RU" sz="2400" u="sng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целях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своевременного выявления особенностей в физическом и психическом развитии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отклонений в поведении детей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осуществлять выбор адаптированных общеобразовательных программ и типовых вариантов специальных образовательных условий для детей с ОВЗ и инвалидностью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323850" y="908050"/>
            <a:ext cx="8569325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Классификации для ПМПК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Классификации для формирования заключений ПМПК</a:t>
            </a:r>
          </a:p>
          <a:p>
            <a:r>
              <a:rPr lang="ru-RU" sz="2400" u="sng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учитывают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клинические параметры психофизических особенностей и индивидуальных возможностей ребенка с ОВЗ и инвалидностью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параметры психофизических особенностей и индивидуальных возможностей ребенка с ОВЗ и инвалидностью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социально-абилитационные и реабилитационные параметры психофизических особенностей и индивидуальных возможностей ребенка с ОВЗ и инвалидностью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23850" y="549275"/>
            <a:ext cx="8569325" cy="610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Классификация клинических параметров</a:t>
            </a:r>
          </a:p>
          <a:p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психических функций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языковых и речевых функций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сенсорных функций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двигательной сферы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 функций общего соматического здоровья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нарушения, обусловленные генетическими, наследственными заболеваниями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клинически значимые нарушения, обусловленные факторами медицинского риска (осложнения беременности и родов, последствий вакцинации)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биологический и социальный анамнез ребенка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utcaster-901705502-question-mark-small.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060848"/>
            <a:ext cx="4824536" cy="4680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83671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Для чего нужна диагностика и каким должен быть специалист-диагност</a:t>
            </a: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71438" y="1090613"/>
            <a:ext cx="8964612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 отсутствии клинически значимых </a:t>
            </a:r>
            <a:r>
              <a:rPr lang="ru-RU" sz="27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особенностей в физическом или психическом развитии ребенку рекомендуется </a:t>
            </a:r>
            <a:r>
              <a:rPr lang="ru-RU" sz="27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программа:</a:t>
            </a:r>
          </a:p>
          <a:p>
            <a:endParaRPr lang="ru-RU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дошкольного (ДОО)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начального общего (НОО)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основного общего (ООО)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или среднего общего образования (СОО)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179388" y="460375"/>
            <a:ext cx="8785225" cy="721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 наличии клинически значимых особенностей</a:t>
            </a:r>
          </a:p>
          <a:p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Наличие клинических особенностей развития у ребенка квалифицируется как ОВЗ (ПМПК), для детей с инвалидностью в соответствии с ИПР инвалида (МСЭ)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Ребенку с ОВЗ рекомендуется обучение по АОП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Если дошкольник будет в комбинированной группе, то для него будет разработана индивидуальная АОП по рекомендациям ПМПК- инклюзивное образование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Если дошкольник будет в компенсирующей группе, то для всей группы будет общая адаптированная программа АООП – специальное образование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Школьнику - интеграция, инклюзия, специальное (ПМПК)</a:t>
            </a:r>
            <a:endParaRPr lang="ru-RU" sz="2000"/>
          </a:p>
          <a:p>
            <a:endParaRPr lang="ru-RU" sz="2000"/>
          </a:p>
          <a:p>
            <a:r>
              <a:rPr lang="ru-RU" sz="2000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Вид адаптированной общеобразовательной программы </a:t>
            </a:r>
            <a:r>
              <a:rPr lang="ru-RU" sz="2000" i="1" u="sng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АОП и АООП </a:t>
            </a:r>
            <a:r>
              <a:rPr lang="ru-RU" sz="2000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2000" i="1" u="sng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основании клинической сущности </a:t>
            </a:r>
            <a:r>
              <a:rPr lang="ru-RU" sz="2000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имеющихся у</a:t>
            </a:r>
          </a:p>
          <a:p>
            <a:r>
              <a:rPr lang="ru-RU" sz="2000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ребенка нарушений и </a:t>
            </a:r>
            <a:r>
              <a:rPr lang="ru-RU" sz="2000" i="1" u="sng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степени выраженности</a:t>
            </a:r>
            <a:r>
              <a:rPr lang="ru-RU" sz="2000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клинических параметров психофизических особенностей и </a:t>
            </a:r>
            <a:r>
              <a:rPr lang="ru-RU" sz="2000" i="1" u="sng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индивидуальных возможностей </a:t>
            </a:r>
            <a:r>
              <a:rPr lang="ru-RU" sz="2000" i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ребенка с ОВЗ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107950" y="739775"/>
            <a:ext cx="8891588" cy="578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7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Классификация психолого-педагогических параметров</a:t>
            </a:r>
          </a:p>
          <a:p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психолого-педагогическим параметрам психофизических особенностей и индивидуальных возможностей ребенка с ОВЗ и инвалидностью относятся:</a:t>
            </a:r>
          </a:p>
          <a:p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а) особенности сенсорных систем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б) особенности личностно-коммуникативного развития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в) сформированность деятельности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г) особенности </a:t>
            </a:r>
            <a:r>
              <a:rPr lang="ru-RU" sz="24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обучаемости</a:t>
            </a:r>
            <a:endParaRPr lang="ru-RU" sz="2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особенности усвоения содержания материала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е) наличие задатков, способностей, индивидуальных особенностей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620689"/>
          <a:ext cx="8820472" cy="4176465"/>
        </p:xfrm>
        <a:graphic>
          <a:graphicData uri="http://schemas.openxmlformats.org/drawingml/2006/table">
            <a:tbl>
              <a:tblPr/>
              <a:tblGrid>
                <a:gridCol w="3161599"/>
                <a:gridCol w="5658873"/>
              </a:tblGrid>
              <a:tr h="482349">
                <a:tc>
                  <a:txBody>
                    <a:bodyPr/>
                    <a:lstStyle/>
                    <a:p>
                      <a:pPr marL="10160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Категория детей с ОВЗ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Варианты программ ФГОС НОО обучающихся с ОВЗ и ФГОС О </a:t>
                      </a:r>
                      <a:r>
                        <a:rPr lang="ru-RU" sz="2000" b="1" i="0" u="none" strike="noStrike" spc="0" dirty="0" smtClean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УО (ИН)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139"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глухие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1.1, 1.2, 1.3, 1.4</a:t>
                      </a:r>
                      <a:endParaRPr lang="ru-RU" sz="200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301"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слабослышащие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2.1, 2.2, 2.3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139"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слепые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3.1,3.2,33,3.4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19"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слабовидящие</a:t>
                      </a:r>
                      <a:endParaRPr lang="ru-RU" sz="200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4.1, 4.2, 4.3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0669">
                <a:tc>
                  <a:txBody>
                    <a:bodyPr/>
                    <a:lstStyle/>
                    <a:p>
                      <a:pPr marL="101600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 тяжелыми нарушениями речи</a:t>
                      </a:r>
                      <a:endParaRPr lang="ru-RU" sz="200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2000" b="0" i="0" u="none" strike="noStrike" spc="0" dirty="0" smtClean="0">
                        <a:solidFill>
                          <a:srgbClr val="000066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5.1</a:t>
                      </a: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, 5.2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301"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 нарушениями ОДА</a:t>
                      </a:r>
                      <a:endParaRPr lang="ru-RU" sz="200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6.1,6.2,63,6.4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3590">
                <a:tc>
                  <a:txBody>
                    <a:bodyPr/>
                    <a:lstStyle/>
                    <a:p>
                      <a:pPr marL="10160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 задержкой психического развития</a:t>
                      </a:r>
                      <a:endParaRPr lang="ru-RU" sz="200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7.1, 7.2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0669">
                <a:tc>
                  <a:txBody>
                    <a:bodyPr/>
                    <a:lstStyle/>
                    <a:p>
                      <a:pPr marL="10160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 расстройствами аутистического спектра</a:t>
                      </a:r>
                      <a:endParaRPr lang="ru-RU" sz="200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2000" b="0" i="0" u="none" strike="noStrike" spc="0" dirty="0" smtClean="0">
                        <a:solidFill>
                          <a:srgbClr val="000066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1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8.1,8.2,83,8.4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3089">
                <a:tc>
                  <a:txBody>
                    <a:bodyPr/>
                    <a:lstStyle/>
                    <a:p>
                      <a:pPr marL="10160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 умственной отсталостью (интеллектуальными нарушениями)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000" b="0" i="0" u="none" strike="noStrike" spc="0" dirty="0" smtClean="0">
                        <a:solidFill>
                          <a:srgbClr val="000066"/>
                        </a:solidFill>
                        <a:latin typeface="Times New Roman"/>
                        <a:ea typeface="Arial Unicode MS"/>
                        <a:cs typeface="Times New Roman"/>
                      </a:endParaRPr>
                    </a:p>
                    <a:p>
                      <a:pPr marL="10160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u="none" strike="noStrike" spc="0" dirty="0" smtClean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Пр</a:t>
                      </a:r>
                      <a:r>
                        <a:rPr lang="ru-RU" sz="2000" b="0" i="0" u="none" strike="noStrike" spc="0" dirty="0">
                          <a:solidFill>
                            <a:srgbClr val="000066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. №1599, вар.1 Пр.№1599, вар.2</a:t>
                      </a:r>
                      <a:endParaRPr lang="ru-RU" sz="2000" dirty="0">
                        <a:solidFill>
                          <a:srgbClr val="000066"/>
                        </a:solidFill>
                        <a:latin typeface="Arial Unicode MS"/>
                        <a:ea typeface="Calibri"/>
                        <a:cs typeface="Times New Roman"/>
                      </a:endParaRPr>
                    </a:p>
                  </a:txBody>
                  <a:tcPr marL="5682" marR="5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4797152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ПМПК обратились родители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приступившего к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обучению до сентября 2016 года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(т.е. не попадающего под действие обозначенных приказов), но не справляющегося с ООП НОО (ООО), следует рекомендовать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адаптированной образовательной программе, разработанной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 ориентировкой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содержание (указывается код </a:t>
            </a:r>
            <a:r>
              <a:rPr lang="ru-RU" sz="2000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ПрАООП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 с учетом специальных условий получения </a:t>
            </a:r>
            <a:r>
              <a:rPr lang="ru-RU" sz="2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179388" y="549275"/>
            <a:ext cx="8785225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Классификация социально-абилитационных параметров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оциально-абилитационным параметрам психофизических особенностей и индивидуальных возможностей ребенка с ОВЗ и инвалидностью относятся: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а) способность к самообслуживанию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б) способность к самостоятельному передвижению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в) способность к ориентации во времени и пространстве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г) способность к общению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д) способность к контролю своего поведения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е) способность к обучению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ж) способность к абилитации или к реабилитации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250825" y="666750"/>
            <a:ext cx="8713788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Критерии для формирования заключений ПМПК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Критерии для формирования заключений ПМПК разработаны с учетом соответствующих классификаций и учитывают основные аспекты формирования образовательной траектории ребенка с ОВЗ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Критерии для формирования заключений ПМПК определяют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Основания для подтверждения статуса «обучающийся с ограниченными возможностями здоровья»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Характер специальных образовательных условий с учётом степени выраженности психофизических особенностей и индивидуальных возможностей детей с ОВЗ и детей с инвалидностью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250825" y="620713"/>
            <a:ext cx="8713788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Классификации основных категорий жизнедеятельности человека и степени выраженности ограничений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основным категориям жизнедеятельности человека относятся: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а) способность к самообслуживанию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б) способность к самостоятельному передвижению;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в) способность к ориентации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г) способность к общению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д) способность контролировать свое поведение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е) способность к обучению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ж) способность к трудовой деятельности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250825" y="692150"/>
            <a:ext cx="864235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Способность к обучению при ОВЗ</a:t>
            </a:r>
          </a:p>
          <a:p>
            <a:endParaRPr lang="ru-RU" sz="20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Способность к обучению - способность к целенаправленному процессу организации деятельности по овладению знаниями, умениями, навыками и компетенцией, приобретению опыта деятельности</a:t>
            </a:r>
          </a:p>
          <a:p>
            <a:endParaRPr lang="ru-RU" sz="24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 степень </a:t>
            </a:r>
            <a:r>
              <a:rPr lang="ru-RU" sz="24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способность к обучению и получению образования в рамках ФГОС ОО в организациях, осуществляющих образовательную деятельность, с созданием специальных условий (при необходимости) для получения образования обучающимися с ОВЗ, в том числе обучение с применением (при необходимости) специальных технических средств обучения, определяемая с учетом заключения ПМПК (интеграция)</a:t>
            </a:r>
          </a:p>
          <a:p>
            <a:endParaRPr lang="ru-RU" sz="240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395288" y="841375"/>
            <a:ext cx="8497887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3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 степень </a:t>
            </a:r>
            <a:r>
              <a:rPr lang="ru-RU" sz="23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способность к обучению и получению образования в рамках ФГОС ОО в организациях, с созданием специальных условий для получения образования только по АОП при необходимости обучение на дому и/или с использованием дистанционных образовательных технологий с применением (при необходимости) специальных технических средств обучения, определяемая с учетом заключения ПМПК (инклюзия)</a:t>
            </a:r>
          </a:p>
          <a:p>
            <a:endParaRPr lang="ru-RU" sz="23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 степень </a:t>
            </a:r>
            <a:r>
              <a:rPr lang="ru-RU" sz="23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способность к обучению только элементарным навыкам и умениям (профессиональным, социальным, культурным, бытовым), в том числе правилам выполнения только элементарных целенаправленных действий в привычной бытовой сфере или ограниченные возможности способности к такому обучению в связи с имеющимися значительно выраженными нарушениями функций организма, определяемые с учетом заключения ПМПК (специальное)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3850" y="1781175"/>
            <a:ext cx="84963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Статистические сведения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Центральная ПМПК – 1 (5 профильных подразделений)</a:t>
            </a:r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Территориальные областные ПМПК – 14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ru-RU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Муниципальные ПМПК - 14</a:t>
            </a:r>
          </a:p>
        </p:txBody>
      </p:sp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50728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591071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Цель внедрения профессионального стандарта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692150"/>
          <a:ext cx="8568951" cy="5904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10583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Общее</a:t>
                      </a:r>
                      <a:r>
                        <a:rPr lang="ru-RU" sz="1600" baseline="0" dirty="0" smtClean="0"/>
                        <a:t> кол-во обследованных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Из них инвалидов</a:t>
                      </a:r>
                      <a:endParaRPr lang="ru-RU" sz="1600" dirty="0"/>
                    </a:p>
                  </a:txBody>
                  <a:tcPr/>
                </a:tc>
              </a:tr>
              <a:tr h="6776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546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76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3-5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5577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355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76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6-8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5943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630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76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9-11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3451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76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12-15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3107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7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16-18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1092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  <a:p>
                      <a:pPr algn="ctr"/>
                      <a:endParaRPr lang="ru-RU" sz="1800" dirty="0" smtClean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118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19716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8313" y="908050"/>
          <a:ext cx="8352927" cy="5544617"/>
        </p:xfrm>
        <a:graphic>
          <a:graphicData uri="http://schemas.openxmlformats.org/drawingml/2006/table">
            <a:tbl>
              <a:tblPr/>
              <a:tblGrid>
                <a:gridCol w="2784309"/>
                <a:gridCol w="2784309"/>
                <a:gridCol w="2784309"/>
              </a:tblGrid>
              <a:tr h="1436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Функции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Центральная</a:t>
                      </a:r>
                      <a:r>
                        <a:rPr lang="ru-RU" sz="1800" b="1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ПМПК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Территориальная</a:t>
                      </a:r>
                      <a:r>
                        <a:rPr lang="ru-RU" sz="1800" b="1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муниципальная</a:t>
                      </a:r>
                      <a:r>
                        <a:rPr lang="ru-RU" sz="1800" b="1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ПМПК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0256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Экспертно-диагностическая функция</a:t>
                      </a:r>
                      <a:endParaRPr lang="ru-RU" sz="18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Прием детей и подростков от 0 до 18 лет, имеющих показания к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обращению 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ПМПК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Рассмотрение диагностически сложных и конфликтных случаев по направлению муниципальных ПМПК или по инициативе родителей (законных представителей)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Направление детей и подростков </a:t>
                      </a:r>
                      <a:r>
                        <a:rPr lang="ru-RU" sz="18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центральную ПМПК 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диагностически сложных и конфликтных случаях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836613"/>
          <a:ext cx="8424936" cy="5544616"/>
        </p:xfrm>
        <a:graphic>
          <a:graphicData uri="http://schemas.openxmlformats.org/drawingml/2006/table">
            <a:tbl>
              <a:tblPr/>
              <a:tblGrid>
                <a:gridCol w="4126877"/>
                <a:gridCol w="1993803"/>
                <a:gridCol w="2304256"/>
              </a:tblGrid>
              <a:tr h="82673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Информационно-аналитическая функция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25" marR="25225" marT="25225" marB="252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Формирование базы данных на детей и подростков с 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ОВЗ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25" marR="25225" marT="25225" marB="252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6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региональном уровне</a:t>
                      </a:r>
                    </a:p>
                  </a:txBody>
                  <a:tcPr marL="25225" marR="25225" marT="25225" marB="252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муниципальном уровне</a:t>
                      </a:r>
                    </a:p>
                  </a:txBody>
                  <a:tcPr marL="25225" marR="25225" marT="25225" marB="252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Статистический анализ “социальной ситуации развития” детей и подростков, прошедших обследование на 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ПМПК: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— характер, соотношение и тенденции распространения основных типов, видов, форм 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ОВЗ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— 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специальных условий получения образования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детьми </a:t>
                      </a: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ОВЗ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25" marR="25225" marT="25225" marB="252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692150"/>
          <a:ext cx="8569200" cy="5689178"/>
        </p:xfrm>
        <a:graphic>
          <a:graphicData uri="http://schemas.openxmlformats.org/drawingml/2006/table">
            <a:tbl>
              <a:tblPr/>
              <a:tblGrid>
                <a:gridCol w="3122675"/>
                <a:gridCol w="2541712"/>
                <a:gridCol w="2904813"/>
              </a:tblGrid>
              <a:tr h="22505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Методическая функция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792" marR="12792" marT="12792" marB="12792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Регулярное </a:t>
                      </a: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методических 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совещаний по обеспечению работы </a:t>
                      </a: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ПМПК с 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субъектами</a:t>
                      </a:r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образовательных отношений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792" marR="12792" marT="12792" marB="12792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8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специалистов 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территориальных и муниципальных </a:t>
                      </a: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ПМПК</a:t>
                      </a:r>
                    </a:p>
                  </a:txBody>
                  <a:tcPr marL="12792" marR="12792" marT="12792" marB="12792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специалистов </a:t>
                      </a:r>
                      <a:r>
                        <a:rPr lang="ru-RU" sz="2000" dirty="0" err="1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ПМП-консилиумов</a:t>
                      </a: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образовательных 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организаций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792" marR="12792" marT="12792" marB="12792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8313" y="908050"/>
          <a:ext cx="8208912" cy="1344916"/>
        </p:xfrm>
        <a:graphic>
          <a:graphicData uri="http://schemas.openxmlformats.org/drawingml/2006/table">
            <a:tbl>
              <a:tblPr/>
              <a:tblGrid>
                <a:gridCol w="2708941"/>
                <a:gridCol w="5499971"/>
              </a:tblGrid>
              <a:tr h="1344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Консультативная </a:t>
                      </a:r>
                      <a:r>
                        <a:rPr lang="ru-RU" sz="2000" b="1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функция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Консультирование </a:t>
                      </a: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 и подростков, родителей (законных представителей</a:t>
                      </a: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 педагогов </a:t>
                      </a: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всем вопросам, находящимся в компетенции ПМПК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313" y="2636838"/>
          <a:ext cx="8136904" cy="1146810"/>
        </p:xfrm>
        <a:graphic>
          <a:graphicData uri="http://schemas.openxmlformats.org/drawingml/2006/table">
            <a:tbl>
              <a:tblPr/>
              <a:tblGrid>
                <a:gridCol w="2685178"/>
                <a:gridCol w="545172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Функция сопровождения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 </a:t>
                      </a: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динамики развития и эффективности рекомендаций, данных ПМПК детям и подросткам, прошедшим обследование 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4221163"/>
          <a:ext cx="8136904" cy="2325370"/>
        </p:xfrm>
        <a:graphic>
          <a:graphicData uri="http://schemas.openxmlformats.org/drawingml/2006/table">
            <a:tbl>
              <a:tblPr/>
              <a:tblGrid>
                <a:gridCol w="2685179"/>
                <a:gridCol w="545172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Просветительская функция</a:t>
                      </a:r>
                      <a:endParaRPr lang="ru-RU" sz="2000" dirty="0">
                        <a:solidFill>
                          <a:srgbClr val="000066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Выход на население через средства массовой информации по вопросам, находящимся в сфере компетенции ПМПК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</a:t>
                      </a:r>
                      <a:r>
                        <a:rPr lang="ru-RU" sz="2000" dirty="0">
                          <a:solidFill>
                            <a:srgbClr val="00006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Просвещение специалистов других учреждений, организаций и ведомств, с которыми взаимодействует ПМПК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" y="332656"/>
            <a:ext cx="8964488" cy="61555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деятельности педагога-психолога</a:t>
            </a:r>
            <a:endParaRPr lang="ru-RU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5496" y="1052737"/>
            <a:ext cx="9036496" cy="5760640"/>
            <a:chOff x="1450827" y="2575659"/>
            <a:chExt cx="6144968" cy="2450127"/>
          </a:xfrm>
        </p:grpSpPr>
        <p:sp>
          <p:nvSpPr>
            <p:cNvPr id="7" name="Полилиния 6"/>
            <p:cNvSpPr/>
            <p:nvPr/>
          </p:nvSpPr>
          <p:spPr>
            <a:xfrm>
              <a:off x="1475656" y="3296996"/>
              <a:ext cx="6096000" cy="1728790"/>
            </a:xfrm>
            <a:custGeom>
              <a:avLst/>
              <a:gdLst>
                <a:gd name="connsiteX0" fmla="*/ 0 w 6096000"/>
                <a:gd name="connsiteY0" fmla="*/ 92035 h 920353"/>
                <a:gd name="connsiteX1" fmla="*/ 26957 w 6096000"/>
                <a:gd name="connsiteY1" fmla="*/ 26956 h 920353"/>
                <a:gd name="connsiteX2" fmla="*/ 92036 w 6096000"/>
                <a:gd name="connsiteY2" fmla="*/ 0 h 920353"/>
                <a:gd name="connsiteX3" fmla="*/ 6003965 w 6096000"/>
                <a:gd name="connsiteY3" fmla="*/ 0 h 920353"/>
                <a:gd name="connsiteX4" fmla="*/ 6069044 w 6096000"/>
                <a:gd name="connsiteY4" fmla="*/ 26957 h 920353"/>
                <a:gd name="connsiteX5" fmla="*/ 6096000 w 6096000"/>
                <a:gd name="connsiteY5" fmla="*/ 92036 h 920353"/>
                <a:gd name="connsiteX6" fmla="*/ 6096000 w 6096000"/>
                <a:gd name="connsiteY6" fmla="*/ 828318 h 920353"/>
                <a:gd name="connsiteX7" fmla="*/ 6069044 w 6096000"/>
                <a:gd name="connsiteY7" fmla="*/ 893397 h 920353"/>
                <a:gd name="connsiteX8" fmla="*/ 6003965 w 6096000"/>
                <a:gd name="connsiteY8" fmla="*/ 920353 h 920353"/>
                <a:gd name="connsiteX9" fmla="*/ 92035 w 6096000"/>
                <a:gd name="connsiteY9" fmla="*/ 920353 h 920353"/>
                <a:gd name="connsiteX10" fmla="*/ 26956 w 6096000"/>
                <a:gd name="connsiteY10" fmla="*/ 893397 h 920353"/>
                <a:gd name="connsiteX11" fmla="*/ 0 w 6096000"/>
                <a:gd name="connsiteY11" fmla="*/ 828318 h 920353"/>
                <a:gd name="connsiteX12" fmla="*/ 0 w 6096000"/>
                <a:gd name="connsiteY12" fmla="*/ 92035 h 92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920353">
                  <a:moveTo>
                    <a:pt x="0" y="92035"/>
                  </a:moveTo>
                  <a:cubicBezTo>
                    <a:pt x="0" y="67626"/>
                    <a:pt x="9697" y="44216"/>
                    <a:pt x="26957" y="26956"/>
                  </a:cubicBezTo>
                  <a:cubicBezTo>
                    <a:pt x="44217" y="9696"/>
                    <a:pt x="67626" y="0"/>
                    <a:pt x="92036" y="0"/>
                  </a:cubicBezTo>
                  <a:lnTo>
                    <a:pt x="6003965" y="0"/>
                  </a:lnTo>
                  <a:cubicBezTo>
                    <a:pt x="6028374" y="0"/>
                    <a:pt x="6051784" y="9697"/>
                    <a:pt x="6069044" y="26957"/>
                  </a:cubicBezTo>
                  <a:cubicBezTo>
                    <a:pt x="6086304" y="44217"/>
                    <a:pt x="6096000" y="67626"/>
                    <a:pt x="6096000" y="92036"/>
                  </a:cubicBezTo>
                  <a:lnTo>
                    <a:pt x="6096000" y="828318"/>
                  </a:lnTo>
                  <a:cubicBezTo>
                    <a:pt x="6096000" y="852727"/>
                    <a:pt x="6086303" y="876137"/>
                    <a:pt x="6069044" y="893397"/>
                  </a:cubicBezTo>
                  <a:cubicBezTo>
                    <a:pt x="6051784" y="910657"/>
                    <a:pt x="6028375" y="920353"/>
                    <a:pt x="6003965" y="920353"/>
                  </a:cubicBezTo>
                  <a:lnTo>
                    <a:pt x="92035" y="920353"/>
                  </a:lnTo>
                  <a:cubicBezTo>
                    <a:pt x="67626" y="920353"/>
                    <a:pt x="44216" y="910656"/>
                    <a:pt x="26956" y="893397"/>
                  </a:cubicBezTo>
                  <a:cubicBezTo>
                    <a:pt x="9696" y="876137"/>
                    <a:pt x="0" y="852728"/>
                    <a:pt x="0" y="828318"/>
                  </a:cubicBezTo>
                  <a:lnTo>
                    <a:pt x="0" y="92035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584" tIns="227584" rIns="44947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450827" y="2575659"/>
              <a:ext cx="6144968" cy="659278"/>
            </a:xfrm>
            <a:custGeom>
              <a:avLst/>
              <a:gdLst>
                <a:gd name="connsiteX0" fmla="*/ 0 w 6096000"/>
                <a:gd name="connsiteY0" fmla="*/ 92035 h 920353"/>
                <a:gd name="connsiteX1" fmla="*/ 26957 w 6096000"/>
                <a:gd name="connsiteY1" fmla="*/ 26956 h 920353"/>
                <a:gd name="connsiteX2" fmla="*/ 92036 w 6096000"/>
                <a:gd name="connsiteY2" fmla="*/ 0 h 920353"/>
                <a:gd name="connsiteX3" fmla="*/ 6003965 w 6096000"/>
                <a:gd name="connsiteY3" fmla="*/ 0 h 920353"/>
                <a:gd name="connsiteX4" fmla="*/ 6069044 w 6096000"/>
                <a:gd name="connsiteY4" fmla="*/ 26957 h 920353"/>
                <a:gd name="connsiteX5" fmla="*/ 6096000 w 6096000"/>
                <a:gd name="connsiteY5" fmla="*/ 92036 h 920353"/>
                <a:gd name="connsiteX6" fmla="*/ 6096000 w 6096000"/>
                <a:gd name="connsiteY6" fmla="*/ 828318 h 920353"/>
                <a:gd name="connsiteX7" fmla="*/ 6069044 w 6096000"/>
                <a:gd name="connsiteY7" fmla="*/ 893397 h 920353"/>
                <a:gd name="connsiteX8" fmla="*/ 6003965 w 6096000"/>
                <a:gd name="connsiteY8" fmla="*/ 920353 h 920353"/>
                <a:gd name="connsiteX9" fmla="*/ 92035 w 6096000"/>
                <a:gd name="connsiteY9" fmla="*/ 920353 h 920353"/>
                <a:gd name="connsiteX10" fmla="*/ 26956 w 6096000"/>
                <a:gd name="connsiteY10" fmla="*/ 893397 h 920353"/>
                <a:gd name="connsiteX11" fmla="*/ 0 w 6096000"/>
                <a:gd name="connsiteY11" fmla="*/ 828318 h 920353"/>
                <a:gd name="connsiteX12" fmla="*/ 0 w 6096000"/>
                <a:gd name="connsiteY12" fmla="*/ 92035 h 92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920353">
                  <a:moveTo>
                    <a:pt x="0" y="92035"/>
                  </a:moveTo>
                  <a:cubicBezTo>
                    <a:pt x="0" y="67626"/>
                    <a:pt x="9697" y="44216"/>
                    <a:pt x="26957" y="26956"/>
                  </a:cubicBezTo>
                  <a:cubicBezTo>
                    <a:pt x="44217" y="9696"/>
                    <a:pt x="67626" y="0"/>
                    <a:pt x="92036" y="0"/>
                  </a:cubicBezTo>
                  <a:lnTo>
                    <a:pt x="6003965" y="0"/>
                  </a:lnTo>
                  <a:cubicBezTo>
                    <a:pt x="6028374" y="0"/>
                    <a:pt x="6051784" y="9697"/>
                    <a:pt x="6069044" y="26957"/>
                  </a:cubicBezTo>
                  <a:cubicBezTo>
                    <a:pt x="6086304" y="44217"/>
                    <a:pt x="6096000" y="67626"/>
                    <a:pt x="6096000" y="92036"/>
                  </a:cubicBezTo>
                  <a:lnTo>
                    <a:pt x="6096000" y="828318"/>
                  </a:lnTo>
                  <a:cubicBezTo>
                    <a:pt x="6096000" y="852727"/>
                    <a:pt x="6086303" y="876137"/>
                    <a:pt x="6069044" y="893397"/>
                  </a:cubicBezTo>
                  <a:cubicBezTo>
                    <a:pt x="6051784" y="910657"/>
                    <a:pt x="6028375" y="920353"/>
                    <a:pt x="6003965" y="920353"/>
                  </a:cubicBezTo>
                  <a:lnTo>
                    <a:pt x="92035" y="920353"/>
                  </a:lnTo>
                  <a:cubicBezTo>
                    <a:pt x="67626" y="920353"/>
                    <a:pt x="44216" y="910656"/>
                    <a:pt x="26956" y="893397"/>
                  </a:cubicBezTo>
                  <a:cubicBezTo>
                    <a:pt x="9696" y="876137"/>
                    <a:pt x="0" y="852728"/>
                    <a:pt x="0" y="828318"/>
                  </a:cubicBezTo>
                  <a:lnTo>
                    <a:pt x="0" y="92035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584" tIns="227584" rIns="44947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499794" y="3004431"/>
              <a:ext cx="1371066" cy="214386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Анализ истории развития</a:t>
              </a:r>
              <a:endParaRPr lang="ru-RU" sz="16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524623" y="3494456"/>
              <a:ext cx="6022896" cy="1519682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2" spcCol="1270" anchor="ctr" anchorCtr="0">
              <a:noAutofit/>
            </a:bodyPr>
            <a:lstStyle/>
            <a:p>
              <a:pPr lvl="0">
                <a:buFont typeface="Arial" pitchFamily="34" charset="0"/>
                <a:buChar char="•"/>
              </a:pPr>
              <a:endParaRPr lang="ru-RU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endParaRPr lang="ru-RU" sz="2200" kern="1200" dirty="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115693" y="3004431"/>
              <a:ext cx="1322099" cy="214386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Обследование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71600" y="98072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3728" y="270892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Анализируемые критерии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3402573"/>
            <a:ext cx="8424936" cy="35548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Психофизические особенности    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Наиболее часто выставляемый клинический  (нозологический)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диагноз     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Поведение и регуляция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Социально-эмоциональная адекватность/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адаптированность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Речь </a:t>
            </a:r>
          </a:p>
          <a:p>
            <a:pPr lvl="0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Коммуникация\коммуникативная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активность 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Когнитивные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Обучаемость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Помощь со стороны взрослого     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Обученность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 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Критерий раннего развития</a:t>
            </a:r>
          </a:p>
          <a:p>
            <a:endParaRPr lang="ru-RU" dirty="0"/>
          </a:p>
        </p:txBody>
      </p:sp>
      <p:sp>
        <p:nvSpPr>
          <p:cNvPr id="15" name="Полилиния 14"/>
          <p:cNvSpPr/>
          <p:nvPr/>
        </p:nvSpPr>
        <p:spPr>
          <a:xfrm>
            <a:off x="107504" y="1484784"/>
            <a:ext cx="2016224" cy="523007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документации</a:t>
            </a:r>
            <a:endParaRPr lang="ru-RU" sz="16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2483768" y="1484784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Наблюдение</a:t>
            </a: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020272" y="1484784"/>
            <a:ext cx="1944216" cy="504056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algn="ctr" defTabSz="977900">
              <a:lnSpc>
                <a:spcPct val="70000"/>
              </a:lnSpc>
              <a:spcAft>
                <a:spcPts val="0"/>
              </a:spcAft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ctr" defTabSz="977900">
              <a:lnSpc>
                <a:spcPct val="7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Оформление рекомендаций</a:t>
            </a:r>
          </a:p>
          <a:p>
            <a:pPr lvl="0" algn="ctr" defTabSz="9779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7020272" y="2060848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Участие в </a:t>
            </a:r>
            <a:r>
              <a:rPr lang="ru-RU" sz="1550" dirty="0" smtClean="0">
                <a:solidFill>
                  <a:srgbClr val="002060"/>
                </a:solidFill>
              </a:rPr>
              <a:t>консультировании</a:t>
            </a:r>
            <a:endParaRPr lang="ru-RU" sz="1550" kern="1200" dirty="0">
              <a:solidFill>
                <a:srgbClr val="002060"/>
              </a:solidFill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4788024" y="1484784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Анализ результатов</a:t>
            </a: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4788024" y="2060848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Коллегиальное обсуждение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" y="332656"/>
            <a:ext cx="8964488" cy="61555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деятельности учителя-логопеда</a:t>
            </a:r>
            <a:endParaRPr lang="ru-RU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35496" y="1052737"/>
            <a:ext cx="9036496" cy="5720845"/>
            <a:chOff x="1450827" y="2575659"/>
            <a:chExt cx="6144968" cy="2433201"/>
          </a:xfrm>
        </p:grpSpPr>
        <p:sp>
          <p:nvSpPr>
            <p:cNvPr id="7" name="Полилиния 6"/>
            <p:cNvSpPr/>
            <p:nvPr/>
          </p:nvSpPr>
          <p:spPr>
            <a:xfrm>
              <a:off x="1475656" y="3280070"/>
              <a:ext cx="6096000" cy="1728790"/>
            </a:xfrm>
            <a:custGeom>
              <a:avLst/>
              <a:gdLst>
                <a:gd name="connsiteX0" fmla="*/ 0 w 6096000"/>
                <a:gd name="connsiteY0" fmla="*/ 92035 h 920353"/>
                <a:gd name="connsiteX1" fmla="*/ 26957 w 6096000"/>
                <a:gd name="connsiteY1" fmla="*/ 26956 h 920353"/>
                <a:gd name="connsiteX2" fmla="*/ 92036 w 6096000"/>
                <a:gd name="connsiteY2" fmla="*/ 0 h 920353"/>
                <a:gd name="connsiteX3" fmla="*/ 6003965 w 6096000"/>
                <a:gd name="connsiteY3" fmla="*/ 0 h 920353"/>
                <a:gd name="connsiteX4" fmla="*/ 6069044 w 6096000"/>
                <a:gd name="connsiteY4" fmla="*/ 26957 h 920353"/>
                <a:gd name="connsiteX5" fmla="*/ 6096000 w 6096000"/>
                <a:gd name="connsiteY5" fmla="*/ 92036 h 920353"/>
                <a:gd name="connsiteX6" fmla="*/ 6096000 w 6096000"/>
                <a:gd name="connsiteY6" fmla="*/ 828318 h 920353"/>
                <a:gd name="connsiteX7" fmla="*/ 6069044 w 6096000"/>
                <a:gd name="connsiteY7" fmla="*/ 893397 h 920353"/>
                <a:gd name="connsiteX8" fmla="*/ 6003965 w 6096000"/>
                <a:gd name="connsiteY8" fmla="*/ 920353 h 920353"/>
                <a:gd name="connsiteX9" fmla="*/ 92035 w 6096000"/>
                <a:gd name="connsiteY9" fmla="*/ 920353 h 920353"/>
                <a:gd name="connsiteX10" fmla="*/ 26956 w 6096000"/>
                <a:gd name="connsiteY10" fmla="*/ 893397 h 920353"/>
                <a:gd name="connsiteX11" fmla="*/ 0 w 6096000"/>
                <a:gd name="connsiteY11" fmla="*/ 828318 h 920353"/>
                <a:gd name="connsiteX12" fmla="*/ 0 w 6096000"/>
                <a:gd name="connsiteY12" fmla="*/ 92035 h 92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920353">
                  <a:moveTo>
                    <a:pt x="0" y="92035"/>
                  </a:moveTo>
                  <a:cubicBezTo>
                    <a:pt x="0" y="67626"/>
                    <a:pt x="9697" y="44216"/>
                    <a:pt x="26957" y="26956"/>
                  </a:cubicBezTo>
                  <a:cubicBezTo>
                    <a:pt x="44217" y="9696"/>
                    <a:pt x="67626" y="0"/>
                    <a:pt x="92036" y="0"/>
                  </a:cubicBezTo>
                  <a:lnTo>
                    <a:pt x="6003965" y="0"/>
                  </a:lnTo>
                  <a:cubicBezTo>
                    <a:pt x="6028374" y="0"/>
                    <a:pt x="6051784" y="9697"/>
                    <a:pt x="6069044" y="26957"/>
                  </a:cubicBezTo>
                  <a:cubicBezTo>
                    <a:pt x="6086304" y="44217"/>
                    <a:pt x="6096000" y="67626"/>
                    <a:pt x="6096000" y="92036"/>
                  </a:cubicBezTo>
                  <a:lnTo>
                    <a:pt x="6096000" y="828318"/>
                  </a:lnTo>
                  <a:cubicBezTo>
                    <a:pt x="6096000" y="852727"/>
                    <a:pt x="6086303" y="876137"/>
                    <a:pt x="6069044" y="893397"/>
                  </a:cubicBezTo>
                  <a:cubicBezTo>
                    <a:pt x="6051784" y="910657"/>
                    <a:pt x="6028375" y="920353"/>
                    <a:pt x="6003965" y="920353"/>
                  </a:cubicBezTo>
                  <a:lnTo>
                    <a:pt x="92035" y="920353"/>
                  </a:lnTo>
                  <a:cubicBezTo>
                    <a:pt x="67626" y="920353"/>
                    <a:pt x="44216" y="910656"/>
                    <a:pt x="26956" y="893397"/>
                  </a:cubicBezTo>
                  <a:cubicBezTo>
                    <a:pt x="9696" y="876137"/>
                    <a:pt x="0" y="852728"/>
                    <a:pt x="0" y="828318"/>
                  </a:cubicBezTo>
                  <a:lnTo>
                    <a:pt x="0" y="92035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584" tIns="227584" rIns="44947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450827" y="2575659"/>
              <a:ext cx="6144968" cy="659278"/>
            </a:xfrm>
            <a:custGeom>
              <a:avLst/>
              <a:gdLst>
                <a:gd name="connsiteX0" fmla="*/ 0 w 6096000"/>
                <a:gd name="connsiteY0" fmla="*/ 92035 h 920353"/>
                <a:gd name="connsiteX1" fmla="*/ 26957 w 6096000"/>
                <a:gd name="connsiteY1" fmla="*/ 26956 h 920353"/>
                <a:gd name="connsiteX2" fmla="*/ 92036 w 6096000"/>
                <a:gd name="connsiteY2" fmla="*/ 0 h 920353"/>
                <a:gd name="connsiteX3" fmla="*/ 6003965 w 6096000"/>
                <a:gd name="connsiteY3" fmla="*/ 0 h 920353"/>
                <a:gd name="connsiteX4" fmla="*/ 6069044 w 6096000"/>
                <a:gd name="connsiteY4" fmla="*/ 26957 h 920353"/>
                <a:gd name="connsiteX5" fmla="*/ 6096000 w 6096000"/>
                <a:gd name="connsiteY5" fmla="*/ 92036 h 920353"/>
                <a:gd name="connsiteX6" fmla="*/ 6096000 w 6096000"/>
                <a:gd name="connsiteY6" fmla="*/ 828318 h 920353"/>
                <a:gd name="connsiteX7" fmla="*/ 6069044 w 6096000"/>
                <a:gd name="connsiteY7" fmla="*/ 893397 h 920353"/>
                <a:gd name="connsiteX8" fmla="*/ 6003965 w 6096000"/>
                <a:gd name="connsiteY8" fmla="*/ 920353 h 920353"/>
                <a:gd name="connsiteX9" fmla="*/ 92035 w 6096000"/>
                <a:gd name="connsiteY9" fmla="*/ 920353 h 920353"/>
                <a:gd name="connsiteX10" fmla="*/ 26956 w 6096000"/>
                <a:gd name="connsiteY10" fmla="*/ 893397 h 920353"/>
                <a:gd name="connsiteX11" fmla="*/ 0 w 6096000"/>
                <a:gd name="connsiteY11" fmla="*/ 828318 h 920353"/>
                <a:gd name="connsiteX12" fmla="*/ 0 w 6096000"/>
                <a:gd name="connsiteY12" fmla="*/ 92035 h 92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920353">
                  <a:moveTo>
                    <a:pt x="0" y="92035"/>
                  </a:moveTo>
                  <a:cubicBezTo>
                    <a:pt x="0" y="67626"/>
                    <a:pt x="9697" y="44216"/>
                    <a:pt x="26957" y="26956"/>
                  </a:cubicBezTo>
                  <a:cubicBezTo>
                    <a:pt x="44217" y="9696"/>
                    <a:pt x="67626" y="0"/>
                    <a:pt x="92036" y="0"/>
                  </a:cubicBezTo>
                  <a:lnTo>
                    <a:pt x="6003965" y="0"/>
                  </a:lnTo>
                  <a:cubicBezTo>
                    <a:pt x="6028374" y="0"/>
                    <a:pt x="6051784" y="9697"/>
                    <a:pt x="6069044" y="26957"/>
                  </a:cubicBezTo>
                  <a:cubicBezTo>
                    <a:pt x="6086304" y="44217"/>
                    <a:pt x="6096000" y="67626"/>
                    <a:pt x="6096000" y="92036"/>
                  </a:cubicBezTo>
                  <a:lnTo>
                    <a:pt x="6096000" y="828318"/>
                  </a:lnTo>
                  <a:cubicBezTo>
                    <a:pt x="6096000" y="852727"/>
                    <a:pt x="6086303" y="876137"/>
                    <a:pt x="6069044" y="893397"/>
                  </a:cubicBezTo>
                  <a:cubicBezTo>
                    <a:pt x="6051784" y="910657"/>
                    <a:pt x="6028375" y="920353"/>
                    <a:pt x="6003965" y="920353"/>
                  </a:cubicBezTo>
                  <a:lnTo>
                    <a:pt x="92035" y="920353"/>
                  </a:lnTo>
                  <a:cubicBezTo>
                    <a:pt x="67626" y="920353"/>
                    <a:pt x="44216" y="910656"/>
                    <a:pt x="26956" y="893397"/>
                  </a:cubicBezTo>
                  <a:cubicBezTo>
                    <a:pt x="9696" y="876137"/>
                    <a:pt x="0" y="852728"/>
                    <a:pt x="0" y="828318"/>
                  </a:cubicBezTo>
                  <a:lnTo>
                    <a:pt x="0" y="92035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584" tIns="227584" rIns="44947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499794" y="3004431"/>
              <a:ext cx="1371066" cy="214386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Анализ истории развития</a:t>
              </a:r>
              <a:endParaRPr lang="ru-RU" sz="16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524623" y="3463830"/>
              <a:ext cx="6022896" cy="1519682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2" spcCol="1270" anchor="ctr" anchorCtr="0">
              <a:noAutofit/>
            </a:bodyPr>
            <a:lstStyle/>
            <a:p>
              <a:pPr lvl="0">
                <a:buFont typeface="Arial" pitchFamily="34" charset="0"/>
                <a:buChar char="•"/>
              </a:pPr>
              <a:endParaRPr lang="ru-RU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endParaRPr lang="ru-RU" sz="2200" kern="1200" dirty="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115693" y="3004431"/>
              <a:ext cx="1322099" cy="214386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Обследование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71600" y="98072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3728" y="263691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Анализируемые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3402573"/>
            <a:ext cx="8424936" cy="340093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Коммуникативное поведение ребенка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Связная речь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Лексико-грамматический строй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Звуковая сторона речи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Строение и двигательные функции артикуляционного аппарата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Темпо-ритмическая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характеристика речи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Показатели готовности к обучению грамоте (</a:t>
            </a:r>
            <a:r>
              <a:rPr lang="ru-RU" sz="2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предшкольный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возраст и первый год обучения в школе)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Чтение и письмо (для детей, прошедших обучение)</a:t>
            </a:r>
          </a:p>
          <a:p>
            <a:endParaRPr lang="ru-RU" dirty="0"/>
          </a:p>
        </p:txBody>
      </p:sp>
      <p:sp>
        <p:nvSpPr>
          <p:cNvPr id="15" name="Полилиния 14"/>
          <p:cNvSpPr/>
          <p:nvPr/>
        </p:nvSpPr>
        <p:spPr>
          <a:xfrm>
            <a:off x="107504" y="1484784"/>
            <a:ext cx="2016224" cy="523007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документации</a:t>
            </a:r>
            <a:endParaRPr lang="ru-RU" sz="16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2483768" y="1484784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Наблюдение</a:t>
            </a: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020272" y="1484784"/>
            <a:ext cx="1944216" cy="504056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algn="ctr" defTabSz="977900">
              <a:lnSpc>
                <a:spcPct val="70000"/>
              </a:lnSpc>
              <a:spcAft>
                <a:spcPts val="0"/>
              </a:spcAft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ctr" defTabSz="977900">
              <a:lnSpc>
                <a:spcPct val="7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Оформление рекомендаций</a:t>
            </a:r>
          </a:p>
          <a:p>
            <a:pPr lvl="0" algn="ctr" defTabSz="9779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7020272" y="2060848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Участие в </a:t>
            </a:r>
            <a:r>
              <a:rPr lang="ru-RU" sz="1550" dirty="0" smtClean="0">
                <a:solidFill>
                  <a:srgbClr val="002060"/>
                </a:solidFill>
              </a:rPr>
              <a:t>консультировании</a:t>
            </a:r>
            <a:endParaRPr lang="ru-RU" sz="1550" kern="1200" dirty="0">
              <a:solidFill>
                <a:srgbClr val="002060"/>
              </a:solidFill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4788024" y="1484784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Анализ результатов</a:t>
            </a: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4788024" y="2060848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Коллегиальное обсуждение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" y="116632"/>
            <a:ext cx="8964488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деятельности учителя-дефектолога (олигофренопедагога)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35496" y="1052737"/>
            <a:ext cx="9036496" cy="5720845"/>
            <a:chOff x="1450827" y="2575659"/>
            <a:chExt cx="6144968" cy="2433201"/>
          </a:xfrm>
        </p:grpSpPr>
        <p:sp>
          <p:nvSpPr>
            <p:cNvPr id="7" name="Полилиния 6"/>
            <p:cNvSpPr/>
            <p:nvPr/>
          </p:nvSpPr>
          <p:spPr>
            <a:xfrm>
              <a:off x="1475656" y="3280070"/>
              <a:ext cx="6096000" cy="1728790"/>
            </a:xfrm>
            <a:custGeom>
              <a:avLst/>
              <a:gdLst>
                <a:gd name="connsiteX0" fmla="*/ 0 w 6096000"/>
                <a:gd name="connsiteY0" fmla="*/ 92035 h 920353"/>
                <a:gd name="connsiteX1" fmla="*/ 26957 w 6096000"/>
                <a:gd name="connsiteY1" fmla="*/ 26956 h 920353"/>
                <a:gd name="connsiteX2" fmla="*/ 92036 w 6096000"/>
                <a:gd name="connsiteY2" fmla="*/ 0 h 920353"/>
                <a:gd name="connsiteX3" fmla="*/ 6003965 w 6096000"/>
                <a:gd name="connsiteY3" fmla="*/ 0 h 920353"/>
                <a:gd name="connsiteX4" fmla="*/ 6069044 w 6096000"/>
                <a:gd name="connsiteY4" fmla="*/ 26957 h 920353"/>
                <a:gd name="connsiteX5" fmla="*/ 6096000 w 6096000"/>
                <a:gd name="connsiteY5" fmla="*/ 92036 h 920353"/>
                <a:gd name="connsiteX6" fmla="*/ 6096000 w 6096000"/>
                <a:gd name="connsiteY6" fmla="*/ 828318 h 920353"/>
                <a:gd name="connsiteX7" fmla="*/ 6069044 w 6096000"/>
                <a:gd name="connsiteY7" fmla="*/ 893397 h 920353"/>
                <a:gd name="connsiteX8" fmla="*/ 6003965 w 6096000"/>
                <a:gd name="connsiteY8" fmla="*/ 920353 h 920353"/>
                <a:gd name="connsiteX9" fmla="*/ 92035 w 6096000"/>
                <a:gd name="connsiteY9" fmla="*/ 920353 h 920353"/>
                <a:gd name="connsiteX10" fmla="*/ 26956 w 6096000"/>
                <a:gd name="connsiteY10" fmla="*/ 893397 h 920353"/>
                <a:gd name="connsiteX11" fmla="*/ 0 w 6096000"/>
                <a:gd name="connsiteY11" fmla="*/ 828318 h 920353"/>
                <a:gd name="connsiteX12" fmla="*/ 0 w 6096000"/>
                <a:gd name="connsiteY12" fmla="*/ 92035 h 92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920353">
                  <a:moveTo>
                    <a:pt x="0" y="92035"/>
                  </a:moveTo>
                  <a:cubicBezTo>
                    <a:pt x="0" y="67626"/>
                    <a:pt x="9697" y="44216"/>
                    <a:pt x="26957" y="26956"/>
                  </a:cubicBezTo>
                  <a:cubicBezTo>
                    <a:pt x="44217" y="9696"/>
                    <a:pt x="67626" y="0"/>
                    <a:pt x="92036" y="0"/>
                  </a:cubicBezTo>
                  <a:lnTo>
                    <a:pt x="6003965" y="0"/>
                  </a:lnTo>
                  <a:cubicBezTo>
                    <a:pt x="6028374" y="0"/>
                    <a:pt x="6051784" y="9697"/>
                    <a:pt x="6069044" y="26957"/>
                  </a:cubicBezTo>
                  <a:cubicBezTo>
                    <a:pt x="6086304" y="44217"/>
                    <a:pt x="6096000" y="67626"/>
                    <a:pt x="6096000" y="92036"/>
                  </a:cubicBezTo>
                  <a:lnTo>
                    <a:pt x="6096000" y="828318"/>
                  </a:lnTo>
                  <a:cubicBezTo>
                    <a:pt x="6096000" y="852727"/>
                    <a:pt x="6086303" y="876137"/>
                    <a:pt x="6069044" y="893397"/>
                  </a:cubicBezTo>
                  <a:cubicBezTo>
                    <a:pt x="6051784" y="910657"/>
                    <a:pt x="6028375" y="920353"/>
                    <a:pt x="6003965" y="920353"/>
                  </a:cubicBezTo>
                  <a:lnTo>
                    <a:pt x="92035" y="920353"/>
                  </a:lnTo>
                  <a:cubicBezTo>
                    <a:pt x="67626" y="920353"/>
                    <a:pt x="44216" y="910656"/>
                    <a:pt x="26956" y="893397"/>
                  </a:cubicBezTo>
                  <a:cubicBezTo>
                    <a:pt x="9696" y="876137"/>
                    <a:pt x="0" y="852728"/>
                    <a:pt x="0" y="828318"/>
                  </a:cubicBezTo>
                  <a:lnTo>
                    <a:pt x="0" y="92035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584" tIns="227584" rIns="44947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450827" y="2575659"/>
              <a:ext cx="6144968" cy="659278"/>
            </a:xfrm>
            <a:custGeom>
              <a:avLst/>
              <a:gdLst>
                <a:gd name="connsiteX0" fmla="*/ 0 w 6096000"/>
                <a:gd name="connsiteY0" fmla="*/ 92035 h 920353"/>
                <a:gd name="connsiteX1" fmla="*/ 26957 w 6096000"/>
                <a:gd name="connsiteY1" fmla="*/ 26956 h 920353"/>
                <a:gd name="connsiteX2" fmla="*/ 92036 w 6096000"/>
                <a:gd name="connsiteY2" fmla="*/ 0 h 920353"/>
                <a:gd name="connsiteX3" fmla="*/ 6003965 w 6096000"/>
                <a:gd name="connsiteY3" fmla="*/ 0 h 920353"/>
                <a:gd name="connsiteX4" fmla="*/ 6069044 w 6096000"/>
                <a:gd name="connsiteY4" fmla="*/ 26957 h 920353"/>
                <a:gd name="connsiteX5" fmla="*/ 6096000 w 6096000"/>
                <a:gd name="connsiteY5" fmla="*/ 92036 h 920353"/>
                <a:gd name="connsiteX6" fmla="*/ 6096000 w 6096000"/>
                <a:gd name="connsiteY6" fmla="*/ 828318 h 920353"/>
                <a:gd name="connsiteX7" fmla="*/ 6069044 w 6096000"/>
                <a:gd name="connsiteY7" fmla="*/ 893397 h 920353"/>
                <a:gd name="connsiteX8" fmla="*/ 6003965 w 6096000"/>
                <a:gd name="connsiteY8" fmla="*/ 920353 h 920353"/>
                <a:gd name="connsiteX9" fmla="*/ 92035 w 6096000"/>
                <a:gd name="connsiteY9" fmla="*/ 920353 h 920353"/>
                <a:gd name="connsiteX10" fmla="*/ 26956 w 6096000"/>
                <a:gd name="connsiteY10" fmla="*/ 893397 h 920353"/>
                <a:gd name="connsiteX11" fmla="*/ 0 w 6096000"/>
                <a:gd name="connsiteY11" fmla="*/ 828318 h 920353"/>
                <a:gd name="connsiteX12" fmla="*/ 0 w 6096000"/>
                <a:gd name="connsiteY12" fmla="*/ 92035 h 92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920353">
                  <a:moveTo>
                    <a:pt x="0" y="92035"/>
                  </a:moveTo>
                  <a:cubicBezTo>
                    <a:pt x="0" y="67626"/>
                    <a:pt x="9697" y="44216"/>
                    <a:pt x="26957" y="26956"/>
                  </a:cubicBezTo>
                  <a:cubicBezTo>
                    <a:pt x="44217" y="9696"/>
                    <a:pt x="67626" y="0"/>
                    <a:pt x="92036" y="0"/>
                  </a:cubicBezTo>
                  <a:lnTo>
                    <a:pt x="6003965" y="0"/>
                  </a:lnTo>
                  <a:cubicBezTo>
                    <a:pt x="6028374" y="0"/>
                    <a:pt x="6051784" y="9697"/>
                    <a:pt x="6069044" y="26957"/>
                  </a:cubicBezTo>
                  <a:cubicBezTo>
                    <a:pt x="6086304" y="44217"/>
                    <a:pt x="6096000" y="67626"/>
                    <a:pt x="6096000" y="92036"/>
                  </a:cubicBezTo>
                  <a:lnTo>
                    <a:pt x="6096000" y="828318"/>
                  </a:lnTo>
                  <a:cubicBezTo>
                    <a:pt x="6096000" y="852727"/>
                    <a:pt x="6086303" y="876137"/>
                    <a:pt x="6069044" y="893397"/>
                  </a:cubicBezTo>
                  <a:cubicBezTo>
                    <a:pt x="6051784" y="910657"/>
                    <a:pt x="6028375" y="920353"/>
                    <a:pt x="6003965" y="920353"/>
                  </a:cubicBezTo>
                  <a:lnTo>
                    <a:pt x="92035" y="920353"/>
                  </a:lnTo>
                  <a:cubicBezTo>
                    <a:pt x="67626" y="920353"/>
                    <a:pt x="44216" y="910656"/>
                    <a:pt x="26956" y="893397"/>
                  </a:cubicBezTo>
                  <a:cubicBezTo>
                    <a:pt x="9696" y="876137"/>
                    <a:pt x="0" y="852728"/>
                    <a:pt x="0" y="828318"/>
                  </a:cubicBezTo>
                  <a:lnTo>
                    <a:pt x="0" y="92035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584" tIns="227584" rIns="44947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499794" y="3004431"/>
              <a:ext cx="1371066" cy="214386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Анализ истории развития</a:t>
              </a:r>
              <a:endParaRPr lang="ru-RU" sz="16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524623" y="3463830"/>
              <a:ext cx="6022896" cy="1519682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2" spcCol="1270" anchor="ctr" anchorCtr="0">
              <a:noAutofit/>
            </a:bodyPr>
            <a:lstStyle/>
            <a:p>
              <a:pPr lvl="0">
                <a:buFont typeface="Arial" pitchFamily="34" charset="0"/>
                <a:buChar char="•"/>
              </a:pPr>
              <a:endParaRPr lang="ru-RU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endParaRPr lang="ru-RU" sz="2200" kern="1200" dirty="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115693" y="3004431"/>
              <a:ext cx="1322099" cy="214386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Обследование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71600" y="98072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3728" y="263691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Анализируемые критерии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3402573"/>
            <a:ext cx="8424936" cy="360098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Психофизические особенности ребенка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Анамнестический критерий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Наиболее часто выставляемый диагноз   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Характер поведения ребенка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Регуляция деятельности     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Социально-эмоциональная </a:t>
            </a:r>
            <a:r>
              <a:rPr lang="ru-RU" sz="2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адаптированность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Коммуникативная активность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Речевая деятельность и языковые средства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Когнитивные особенности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Необходимая помощь         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Обучаемость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Обученность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     </a:t>
            </a:r>
          </a:p>
          <a:p>
            <a:endParaRPr lang="ru-RU" dirty="0"/>
          </a:p>
        </p:txBody>
      </p:sp>
      <p:sp>
        <p:nvSpPr>
          <p:cNvPr id="15" name="Полилиния 14"/>
          <p:cNvSpPr/>
          <p:nvPr/>
        </p:nvSpPr>
        <p:spPr>
          <a:xfrm>
            <a:off x="107504" y="1484784"/>
            <a:ext cx="2016224" cy="523007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документации</a:t>
            </a:r>
            <a:endParaRPr lang="ru-RU" sz="16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2483768" y="1484784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Наблюдение</a:t>
            </a: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020272" y="1484784"/>
            <a:ext cx="1944216" cy="504056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algn="ctr" defTabSz="977900">
              <a:lnSpc>
                <a:spcPct val="70000"/>
              </a:lnSpc>
              <a:spcAft>
                <a:spcPts val="0"/>
              </a:spcAft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ctr" defTabSz="977900">
              <a:lnSpc>
                <a:spcPct val="7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Оформление рекомендаций</a:t>
            </a:r>
          </a:p>
          <a:p>
            <a:pPr lvl="0" algn="ctr" defTabSz="9779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7020272" y="2060848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Участие в </a:t>
            </a:r>
            <a:r>
              <a:rPr lang="ru-RU" sz="1550" dirty="0" smtClean="0">
                <a:solidFill>
                  <a:srgbClr val="002060"/>
                </a:solidFill>
              </a:rPr>
              <a:t>консультировании</a:t>
            </a:r>
            <a:endParaRPr lang="ru-RU" sz="1550" kern="1200" dirty="0">
              <a:solidFill>
                <a:srgbClr val="002060"/>
              </a:solidFill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4788024" y="1484784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Анализ результатов</a:t>
            </a: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4788024" y="2060848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Коллегиальное обсуждение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980728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332656"/>
            <a:ext cx="8964488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деятельности учителя-дефектолога (сурдопедагога)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179512" y="116632"/>
            <a:ext cx="8280618" cy="528266"/>
          </a:xfrm>
          <a:custGeom>
            <a:avLst/>
            <a:gdLst>
              <a:gd name="connsiteX0" fmla="*/ 0 w 6911248"/>
              <a:gd name="connsiteY0" fmla="*/ 38425 h 384250"/>
              <a:gd name="connsiteX1" fmla="*/ 11254 w 6911248"/>
              <a:gd name="connsiteY1" fmla="*/ 11254 h 384250"/>
              <a:gd name="connsiteX2" fmla="*/ 38425 w 6911248"/>
              <a:gd name="connsiteY2" fmla="*/ 0 h 384250"/>
              <a:gd name="connsiteX3" fmla="*/ 6872823 w 6911248"/>
              <a:gd name="connsiteY3" fmla="*/ 0 h 384250"/>
              <a:gd name="connsiteX4" fmla="*/ 6899994 w 6911248"/>
              <a:gd name="connsiteY4" fmla="*/ 11254 h 384250"/>
              <a:gd name="connsiteX5" fmla="*/ 6911248 w 6911248"/>
              <a:gd name="connsiteY5" fmla="*/ 38425 h 384250"/>
              <a:gd name="connsiteX6" fmla="*/ 6911248 w 6911248"/>
              <a:gd name="connsiteY6" fmla="*/ 345825 h 384250"/>
              <a:gd name="connsiteX7" fmla="*/ 6899994 w 6911248"/>
              <a:gd name="connsiteY7" fmla="*/ 372996 h 384250"/>
              <a:gd name="connsiteX8" fmla="*/ 6872823 w 6911248"/>
              <a:gd name="connsiteY8" fmla="*/ 384250 h 384250"/>
              <a:gd name="connsiteX9" fmla="*/ 38425 w 6911248"/>
              <a:gd name="connsiteY9" fmla="*/ 384250 h 384250"/>
              <a:gd name="connsiteX10" fmla="*/ 11254 w 6911248"/>
              <a:gd name="connsiteY10" fmla="*/ 372996 h 384250"/>
              <a:gd name="connsiteX11" fmla="*/ 0 w 6911248"/>
              <a:gd name="connsiteY11" fmla="*/ 345825 h 384250"/>
              <a:gd name="connsiteX12" fmla="*/ 0 w 6911248"/>
              <a:gd name="connsiteY12" fmla="*/ 38425 h 3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11248" h="384250">
                <a:moveTo>
                  <a:pt x="0" y="38425"/>
                </a:moveTo>
                <a:cubicBezTo>
                  <a:pt x="0" y="28234"/>
                  <a:pt x="4048" y="18461"/>
                  <a:pt x="11254" y="11254"/>
                </a:cubicBezTo>
                <a:cubicBezTo>
                  <a:pt x="18460" y="4048"/>
                  <a:pt x="28234" y="0"/>
                  <a:pt x="38425" y="0"/>
                </a:cubicBezTo>
                <a:lnTo>
                  <a:pt x="6872823" y="0"/>
                </a:lnTo>
                <a:cubicBezTo>
                  <a:pt x="6883014" y="0"/>
                  <a:pt x="6892787" y="4048"/>
                  <a:pt x="6899994" y="11254"/>
                </a:cubicBezTo>
                <a:cubicBezTo>
                  <a:pt x="6907200" y="18460"/>
                  <a:pt x="6911248" y="28234"/>
                  <a:pt x="6911248" y="38425"/>
                </a:cubicBezTo>
                <a:lnTo>
                  <a:pt x="6911248" y="345825"/>
                </a:lnTo>
                <a:cubicBezTo>
                  <a:pt x="6911248" y="356016"/>
                  <a:pt x="6907200" y="365789"/>
                  <a:pt x="6899994" y="372996"/>
                </a:cubicBezTo>
                <a:cubicBezTo>
                  <a:pt x="6892788" y="380202"/>
                  <a:pt x="6883014" y="384250"/>
                  <a:pt x="6872823" y="384250"/>
                </a:cubicBezTo>
                <a:lnTo>
                  <a:pt x="38425" y="384250"/>
                </a:lnTo>
                <a:cubicBezTo>
                  <a:pt x="28234" y="384250"/>
                  <a:pt x="18461" y="380202"/>
                  <a:pt x="11254" y="372996"/>
                </a:cubicBezTo>
                <a:cubicBezTo>
                  <a:pt x="4048" y="365790"/>
                  <a:pt x="0" y="356016"/>
                  <a:pt x="0" y="345825"/>
                </a:cubicBezTo>
                <a:lnTo>
                  <a:pt x="0" y="3842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974" tIns="41734" rIns="56974" bIns="4173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Основные задачи учителя-дефектолога (тифлопедагога)</a:t>
            </a:r>
            <a:endParaRPr lang="ru-RU" sz="2400" b="1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870939" y="716906"/>
            <a:ext cx="691124" cy="3641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4168"/>
                </a:lnTo>
                <a:lnTo>
                  <a:pt x="691124" y="364168"/>
                </a:lnTo>
              </a:path>
            </a:pathLst>
          </a:custGeom>
          <a:noFill/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Полилиния 5"/>
          <p:cNvSpPr/>
          <p:nvPr/>
        </p:nvSpPr>
        <p:spPr>
          <a:xfrm>
            <a:off x="539855" y="781555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  <a:tileRect r="-100000" b="-100000"/>
          </a:gradFill>
        </p:spPr>
        <p:style>
          <a:lnRef idx="2">
            <a:schemeClr val="accent6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ровести </a:t>
            </a:r>
            <a:r>
              <a:rPr lang="ru-RU" sz="2200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педагогическую оценку специфики зрительного восприятия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539855" y="1442281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60037"/>
              <a:satOff val="-1129"/>
              <a:lumOff val="91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ценить </a:t>
            </a:r>
            <a:r>
              <a:rPr lang="ru-RU" sz="2200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сформированность компенсаторных функций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539855" y="2103007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120073"/>
              <a:satOff val="-2259"/>
              <a:lumOff val="1829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пределить </a:t>
            </a:r>
            <a:r>
              <a:rPr lang="ru-RU" sz="2200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соответствие сформированности компенсаторных навыков биологическому возрасту ребенка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539855" y="2763733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180110"/>
              <a:satOff val="-3388"/>
              <a:lumOff val="2744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ыявить </a:t>
            </a: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процессе обследования ребенка с глубокой зрительной патологией, признаки стереотипий, вербализма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39855" y="3424458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240146"/>
              <a:satOff val="-4517"/>
              <a:lumOff val="3658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пределить </a:t>
            </a: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дополнительные факторы, осложняющие визуальные возможности ребенка 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539855" y="4085184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240146"/>
              <a:satOff val="-4517"/>
              <a:lumOff val="3658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пределить </a:t>
            </a: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уровень развития ребенка, его готовность к обучению/воспитанию (в соответствии с возрастом) 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539855" y="4745910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180110"/>
              <a:satOff val="-3388"/>
              <a:lumOff val="2744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ценить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индивидуальные особенности познавательной деятельности, связанные с возможностью коррекции и компенсации зрительной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патологии</a:t>
            </a:r>
            <a:endParaRPr lang="ru-RU" sz="20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539855" y="5406635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120073"/>
              <a:satOff val="-2259"/>
              <a:lumOff val="1829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пределить </a:t>
            </a: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необходимые специальные образовательные условия для обучения ребенка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539855" y="6067361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60037"/>
              <a:satOff val="-1129"/>
              <a:lumOff val="91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формулировать </a:t>
            </a:r>
            <a:r>
              <a:rPr lang="ru-RU" sz="2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коррекционно-развивающей работы, обусловленные характером зрительных нарушений</a:t>
            </a:r>
            <a:endParaRPr lang="ru-RU" sz="21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7129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Трудовые действия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Проводить диагностику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 использованием современных образовательных технологий, включая информационные образовательные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2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скрининговые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обследования (мониторинг) с целью анализа динамики психического развития, определение лиц, нуждающихся в психологической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Составлять заключение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 результатам диагностического обследования с целью ориентации педагогов, преподавателей, администрации образовательных организаций и родителей (законных представителей) в проблемах личностного и социального развития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Определять степень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нарушений в психическом, личностном и социальном развитии детей 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 целью помощи в профориентации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комплекс диагностических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мероприятий по изучению способностей, склонностей, направленности и мотивации, личностных, характерологических и прочих особенностей в соответствии с федеральными государственными образовательными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стандартами</a:t>
            </a: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0466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Диагностическая деятельность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179512" y="116632"/>
            <a:ext cx="7128792" cy="528266"/>
          </a:xfrm>
          <a:custGeom>
            <a:avLst/>
            <a:gdLst>
              <a:gd name="connsiteX0" fmla="*/ 0 w 6911248"/>
              <a:gd name="connsiteY0" fmla="*/ 38425 h 384250"/>
              <a:gd name="connsiteX1" fmla="*/ 11254 w 6911248"/>
              <a:gd name="connsiteY1" fmla="*/ 11254 h 384250"/>
              <a:gd name="connsiteX2" fmla="*/ 38425 w 6911248"/>
              <a:gd name="connsiteY2" fmla="*/ 0 h 384250"/>
              <a:gd name="connsiteX3" fmla="*/ 6872823 w 6911248"/>
              <a:gd name="connsiteY3" fmla="*/ 0 h 384250"/>
              <a:gd name="connsiteX4" fmla="*/ 6899994 w 6911248"/>
              <a:gd name="connsiteY4" fmla="*/ 11254 h 384250"/>
              <a:gd name="connsiteX5" fmla="*/ 6911248 w 6911248"/>
              <a:gd name="connsiteY5" fmla="*/ 38425 h 384250"/>
              <a:gd name="connsiteX6" fmla="*/ 6911248 w 6911248"/>
              <a:gd name="connsiteY6" fmla="*/ 345825 h 384250"/>
              <a:gd name="connsiteX7" fmla="*/ 6899994 w 6911248"/>
              <a:gd name="connsiteY7" fmla="*/ 372996 h 384250"/>
              <a:gd name="connsiteX8" fmla="*/ 6872823 w 6911248"/>
              <a:gd name="connsiteY8" fmla="*/ 384250 h 384250"/>
              <a:gd name="connsiteX9" fmla="*/ 38425 w 6911248"/>
              <a:gd name="connsiteY9" fmla="*/ 384250 h 384250"/>
              <a:gd name="connsiteX10" fmla="*/ 11254 w 6911248"/>
              <a:gd name="connsiteY10" fmla="*/ 372996 h 384250"/>
              <a:gd name="connsiteX11" fmla="*/ 0 w 6911248"/>
              <a:gd name="connsiteY11" fmla="*/ 345825 h 384250"/>
              <a:gd name="connsiteX12" fmla="*/ 0 w 6911248"/>
              <a:gd name="connsiteY12" fmla="*/ 38425 h 38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11248" h="384250">
                <a:moveTo>
                  <a:pt x="0" y="38425"/>
                </a:moveTo>
                <a:cubicBezTo>
                  <a:pt x="0" y="28234"/>
                  <a:pt x="4048" y="18461"/>
                  <a:pt x="11254" y="11254"/>
                </a:cubicBezTo>
                <a:cubicBezTo>
                  <a:pt x="18460" y="4048"/>
                  <a:pt x="28234" y="0"/>
                  <a:pt x="38425" y="0"/>
                </a:cubicBezTo>
                <a:lnTo>
                  <a:pt x="6872823" y="0"/>
                </a:lnTo>
                <a:cubicBezTo>
                  <a:pt x="6883014" y="0"/>
                  <a:pt x="6892787" y="4048"/>
                  <a:pt x="6899994" y="11254"/>
                </a:cubicBezTo>
                <a:cubicBezTo>
                  <a:pt x="6907200" y="18460"/>
                  <a:pt x="6911248" y="28234"/>
                  <a:pt x="6911248" y="38425"/>
                </a:cubicBezTo>
                <a:lnTo>
                  <a:pt x="6911248" y="345825"/>
                </a:lnTo>
                <a:cubicBezTo>
                  <a:pt x="6911248" y="356016"/>
                  <a:pt x="6907200" y="365789"/>
                  <a:pt x="6899994" y="372996"/>
                </a:cubicBezTo>
                <a:cubicBezTo>
                  <a:pt x="6892788" y="380202"/>
                  <a:pt x="6883014" y="384250"/>
                  <a:pt x="6872823" y="384250"/>
                </a:cubicBezTo>
                <a:lnTo>
                  <a:pt x="38425" y="384250"/>
                </a:lnTo>
                <a:cubicBezTo>
                  <a:pt x="28234" y="384250"/>
                  <a:pt x="18461" y="380202"/>
                  <a:pt x="11254" y="372996"/>
                </a:cubicBezTo>
                <a:cubicBezTo>
                  <a:pt x="4048" y="365790"/>
                  <a:pt x="0" y="356016"/>
                  <a:pt x="0" y="345825"/>
                </a:cubicBezTo>
                <a:lnTo>
                  <a:pt x="0" y="3842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974" tIns="41734" rIns="56974" bIns="4173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2400" b="1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социального педагога</a:t>
            </a:r>
            <a:endParaRPr lang="ru-RU" sz="2400" b="1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870939" y="716906"/>
            <a:ext cx="691124" cy="3641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64168"/>
                </a:lnTo>
                <a:lnTo>
                  <a:pt x="691124" y="364168"/>
                </a:lnTo>
              </a:path>
            </a:pathLst>
          </a:custGeom>
          <a:noFill/>
        </p:spPr>
        <p:style>
          <a:lnRef idx="2">
            <a:schemeClr val="accent6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6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Полилиния 5"/>
          <p:cNvSpPr/>
          <p:nvPr/>
        </p:nvSpPr>
        <p:spPr>
          <a:xfrm>
            <a:off x="539855" y="781555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/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Своевременное выявление детей и семей с рисками социальной </a:t>
            </a: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дизадаптации</a:t>
            </a:r>
            <a:endParaRPr lang="ru-RU" sz="2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539855" y="1442281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60037"/>
              <a:satOff val="-1129"/>
              <a:lumOff val="91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/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Диагностика социальной адаптивности участников образовательного процесса</a:t>
            </a:r>
            <a:endParaRPr lang="ru-RU" sz="2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539855" y="2103007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120073"/>
              <a:satOff val="-2259"/>
              <a:lumOff val="1829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Профилактическая работа с детьми, семьями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539855" y="2763733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180110"/>
              <a:satOff val="-3388"/>
              <a:lumOff val="2744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/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Оказание адресной консультативной и коррекционной помощи всем участникам образовательного процесса</a:t>
            </a:r>
            <a:endParaRPr lang="ru-RU" sz="2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39855" y="3424458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240146"/>
              <a:satOff val="-4517"/>
              <a:lumOff val="3658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Обеспечение социальной защиты участникам образовательного процесса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539855" y="4085184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240146"/>
              <a:satOff val="-4517"/>
              <a:lumOff val="3658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Контроль соблюдения рекомендаций семьей и образовательной организацией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539855" y="4745910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180110"/>
              <a:satOff val="-3388"/>
              <a:lumOff val="2744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Анализ социального заказа на получение психолого-педагогической и медико-социальной помощи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539855" y="5406635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120073"/>
              <a:satOff val="-2259"/>
              <a:lumOff val="1829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определить необходимые специальные образовательные условия для обучения ребенка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539855" y="6067361"/>
            <a:ext cx="8424633" cy="599037"/>
          </a:xfrm>
          <a:custGeom>
            <a:avLst/>
            <a:gdLst>
              <a:gd name="connsiteX0" fmla="*/ 0 w 7330113"/>
              <a:gd name="connsiteY0" fmla="*/ 59904 h 599037"/>
              <a:gd name="connsiteX1" fmla="*/ 17546 w 7330113"/>
              <a:gd name="connsiteY1" fmla="*/ 17545 h 599037"/>
              <a:gd name="connsiteX2" fmla="*/ 59905 w 7330113"/>
              <a:gd name="connsiteY2" fmla="*/ 0 h 599037"/>
              <a:gd name="connsiteX3" fmla="*/ 7270209 w 7330113"/>
              <a:gd name="connsiteY3" fmla="*/ 0 h 599037"/>
              <a:gd name="connsiteX4" fmla="*/ 7312568 w 7330113"/>
              <a:gd name="connsiteY4" fmla="*/ 17546 h 599037"/>
              <a:gd name="connsiteX5" fmla="*/ 7330113 w 7330113"/>
              <a:gd name="connsiteY5" fmla="*/ 59905 h 599037"/>
              <a:gd name="connsiteX6" fmla="*/ 7330113 w 7330113"/>
              <a:gd name="connsiteY6" fmla="*/ 539133 h 599037"/>
              <a:gd name="connsiteX7" fmla="*/ 7312568 w 7330113"/>
              <a:gd name="connsiteY7" fmla="*/ 581492 h 599037"/>
              <a:gd name="connsiteX8" fmla="*/ 7270209 w 7330113"/>
              <a:gd name="connsiteY8" fmla="*/ 599037 h 599037"/>
              <a:gd name="connsiteX9" fmla="*/ 59904 w 7330113"/>
              <a:gd name="connsiteY9" fmla="*/ 599037 h 599037"/>
              <a:gd name="connsiteX10" fmla="*/ 17545 w 7330113"/>
              <a:gd name="connsiteY10" fmla="*/ 581491 h 599037"/>
              <a:gd name="connsiteX11" fmla="*/ 0 w 7330113"/>
              <a:gd name="connsiteY11" fmla="*/ 539132 h 599037"/>
              <a:gd name="connsiteX12" fmla="*/ 0 w 7330113"/>
              <a:gd name="connsiteY12" fmla="*/ 59904 h 59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0113" h="599037">
                <a:moveTo>
                  <a:pt x="0" y="59904"/>
                </a:moveTo>
                <a:cubicBezTo>
                  <a:pt x="0" y="44016"/>
                  <a:pt x="6311" y="28780"/>
                  <a:pt x="17546" y="17545"/>
                </a:cubicBezTo>
                <a:cubicBezTo>
                  <a:pt x="28780" y="6311"/>
                  <a:pt x="44017" y="0"/>
                  <a:pt x="59905" y="0"/>
                </a:cubicBezTo>
                <a:lnTo>
                  <a:pt x="7270209" y="0"/>
                </a:lnTo>
                <a:cubicBezTo>
                  <a:pt x="7286097" y="0"/>
                  <a:pt x="7301333" y="6311"/>
                  <a:pt x="7312568" y="17546"/>
                </a:cubicBezTo>
                <a:cubicBezTo>
                  <a:pt x="7323802" y="28780"/>
                  <a:pt x="7330113" y="44017"/>
                  <a:pt x="7330113" y="59905"/>
                </a:cubicBezTo>
                <a:lnTo>
                  <a:pt x="7330113" y="539133"/>
                </a:lnTo>
                <a:cubicBezTo>
                  <a:pt x="7330113" y="555021"/>
                  <a:pt x="7323802" y="570257"/>
                  <a:pt x="7312568" y="581492"/>
                </a:cubicBezTo>
                <a:cubicBezTo>
                  <a:pt x="7301334" y="592726"/>
                  <a:pt x="7286097" y="599037"/>
                  <a:pt x="7270209" y="599037"/>
                </a:cubicBezTo>
                <a:lnTo>
                  <a:pt x="59904" y="599037"/>
                </a:lnTo>
                <a:cubicBezTo>
                  <a:pt x="44016" y="599037"/>
                  <a:pt x="28780" y="592726"/>
                  <a:pt x="17545" y="581491"/>
                </a:cubicBezTo>
                <a:cubicBezTo>
                  <a:pt x="6311" y="570257"/>
                  <a:pt x="0" y="555020"/>
                  <a:pt x="0" y="539132"/>
                </a:cubicBezTo>
                <a:lnTo>
                  <a:pt x="0" y="59904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  <a:hueOff val="60037"/>
              <a:satOff val="-1129"/>
              <a:lumOff val="914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310" tIns="34055" rIns="42310" bIns="340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Aft>
                <a:spcPct val="35000"/>
              </a:spcAft>
            </a:pPr>
            <a:r>
              <a:rPr lang="ru-RU" sz="2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Осуществление связи с организациями, обеспечивающими надзор и занятость детей</a:t>
            </a:r>
            <a:endParaRPr lang="ru-RU" sz="2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" y="332656"/>
            <a:ext cx="8964488" cy="61555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деятельности </a:t>
            </a:r>
            <a:r>
              <a:rPr lang="ru-RU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врача</a:t>
            </a:r>
            <a:endParaRPr lang="ru-RU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35496" y="1052737"/>
            <a:ext cx="9036496" cy="5760640"/>
            <a:chOff x="1450827" y="2575659"/>
            <a:chExt cx="6144968" cy="2450127"/>
          </a:xfrm>
        </p:grpSpPr>
        <p:sp>
          <p:nvSpPr>
            <p:cNvPr id="7" name="Полилиния 6"/>
            <p:cNvSpPr/>
            <p:nvPr/>
          </p:nvSpPr>
          <p:spPr>
            <a:xfrm>
              <a:off x="1475656" y="3296996"/>
              <a:ext cx="6096000" cy="1728790"/>
            </a:xfrm>
            <a:custGeom>
              <a:avLst/>
              <a:gdLst>
                <a:gd name="connsiteX0" fmla="*/ 0 w 6096000"/>
                <a:gd name="connsiteY0" fmla="*/ 92035 h 920353"/>
                <a:gd name="connsiteX1" fmla="*/ 26957 w 6096000"/>
                <a:gd name="connsiteY1" fmla="*/ 26956 h 920353"/>
                <a:gd name="connsiteX2" fmla="*/ 92036 w 6096000"/>
                <a:gd name="connsiteY2" fmla="*/ 0 h 920353"/>
                <a:gd name="connsiteX3" fmla="*/ 6003965 w 6096000"/>
                <a:gd name="connsiteY3" fmla="*/ 0 h 920353"/>
                <a:gd name="connsiteX4" fmla="*/ 6069044 w 6096000"/>
                <a:gd name="connsiteY4" fmla="*/ 26957 h 920353"/>
                <a:gd name="connsiteX5" fmla="*/ 6096000 w 6096000"/>
                <a:gd name="connsiteY5" fmla="*/ 92036 h 920353"/>
                <a:gd name="connsiteX6" fmla="*/ 6096000 w 6096000"/>
                <a:gd name="connsiteY6" fmla="*/ 828318 h 920353"/>
                <a:gd name="connsiteX7" fmla="*/ 6069044 w 6096000"/>
                <a:gd name="connsiteY7" fmla="*/ 893397 h 920353"/>
                <a:gd name="connsiteX8" fmla="*/ 6003965 w 6096000"/>
                <a:gd name="connsiteY8" fmla="*/ 920353 h 920353"/>
                <a:gd name="connsiteX9" fmla="*/ 92035 w 6096000"/>
                <a:gd name="connsiteY9" fmla="*/ 920353 h 920353"/>
                <a:gd name="connsiteX10" fmla="*/ 26956 w 6096000"/>
                <a:gd name="connsiteY10" fmla="*/ 893397 h 920353"/>
                <a:gd name="connsiteX11" fmla="*/ 0 w 6096000"/>
                <a:gd name="connsiteY11" fmla="*/ 828318 h 920353"/>
                <a:gd name="connsiteX12" fmla="*/ 0 w 6096000"/>
                <a:gd name="connsiteY12" fmla="*/ 92035 h 92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920353">
                  <a:moveTo>
                    <a:pt x="0" y="92035"/>
                  </a:moveTo>
                  <a:cubicBezTo>
                    <a:pt x="0" y="67626"/>
                    <a:pt x="9697" y="44216"/>
                    <a:pt x="26957" y="26956"/>
                  </a:cubicBezTo>
                  <a:cubicBezTo>
                    <a:pt x="44217" y="9696"/>
                    <a:pt x="67626" y="0"/>
                    <a:pt x="92036" y="0"/>
                  </a:cubicBezTo>
                  <a:lnTo>
                    <a:pt x="6003965" y="0"/>
                  </a:lnTo>
                  <a:cubicBezTo>
                    <a:pt x="6028374" y="0"/>
                    <a:pt x="6051784" y="9697"/>
                    <a:pt x="6069044" y="26957"/>
                  </a:cubicBezTo>
                  <a:cubicBezTo>
                    <a:pt x="6086304" y="44217"/>
                    <a:pt x="6096000" y="67626"/>
                    <a:pt x="6096000" y="92036"/>
                  </a:cubicBezTo>
                  <a:lnTo>
                    <a:pt x="6096000" y="828318"/>
                  </a:lnTo>
                  <a:cubicBezTo>
                    <a:pt x="6096000" y="852727"/>
                    <a:pt x="6086303" y="876137"/>
                    <a:pt x="6069044" y="893397"/>
                  </a:cubicBezTo>
                  <a:cubicBezTo>
                    <a:pt x="6051784" y="910657"/>
                    <a:pt x="6028375" y="920353"/>
                    <a:pt x="6003965" y="920353"/>
                  </a:cubicBezTo>
                  <a:lnTo>
                    <a:pt x="92035" y="920353"/>
                  </a:lnTo>
                  <a:cubicBezTo>
                    <a:pt x="67626" y="920353"/>
                    <a:pt x="44216" y="910656"/>
                    <a:pt x="26956" y="893397"/>
                  </a:cubicBezTo>
                  <a:cubicBezTo>
                    <a:pt x="9696" y="876137"/>
                    <a:pt x="0" y="852728"/>
                    <a:pt x="0" y="828318"/>
                  </a:cubicBezTo>
                  <a:lnTo>
                    <a:pt x="0" y="92035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584" tIns="227584" rIns="44947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450827" y="2575659"/>
              <a:ext cx="6144968" cy="659278"/>
            </a:xfrm>
            <a:custGeom>
              <a:avLst/>
              <a:gdLst>
                <a:gd name="connsiteX0" fmla="*/ 0 w 6096000"/>
                <a:gd name="connsiteY0" fmla="*/ 92035 h 920353"/>
                <a:gd name="connsiteX1" fmla="*/ 26957 w 6096000"/>
                <a:gd name="connsiteY1" fmla="*/ 26956 h 920353"/>
                <a:gd name="connsiteX2" fmla="*/ 92036 w 6096000"/>
                <a:gd name="connsiteY2" fmla="*/ 0 h 920353"/>
                <a:gd name="connsiteX3" fmla="*/ 6003965 w 6096000"/>
                <a:gd name="connsiteY3" fmla="*/ 0 h 920353"/>
                <a:gd name="connsiteX4" fmla="*/ 6069044 w 6096000"/>
                <a:gd name="connsiteY4" fmla="*/ 26957 h 920353"/>
                <a:gd name="connsiteX5" fmla="*/ 6096000 w 6096000"/>
                <a:gd name="connsiteY5" fmla="*/ 92036 h 920353"/>
                <a:gd name="connsiteX6" fmla="*/ 6096000 w 6096000"/>
                <a:gd name="connsiteY6" fmla="*/ 828318 h 920353"/>
                <a:gd name="connsiteX7" fmla="*/ 6069044 w 6096000"/>
                <a:gd name="connsiteY7" fmla="*/ 893397 h 920353"/>
                <a:gd name="connsiteX8" fmla="*/ 6003965 w 6096000"/>
                <a:gd name="connsiteY8" fmla="*/ 920353 h 920353"/>
                <a:gd name="connsiteX9" fmla="*/ 92035 w 6096000"/>
                <a:gd name="connsiteY9" fmla="*/ 920353 h 920353"/>
                <a:gd name="connsiteX10" fmla="*/ 26956 w 6096000"/>
                <a:gd name="connsiteY10" fmla="*/ 893397 h 920353"/>
                <a:gd name="connsiteX11" fmla="*/ 0 w 6096000"/>
                <a:gd name="connsiteY11" fmla="*/ 828318 h 920353"/>
                <a:gd name="connsiteX12" fmla="*/ 0 w 6096000"/>
                <a:gd name="connsiteY12" fmla="*/ 92035 h 92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6000" h="920353">
                  <a:moveTo>
                    <a:pt x="0" y="92035"/>
                  </a:moveTo>
                  <a:cubicBezTo>
                    <a:pt x="0" y="67626"/>
                    <a:pt x="9697" y="44216"/>
                    <a:pt x="26957" y="26956"/>
                  </a:cubicBezTo>
                  <a:cubicBezTo>
                    <a:pt x="44217" y="9696"/>
                    <a:pt x="67626" y="0"/>
                    <a:pt x="92036" y="0"/>
                  </a:cubicBezTo>
                  <a:lnTo>
                    <a:pt x="6003965" y="0"/>
                  </a:lnTo>
                  <a:cubicBezTo>
                    <a:pt x="6028374" y="0"/>
                    <a:pt x="6051784" y="9697"/>
                    <a:pt x="6069044" y="26957"/>
                  </a:cubicBezTo>
                  <a:cubicBezTo>
                    <a:pt x="6086304" y="44217"/>
                    <a:pt x="6096000" y="67626"/>
                    <a:pt x="6096000" y="92036"/>
                  </a:cubicBezTo>
                  <a:lnTo>
                    <a:pt x="6096000" y="828318"/>
                  </a:lnTo>
                  <a:cubicBezTo>
                    <a:pt x="6096000" y="852727"/>
                    <a:pt x="6086303" y="876137"/>
                    <a:pt x="6069044" y="893397"/>
                  </a:cubicBezTo>
                  <a:cubicBezTo>
                    <a:pt x="6051784" y="910657"/>
                    <a:pt x="6028375" y="920353"/>
                    <a:pt x="6003965" y="920353"/>
                  </a:cubicBezTo>
                  <a:lnTo>
                    <a:pt x="92035" y="920353"/>
                  </a:lnTo>
                  <a:cubicBezTo>
                    <a:pt x="67626" y="920353"/>
                    <a:pt x="44216" y="910656"/>
                    <a:pt x="26956" y="893397"/>
                  </a:cubicBezTo>
                  <a:cubicBezTo>
                    <a:pt x="9696" y="876137"/>
                    <a:pt x="0" y="852728"/>
                    <a:pt x="0" y="828318"/>
                  </a:cubicBezTo>
                  <a:lnTo>
                    <a:pt x="0" y="92035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584" tIns="227584" rIns="44947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499794" y="3004431"/>
              <a:ext cx="1371066" cy="214386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Анализ истории развития</a:t>
              </a:r>
              <a:endParaRPr lang="ru-RU" sz="1600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524623" y="3494456"/>
              <a:ext cx="6022896" cy="1519682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2" spcCol="1270" anchor="ctr" anchorCtr="0">
              <a:noAutofit/>
            </a:bodyPr>
            <a:lstStyle/>
            <a:p>
              <a:pPr lvl="0">
                <a:buFont typeface="Arial" pitchFamily="34" charset="0"/>
                <a:buChar char="•"/>
              </a:pPr>
              <a:endParaRPr lang="ru-RU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endParaRPr lang="ru-RU" sz="2200" kern="1200" dirty="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115693" y="3004431"/>
              <a:ext cx="1322099" cy="214386"/>
            </a:xfrm>
            <a:custGeom>
              <a:avLst/>
              <a:gdLst>
                <a:gd name="connsiteX0" fmla="*/ 0 w 1150441"/>
                <a:gd name="connsiteY0" fmla="*/ 76696 h 766960"/>
                <a:gd name="connsiteX1" fmla="*/ 22464 w 1150441"/>
                <a:gd name="connsiteY1" fmla="*/ 22464 h 766960"/>
                <a:gd name="connsiteX2" fmla="*/ 76696 w 1150441"/>
                <a:gd name="connsiteY2" fmla="*/ 0 h 766960"/>
                <a:gd name="connsiteX3" fmla="*/ 1073745 w 1150441"/>
                <a:gd name="connsiteY3" fmla="*/ 0 h 766960"/>
                <a:gd name="connsiteX4" fmla="*/ 1127977 w 1150441"/>
                <a:gd name="connsiteY4" fmla="*/ 22464 h 766960"/>
                <a:gd name="connsiteX5" fmla="*/ 1150441 w 1150441"/>
                <a:gd name="connsiteY5" fmla="*/ 76696 h 766960"/>
                <a:gd name="connsiteX6" fmla="*/ 1150441 w 1150441"/>
                <a:gd name="connsiteY6" fmla="*/ 690264 h 766960"/>
                <a:gd name="connsiteX7" fmla="*/ 1127977 w 1150441"/>
                <a:gd name="connsiteY7" fmla="*/ 744496 h 766960"/>
                <a:gd name="connsiteX8" fmla="*/ 1073745 w 1150441"/>
                <a:gd name="connsiteY8" fmla="*/ 766960 h 766960"/>
                <a:gd name="connsiteX9" fmla="*/ 76696 w 1150441"/>
                <a:gd name="connsiteY9" fmla="*/ 766960 h 766960"/>
                <a:gd name="connsiteX10" fmla="*/ 22464 w 1150441"/>
                <a:gd name="connsiteY10" fmla="*/ 744496 h 766960"/>
                <a:gd name="connsiteX11" fmla="*/ 0 w 1150441"/>
                <a:gd name="connsiteY11" fmla="*/ 690264 h 766960"/>
                <a:gd name="connsiteX12" fmla="*/ 0 w 1150441"/>
                <a:gd name="connsiteY12" fmla="*/ 76696 h 76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441" h="766960">
                  <a:moveTo>
                    <a:pt x="0" y="76696"/>
                  </a:moveTo>
                  <a:cubicBezTo>
                    <a:pt x="0" y="56355"/>
                    <a:pt x="8081" y="36847"/>
                    <a:pt x="22464" y="22464"/>
                  </a:cubicBezTo>
                  <a:cubicBezTo>
                    <a:pt x="36847" y="8081"/>
                    <a:pt x="56355" y="0"/>
                    <a:pt x="76696" y="0"/>
                  </a:cubicBezTo>
                  <a:lnTo>
                    <a:pt x="1073745" y="0"/>
                  </a:lnTo>
                  <a:cubicBezTo>
                    <a:pt x="1094086" y="0"/>
                    <a:pt x="1113594" y="8081"/>
                    <a:pt x="1127977" y="22464"/>
                  </a:cubicBezTo>
                  <a:cubicBezTo>
                    <a:pt x="1142360" y="36847"/>
                    <a:pt x="1150441" y="56355"/>
                    <a:pt x="1150441" y="76696"/>
                  </a:cubicBezTo>
                  <a:lnTo>
                    <a:pt x="1150441" y="690264"/>
                  </a:lnTo>
                  <a:cubicBezTo>
                    <a:pt x="1150441" y="710605"/>
                    <a:pt x="1142361" y="730113"/>
                    <a:pt x="1127977" y="744496"/>
                  </a:cubicBezTo>
                  <a:cubicBezTo>
                    <a:pt x="1113594" y="758879"/>
                    <a:pt x="1094086" y="766960"/>
                    <a:pt x="1073745" y="766960"/>
                  </a:cubicBezTo>
                  <a:lnTo>
                    <a:pt x="76696" y="766960"/>
                  </a:lnTo>
                  <a:cubicBezTo>
                    <a:pt x="56355" y="766960"/>
                    <a:pt x="36847" y="758880"/>
                    <a:pt x="22464" y="744496"/>
                  </a:cubicBezTo>
                  <a:cubicBezTo>
                    <a:pt x="8081" y="730113"/>
                    <a:pt x="0" y="710605"/>
                    <a:pt x="0" y="690264"/>
                  </a:cubicBezTo>
                  <a:lnTo>
                    <a:pt x="0" y="76696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283" tIns="106283" rIns="106283" bIns="106283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Обследование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71600" y="98072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27089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Критерии, специфичные для врачебного анализа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3610759"/>
            <a:ext cx="8424936" cy="255454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Психофизические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Наиболее часто выставляемый клинический  (нозологический) диагноз (по данным других медицинских специалистов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Поведение и регуляция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Социально-эмоциональная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адекватность/</a:t>
            </a:r>
            <a:r>
              <a:rPr lang="ru-RU" sz="2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адаптированность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    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Коммуникация/коммуникативная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активность.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Критерий раннего развития (анамнестические данные)</a:t>
            </a:r>
            <a:endParaRPr lang="ru-RU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07504" y="1484784"/>
            <a:ext cx="2016224" cy="523007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5000">
                <a:schemeClr val="accent6">
                  <a:tint val="12000"/>
                  <a:satMod val="255000"/>
                </a:schemeClr>
              </a:gs>
              <a:gs pos="100000">
                <a:schemeClr val="accent6">
                  <a:tint val="45000"/>
                  <a:satMod val="2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документации</a:t>
            </a:r>
            <a:endParaRPr lang="ru-RU" sz="1600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2483768" y="1484784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Наблюдение</a:t>
            </a: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7020272" y="1484784"/>
            <a:ext cx="1944216" cy="504056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algn="ctr" defTabSz="977900">
              <a:lnSpc>
                <a:spcPct val="70000"/>
              </a:lnSpc>
              <a:spcAft>
                <a:spcPts val="0"/>
              </a:spcAft>
            </a:pPr>
            <a:endParaRPr lang="ru-RU" sz="1600" dirty="0" smtClean="0">
              <a:solidFill>
                <a:srgbClr val="002060"/>
              </a:solidFill>
            </a:endParaRPr>
          </a:p>
          <a:p>
            <a:pPr algn="ctr" defTabSz="977900">
              <a:lnSpc>
                <a:spcPct val="7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Оформление рекомендаций</a:t>
            </a:r>
          </a:p>
          <a:p>
            <a:pPr lvl="0" algn="ctr" defTabSz="9779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7020272" y="2060848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Участие в </a:t>
            </a:r>
            <a:r>
              <a:rPr lang="ru-RU" sz="1550" dirty="0" smtClean="0">
                <a:solidFill>
                  <a:srgbClr val="002060"/>
                </a:solidFill>
              </a:rPr>
              <a:t>консультировании</a:t>
            </a:r>
            <a:endParaRPr lang="ru-RU" sz="1550" kern="1200" dirty="0">
              <a:solidFill>
                <a:srgbClr val="002060"/>
              </a:solidFill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4788024" y="1484784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2060"/>
                </a:solidFill>
              </a:rPr>
              <a:t>Анализ результатов</a:t>
            </a:r>
            <a:endParaRPr lang="ru-RU" sz="1600" kern="1200" dirty="0">
              <a:solidFill>
                <a:srgbClr val="002060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4788024" y="2060848"/>
            <a:ext cx="1944216" cy="523008"/>
          </a:xfrm>
          <a:custGeom>
            <a:avLst/>
            <a:gdLst>
              <a:gd name="connsiteX0" fmla="*/ 0 w 1150441"/>
              <a:gd name="connsiteY0" fmla="*/ 76696 h 766960"/>
              <a:gd name="connsiteX1" fmla="*/ 22464 w 1150441"/>
              <a:gd name="connsiteY1" fmla="*/ 22464 h 766960"/>
              <a:gd name="connsiteX2" fmla="*/ 76696 w 1150441"/>
              <a:gd name="connsiteY2" fmla="*/ 0 h 766960"/>
              <a:gd name="connsiteX3" fmla="*/ 1073745 w 1150441"/>
              <a:gd name="connsiteY3" fmla="*/ 0 h 766960"/>
              <a:gd name="connsiteX4" fmla="*/ 1127977 w 1150441"/>
              <a:gd name="connsiteY4" fmla="*/ 22464 h 766960"/>
              <a:gd name="connsiteX5" fmla="*/ 1150441 w 1150441"/>
              <a:gd name="connsiteY5" fmla="*/ 76696 h 766960"/>
              <a:gd name="connsiteX6" fmla="*/ 1150441 w 1150441"/>
              <a:gd name="connsiteY6" fmla="*/ 690264 h 766960"/>
              <a:gd name="connsiteX7" fmla="*/ 1127977 w 1150441"/>
              <a:gd name="connsiteY7" fmla="*/ 744496 h 766960"/>
              <a:gd name="connsiteX8" fmla="*/ 1073745 w 1150441"/>
              <a:gd name="connsiteY8" fmla="*/ 766960 h 766960"/>
              <a:gd name="connsiteX9" fmla="*/ 76696 w 1150441"/>
              <a:gd name="connsiteY9" fmla="*/ 766960 h 766960"/>
              <a:gd name="connsiteX10" fmla="*/ 22464 w 1150441"/>
              <a:gd name="connsiteY10" fmla="*/ 744496 h 766960"/>
              <a:gd name="connsiteX11" fmla="*/ 0 w 1150441"/>
              <a:gd name="connsiteY11" fmla="*/ 690264 h 766960"/>
              <a:gd name="connsiteX12" fmla="*/ 0 w 1150441"/>
              <a:gd name="connsiteY12" fmla="*/ 76696 h 76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0441" h="766960">
                <a:moveTo>
                  <a:pt x="0" y="76696"/>
                </a:moveTo>
                <a:cubicBezTo>
                  <a:pt x="0" y="56355"/>
                  <a:pt x="8081" y="36847"/>
                  <a:pt x="22464" y="22464"/>
                </a:cubicBezTo>
                <a:cubicBezTo>
                  <a:pt x="36847" y="8081"/>
                  <a:pt x="56355" y="0"/>
                  <a:pt x="76696" y="0"/>
                </a:cubicBezTo>
                <a:lnTo>
                  <a:pt x="1073745" y="0"/>
                </a:lnTo>
                <a:cubicBezTo>
                  <a:pt x="1094086" y="0"/>
                  <a:pt x="1113594" y="8081"/>
                  <a:pt x="1127977" y="22464"/>
                </a:cubicBezTo>
                <a:cubicBezTo>
                  <a:pt x="1142360" y="36847"/>
                  <a:pt x="1150441" y="56355"/>
                  <a:pt x="1150441" y="76696"/>
                </a:cubicBezTo>
                <a:lnTo>
                  <a:pt x="1150441" y="690264"/>
                </a:lnTo>
                <a:cubicBezTo>
                  <a:pt x="1150441" y="710605"/>
                  <a:pt x="1142361" y="730113"/>
                  <a:pt x="1127977" y="744496"/>
                </a:cubicBezTo>
                <a:cubicBezTo>
                  <a:pt x="1113594" y="758879"/>
                  <a:pt x="1094086" y="766960"/>
                  <a:pt x="1073745" y="766960"/>
                </a:cubicBezTo>
                <a:lnTo>
                  <a:pt x="76696" y="766960"/>
                </a:lnTo>
                <a:cubicBezTo>
                  <a:pt x="56355" y="766960"/>
                  <a:pt x="36847" y="758880"/>
                  <a:pt x="22464" y="744496"/>
                </a:cubicBezTo>
                <a:cubicBezTo>
                  <a:pt x="8081" y="730113"/>
                  <a:pt x="0" y="710605"/>
                  <a:pt x="0" y="690264"/>
                </a:cubicBezTo>
                <a:lnTo>
                  <a:pt x="0" y="76696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106283" tIns="106283" rIns="106283" bIns="106283" numCol="1" spcCol="1270" anchor="ctr" anchorCtr="0">
            <a:no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Коллегиальное обсуждение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2"/>
          <p:cNvGrpSpPr>
            <a:grpSpLocks/>
          </p:cNvGrpSpPr>
          <p:nvPr/>
        </p:nvGrpSpPr>
        <p:grpSpPr bwMode="auto">
          <a:xfrm>
            <a:off x="468313" y="1268413"/>
            <a:ext cx="8207375" cy="4464050"/>
            <a:chOff x="970920" y="1052300"/>
            <a:chExt cx="7561012" cy="3658587"/>
          </a:xfrm>
        </p:grpSpPr>
        <p:sp>
          <p:nvSpPr>
            <p:cNvPr id="4" name="Полилиния 3"/>
            <p:cNvSpPr/>
            <p:nvPr/>
          </p:nvSpPr>
          <p:spPr>
            <a:xfrm>
              <a:off x="970920" y="1052300"/>
              <a:ext cx="7561012" cy="2088204"/>
            </a:xfrm>
            <a:custGeom>
              <a:avLst/>
              <a:gdLst>
                <a:gd name="connsiteX0" fmla="*/ 0 w 6091499"/>
                <a:gd name="connsiteY0" fmla="*/ 128191 h 1281906"/>
                <a:gd name="connsiteX1" fmla="*/ 37546 w 6091499"/>
                <a:gd name="connsiteY1" fmla="*/ 37546 h 1281906"/>
                <a:gd name="connsiteX2" fmla="*/ 128191 w 6091499"/>
                <a:gd name="connsiteY2" fmla="*/ 0 h 1281906"/>
                <a:gd name="connsiteX3" fmla="*/ 5963308 w 6091499"/>
                <a:gd name="connsiteY3" fmla="*/ 0 h 1281906"/>
                <a:gd name="connsiteX4" fmla="*/ 6053953 w 6091499"/>
                <a:gd name="connsiteY4" fmla="*/ 37546 h 1281906"/>
                <a:gd name="connsiteX5" fmla="*/ 6091499 w 6091499"/>
                <a:gd name="connsiteY5" fmla="*/ 128191 h 1281906"/>
                <a:gd name="connsiteX6" fmla="*/ 6091499 w 6091499"/>
                <a:gd name="connsiteY6" fmla="*/ 1153715 h 1281906"/>
                <a:gd name="connsiteX7" fmla="*/ 6053953 w 6091499"/>
                <a:gd name="connsiteY7" fmla="*/ 1244360 h 1281906"/>
                <a:gd name="connsiteX8" fmla="*/ 5963308 w 6091499"/>
                <a:gd name="connsiteY8" fmla="*/ 1281906 h 1281906"/>
                <a:gd name="connsiteX9" fmla="*/ 128191 w 6091499"/>
                <a:gd name="connsiteY9" fmla="*/ 1281906 h 1281906"/>
                <a:gd name="connsiteX10" fmla="*/ 37546 w 6091499"/>
                <a:gd name="connsiteY10" fmla="*/ 1244360 h 1281906"/>
                <a:gd name="connsiteX11" fmla="*/ 0 w 6091499"/>
                <a:gd name="connsiteY11" fmla="*/ 1153715 h 1281906"/>
                <a:gd name="connsiteX12" fmla="*/ 0 w 6091499"/>
                <a:gd name="connsiteY12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91499" h="1281906">
                  <a:moveTo>
                    <a:pt x="0" y="128191"/>
                  </a:moveTo>
                  <a:cubicBezTo>
                    <a:pt x="0" y="94193"/>
                    <a:pt x="13506" y="61587"/>
                    <a:pt x="37546" y="37546"/>
                  </a:cubicBezTo>
                  <a:cubicBezTo>
                    <a:pt x="61587" y="13506"/>
                    <a:pt x="94192" y="0"/>
                    <a:pt x="128191" y="0"/>
                  </a:cubicBezTo>
                  <a:lnTo>
                    <a:pt x="5963308" y="0"/>
                  </a:lnTo>
                  <a:cubicBezTo>
                    <a:pt x="5997306" y="0"/>
                    <a:pt x="6029912" y="13506"/>
                    <a:pt x="6053953" y="37546"/>
                  </a:cubicBezTo>
                  <a:cubicBezTo>
                    <a:pt x="6077993" y="61587"/>
                    <a:pt x="6091499" y="94192"/>
                    <a:pt x="6091499" y="128191"/>
                  </a:cubicBezTo>
                  <a:lnTo>
                    <a:pt x="6091499" y="1153715"/>
                  </a:lnTo>
                  <a:cubicBezTo>
                    <a:pt x="6091499" y="1187713"/>
                    <a:pt x="6077993" y="1220319"/>
                    <a:pt x="6053953" y="1244360"/>
                  </a:cubicBezTo>
                  <a:cubicBezTo>
                    <a:pt x="6029913" y="1268400"/>
                    <a:pt x="5997307" y="1281906"/>
                    <a:pt x="5963308" y="1281906"/>
                  </a:cubicBezTo>
                  <a:lnTo>
                    <a:pt x="128191" y="1281906"/>
                  </a:lnTo>
                  <a:cubicBezTo>
                    <a:pt x="94193" y="1281906"/>
                    <a:pt x="61587" y="1268400"/>
                    <a:pt x="37546" y="1244360"/>
                  </a:cubicBezTo>
                  <a:cubicBezTo>
                    <a:pt x="13506" y="1220319"/>
                    <a:pt x="0" y="1187714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noFill/>
            <a:ln>
              <a:solidFill>
                <a:srgbClr val="00006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8526" tIns="258526" rIns="258526" bIns="258526" spcCol="1270" anchor="ctr"/>
            <a:lstStyle/>
            <a:p>
              <a:pPr algn="ctr" defTabSz="2578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rgbClr val="000066"/>
                  </a:solidFill>
                </a:rPr>
                <a:t>Ребенок проходит обследование на ПМПК и получает заключение ПМПК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042581" y="3356481"/>
              <a:ext cx="3528960" cy="1354406"/>
            </a:xfrm>
            <a:custGeom>
              <a:avLst/>
              <a:gdLst>
                <a:gd name="connsiteX0" fmla="*/ 0 w 2922984"/>
                <a:gd name="connsiteY0" fmla="*/ 128191 h 1281906"/>
                <a:gd name="connsiteX1" fmla="*/ 37546 w 2922984"/>
                <a:gd name="connsiteY1" fmla="*/ 37546 h 1281906"/>
                <a:gd name="connsiteX2" fmla="*/ 128191 w 2922984"/>
                <a:gd name="connsiteY2" fmla="*/ 0 h 1281906"/>
                <a:gd name="connsiteX3" fmla="*/ 2794793 w 2922984"/>
                <a:gd name="connsiteY3" fmla="*/ 0 h 1281906"/>
                <a:gd name="connsiteX4" fmla="*/ 2885438 w 2922984"/>
                <a:gd name="connsiteY4" fmla="*/ 37546 h 1281906"/>
                <a:gd name="connsiteX5" fmla="*/ 2922984 w 2922984"/>
                <a:gd name="connsiteY5" fmla="*/ 128191 h 1281906"/>
                <a:gd name="connsiteX6" fmla="*/ 2922984 w 2922984"/>
                <a:gd name="connsiteY6" fmla="*/ 1153715 h 1281906"/>
                <a:gd name="connsiteX7" fmla="*/ 2885438 w 2922984"/>
                <a:gd name="connsiteY7" fmla="*/ 1244360 h 1281906"/>
                <a:gd name="connsiteX8" fmla="*/ 2794793 w 2922984"/>
                <a:gd name="connsiteY8" fmla="*/ 1281906 h 1281906"/>
                <a:gd name="connsiteX9" fmla="*/ 128191 w 2922984"/>
                <a:gd name="connsiteY9" fmla="*/ 1281906 h 1281906"/>
                <a:gd name="connsiteX10" fmla="*/ 37546 w 2922984"/>
                <a:gd name="connsiteY10" fmla="*/ 1244360 h 1281906"/>
                <a:gd name="connsiteX11" fmla="*/ 0 w 2922984"/>
                <a:gd name="connsiteY11" fmla="*/ 1153715 h 1281906"/>
                <a:gd name="connsiteX12" fmla="*/ 0 w 2922984"/>
                <a:gd name="connsiteY12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2984" h="1281906">
                  <a:moveTo>
                    <a:pt x="0" y="128191"/>
                  </a:moveTo>
                  <a:cubicBezTo>
                    <a:pt x="0" y="94193"/>
                    <a:pt x="13506" y="61587"/>
                    <a:pt x="37546" y="37546"/>
                  </a:cubicBezTo>
                  <a:cubicBezTo>
                    <a:pt x="61587" y="13506"/>
                    <a:pt x="94192" y="0"/>
                    <a:pt x="128191" y="0"/>
                  </a:cubicBezTo>
                  <a:lnTo>
                    <a:pt x="2794793" y="0"/>
                  </a:lnTo>
                  <a:cubicBezTo>
                    <a:pt x="2828791" y="0"/>
                    <a:pt x="2861397" y="13506"/>
                    <a:pt x="2885438" y="37546"/>
                  </a:cubicBezTo>
                  <a:cubicBezTo>
                    <a:pt x="2909478" y="61587"/>
                    <a:pt x="2922984" y="94192"/>
                    <a:pt x="2922984" y="128191"/>
                  </a:cubicBezTo>
                  <a:lnTo>
                    <a:pt x="2922984" y="1153715"/>
                  </a:lnTo>
                  <a:cubicBezTo>
                    <a:pt x="2922984" y="1187713"/>
                    <a:pt x="2909478" y="1220319"/>
                    <a:pt x="2885438" y="1244360"/>
                  </a:cubicBezTo>
                  <a:cubicBezTo>
                    <a:pt x="2861398" y="1268400"/>
                    <a:pt x="2828792" y="1281906"/>
                    <a:pt x="2794793" y="1281906"/>
                  </a:cubicBezTo>
                  <a:lnTo>
                    <a:pt x="128191" y="1281906"/>
                  </a:lnTo>
                  <a:cubicBezTo>
                    <a:pt x="94193" y="1281906"/>
                    <a:pt x="61587" y="1268400"/>
                    <a:pt x="37546" y="1244360"/>
                  </a:cubicBezTo>
                  <a:cubicBezTo>
                    <a:pt x="13506" y="1220319"/>
                    <a:pt x="0" y="1187714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noFill/>
            <a:ln>
              <a:solidFill>
                <a:srgbClr val="00006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47096" tIns="247096" rIns="247096" bIns="247096" spcCol="1270" anchor="ctr"/>
            <a:lstStyle/>
            <a:p>
              <a:pPr algn="ctr" defTabSz="2444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Специальные условия получения образования 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4787988" y="3356481"/>
              <a:ext cx="3600621" cy="1354406"/>
            </a:xfrm>
            <a:custGeom>
              <a:avLst/>
              <a:gdLst>
                <a:gd name="connsiteX0" fmla="*/ 0 w 2922984"/>
                <a:gd name="connsiteY0" fmla="*/ 128191 h 1281906"/>
                <a:gd name="connsiteX1" fmla="*/ 37546 w 2922984"/>
                <a:gd name="connsiteY1" fmla="*/ 37546 h 1281906"/>
                <a:gd name="connsiteX2" fmla="*/ 128191 w 2922984"/>
                <a:gd name="connsiteY2" fmla="*/ 0 h 1281906"/>
                <a:gd name="connsiteX3" fmla="*/ 2794793 w 2922984"/>
                <a:gd name="connsiteY3" fmla="*/ 0 h 1281906"/>
                <a:gd name="connsiteX4" fmla="*/ 2885438 w 2922984"/>
                <a:gd name="connsiteY4" fmla="*/ 37546 h 1281906"/>
                <a:gd name="connsiteX5" fmla="*/ 2922984 w 2922984"/>
                <a:gd name="connsiteY5" fmla="*/ 128191 h 1281906"/>
                <a:gd name="connsiteX6" fmla="*/ 2922984 w 2922984"/>
                <a:gd name="connsiteY6" fmla="*/ 1153715 h 1281906"/>
                <a:gd name="connsiteX7" fmla="*/ 2885438 w 2922984"/>
                <a:gd name="connsiteY7" fmla="*/ 1244360 h 1281906"/>
                <a:gd name="connsiteX8" fmla="*/ 2794793 w 2922984"/>
                <a:gd name="connsiteY8" fmla="*/ 1281906 h 1281906"/>
                <a:gd name="connsiteX9" fmla="*/ 128191 w 2922984"/>
                <a:gd name="connsiteY9" fmla="*/ 1281906 h 1281906"/>
                <a:gd name="connsiteX10" fmla="*/ 37546 w 2922984"/>
                <a:gd name="connsiteY10" fmla="*/ 1244360 h 1281906"/>
                <a:gd name="connsiteX11" fmla="*/ 0 w 2922984"/>
                <a:gd name="connsiteY11" fmla="*/ 1153715 h 1281906"/>
                <a:gd name="connsiteX12" fmla="*/ 0 w 2922984"/>
                <a:gd name="connsiteY12" fmla="*/ 128191 h 1281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2984" h="1281906">
                  <a:moveTo>
                    <a:pt x="0" y="128191"/>
                  </a:moveTo>
                  <a:cubicBezTo>
                    <a:pt x="0" y="94193"/>
                    <a:pt x="13506" y="61587"/>
                    <a:pt x="37546" y="37546"/>
                  </a:cubicBezTo>
                  <a:cubicBezTo>
                    <a:pt x="61587" y="13506"/>
                    <a:pt x="94192" y="0"/>
                    <a:pt x="128191" y="0"/>
                  </a:cubicBezTo>
                  <a:lnTo>
                    <a:pt x="2794793" y="0"/>
                  </a:lnTo>
                  <a:cubicBezTo>
                    <a:pt x="2828791" y="0"/>
                    <a:pt x="2861397" y="13506"/>
                    <a:pt x="2885438" y="37546"/>
                  </a:cubicBezTo>
                  <a:cubicBezTo>
                    <a:pt x="2909478" y="61587"/>
                    <a:pt x="2922984" y="94192"/>
                    <a:pt x="2922984" y="128191"/>
                  </a:cubicBezTo>
                  <a:lnTo>
                    <a:pt x="2922984" y="1153715"/>
                  </a:lnTo>
                  <a:cubicBezTo>
                    <a:pt x="2922984" y="1187713"/>
                    <a:pt x="2909478" y="1220319"/>
                    <a:pt x="2885438" y="1244360"/>
                  </a:cubicBezTo>
                  <a:cubicBezTo>
                    <a:pt x="2861398" y="1268400"/>
                    <a:pt x="2828792" y="1281906"/>
                    <a:pt x="2794793" y="1281906"/>
                  </a:cubicBezTo>
                  <a:lnTo>
                    <a:pt x="128191" y="1281906"/>
                  </a:lnTo>
                  <a:cubicBezTo>
                    <a:pt x="94193" y="1281906"/>
                    <a:pt x="61587" y="1268400"/>
                    <a:pt x="37546" y="1244360"/>
                  </a:cubicBezTo>
                  <a:cubicBezTo>
                    <a:pt x="13506" y="1220319"/>
                    <a:pt x="0" y="1187714"/>
                    <a:pt x="0" y="1153715"/>
                  </a:cubicBezTo>
                  <a:lnTo>
                    <a:pt x="0" y="128191"/>
                  </a:lnTo>
                  <a:close/>
                </a:path>
              </a:pathLst>
            </a:custGeom>
            <a:noFill/>
            <a:ln>
              <a:solidFill>
                <a:srgbClr val="00006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47096" tIns="247096" rIns="247096" bIns="247096" spcCol="1270" anchor="ctr"/>
            <a:lstStyle/>
            <a:p>
              <a:pPr algn="ctr" defTabSz="2444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Специальные условия проведения ГИА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7504" y="476672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Результат диагностической деятельности</a:t>
            </a: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48680"/>
            <a:ext cx="88924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Компетенции специалистов ПМПК</a:t>
            </a:r>
          </a:p>
          <a:p>
            <a:r>
              <a:rPr lang="ru-RU" dirty="0" smtClean="0"/>
              <a:t> </a:t>
            </a:r>
          </a:p>
          <a:p>
            <a:r>
              <a:rPr lang="ru-RU" sz="2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области коррекционно-педагогической деятельности: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готовность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осуществлению координации деятельности работников сфер образования, здравоохранения и социальной защиты, организации взаимодействия с родителями, социальными партнерами при решении актуальных коррекционно-педагогических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задач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проектировать коррекционно-образовательное пространство в инклюзивных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формах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области </a:t>
            </a:r>
            <a:r>
              <a:rPr lang="ru-RU" sz="2000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диагностико-консультативной</a:t>
            </a:r>
            <a:r>
              <a:rPr lang="ru-RU" sz="2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 профилактической деятельности: </a:t>
            </a: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готовность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осуществлению комплексного психолого-педагогического изучения с целью выявления особенностей психофизического развития детей, прогнозирования хода дальнейшего развития лиц с ОВЗ и организации </a:t>
            </a:r>
            <a:r>
              <a:rPr lang="ru-RU" sz="20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медико-психолого-педагогического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способностью осуществлять консультирование лиц с проблемами в развитии, членов их семей, родственников и заинтересованных взрослых, педагогов, в том числе образовательных организаций, осуществляющих инклюзивное обучение, по вопросам организации и реализации адаптированных основных общеобразовательных образовательных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79317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области организационно-управленческой деятельности: </a:t>
            </a: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руководить педагогическим коллективом в целях определения и реализации стратегии коррекционно-развивающего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воздействия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проектированию нормативно-правового поля инклюзивного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области культурно-просветительной деятельности: </a:t>
            </a: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готовность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изучению потенциальных возможностей и специфических культурных потребностей лиц с нарушениями в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развитии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готовность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проектированию адаптированных программ во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внеучебной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деятельности детей с ограниченными возможностями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11811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66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en-US" altLang="ru-RU" sz="6600" b="1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ru-RU" altLang="ru-RU" sz="6000" b="1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ru-RU" sz="6000" u="sng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rc.uralschool.ru</a:t>
            </a:r>
            <a:endParaRPr lang="ru-RU" altLang="ru-RU" sz="6000" u="sng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712968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Трудовые умения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Подбирать или разрабатывать диагностический инструментарий, адекватный целям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исследования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Планировать и проводить диагностическое обследование с использованием стандартизированного инструментария, включая обработку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Проводить диагностическую работу по выявлению уровня готовности или адаптации детей и обучающихся к новым образовательным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условиям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Выявлять особенности и возможные причины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дизадаптации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 целью определения направлений оказания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коррекционной помощи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Диагностировать интеллектуальные, личностные и эмоционально-волевые особенности, препятствующие нормальному протеканию процесса развития, обучения 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воспитания,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разрабатывать способы их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коррекции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Проводить мониторинг личностных и метапредметных образовательных результатов обучающихся в соответствии с требованиями федеральных государственных образовательных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стандартов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Владеть способами оценки эффективности и совершенствования диагностической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деятельности и составления заключений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2000" dirty="0" smtClean="0">
              <a:solidFill>
                <a:srgbClr val="000066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0466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Диагностическая деятельность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Необходимые знания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Теория, методология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классификация диагностических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методов, их возможности 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ограничения, предъявляемые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 ним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Методы и технологии, позволяющие решать диагностические и развивающие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Методы сбора, обработки информации,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результатов наблюдений специалистов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диагностики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обработки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результатов диагностики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Способы интерпретации и представления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результатов диагностического обследования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Международные нормы и договоры в области прав ребенка и образования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Трудовое законодательство Российской Федерации, законодательство Российской Федерации в сфере образования и прав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акты, касающиеся организации и осуществления профессиональной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 образовательные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стандарты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32656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Диагностическая деятельность</a:t>
            </a:r>
            <a:endParaRPr lang="ru-RU" sz="24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549841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Диагностическая </a:t>
            </a:r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деятельность специалистов ПМПК </a:t>
            </a:r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направлена</a:t>
            </a:r>
            <a:endParaRPr lang="ru-RU" sz="22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980728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 выявление и удовлетворение особых образовательных потребностей обучающихся с ограниченными возможностями здоровья при освоении ими рекомендуемой образовательной программы и их дальнейшую интеграцию в образовательной организации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реализацию комплексного индивидуально ориентированного психолого-медико-педагогического сопровождения в условиях образовательного процесса всех детей с особыми образовательными потребностями с учётом состояния здоровья и особенностей психофизического развития (в соответствии с рекомендациями психолого-медико-педагогической комиссии)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определение специальных условий воспитания, обучения детей с ограниченными возможностями здоровья, безбарьерной среды жизнедеятельности и учебной деятельности; использование специальных образовательных программ, разрабатываемых образовательной организацией совместно с другими участниками образовательных отношений, специальных учебных и дидактических пособий; соблюдение допустимого уровня нагрузки, определяемого с привлечением медицинских работников; проведение групповых и индивидуальных коррекционных занятий; предоставление услуг ассистента (помощника), оказывающего необходимую техническую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помощь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16" y="980728"/>
            <a:ext cx="88204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Комиссия несет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ответственность за определение статуса ребенка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(то есть присвоению ему статуса «ребенок с ограниченными возможностями здоровья). Фактически, определение потребности/ее отсутствия в создании для ребенка  специальных образовательных условий, что и 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должно быть отмечено в заключении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присваивает ребенку статус «</a:t>
            </a: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ребенок с ОВЗ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». ПМПК должно определить и специальные образовательные условия, в том числе, определение соответствующей возможностям ребенка образовательной программы, режима и возможной формы обучения и общих направлений коррекционно-развивающей работы специалистов. Статус «ребенок с ОВЗ» рассматривается как определяющий, в первую очередь, для дополнительного финансирования в соответствии с повышающим коэффициентом, принятом в данном регионе.  В свою очередь, консилиум и руководитель образовательной организации несут ответственность за создание и реализацию необходимых условий,  которые «прописаны»  в заключении ПМПК. Если ПМПК решает «стратегические» задачи в отношении образования и социальной адаптации ребенка с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5165</TotalTime>
  <Words>3663</Words>
  <Application>Microsoft Office PowerPoint</Application>
  <PresentationFormat>Экран (4:3)</PresentationFormat>
  <Paragraphs>487</Paragraphs>
  <Slides>56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Городская</vt:lpstr>
      <vt:lpstr>Использование новых классификаций и критериев специалистами ПМПК    при осуществлении диагностической деятельности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467</cp:revision>
  <dcterms:created xsi:type="dcterms:W3CDTF">2010-05-23T14:28:12Z</dcterms:created>
  <dcterms:modified xsi:type="dcterms:W3CDTF">2016-10-19T11:39:46Z</dcterms:modified>
</cp:coreProperties>
</file>