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64" r:id="rId2"/>
  </p:sldMasterIdLst>
  <p:notesMasterIdLst>
    <p:notesMasterId r:id="rId32"/>
  </p:notesMasterIdLst>
  <p:sldIdLst>
    <p:sldId id="369" r:id="rId3"/>
    <p:sldId id="356" r:id="rId4"/>
    <p:sldId id="368" r:id="rId5"/>
    <p:sldId id="367" r:id="rId6"/>
    <p:sldId id="338" r:id="rId7"/>
    <p:sldId id="379" r:id="rId8"/>
    <p:sldId id="378" r:id="rId9"/>
    <p:sldId id="380" r:id="rId10"/>
    <p:sldId id="381" r:id="rId11"/>
    <p:sldId id="366" r:id="rId12"/>
    <p:sldId id="371" r:id="rId13"/>
    <p:sldId id="383" r:id="rId14"/>
    <p:sldId id="384" r:id="rId15"/>
    <p:sldId id="376" r:id="rId16"/>
    <p:sldId id="375" r:id="rId17"/>
    <p:sldId id="349" r:id="rId18"/>
    <p:sldId id="351" r:id="rId19"/>
    <p:sldId id="350" r:id="rId20"/>
    <p:sldId id="353" r:id="rId21"/>
    <p:sldId id="389" r:id="rId22"/>
    <p:sldId id="388" r:id="rId23"/>
    <p:sldId id="394" r:id="rId24"/>
    <p:sldId id="390" r:id="rId25"/>
    <p:sldId id="399" r:id="rId26"/>
    <p:sldId id="397" r:id="rId27"/>
    <p:sldId id="396" r:id="rId28"/>
    <p:sldId id="398" r:id="rId29"/>
    <p:sldId id="372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09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B49C-FB42-41E3-BEBC-5CFA0155095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F74B0-CC58-4438-8F8E-F9A23918E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E91CE8-F475-40B0-898C-A0B0401C5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PPP_SDESI_PRT_Shawshan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900" r:id="rId12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2939753"/>
          </a:xfrm>
        </p:spPr>
        <p:txBody>
          <a:bodyPr/>
          <a:lstStyle/>
          <a:p>
            <a:r>
              <a:rPr lang="ru-RU" sz="4400" dirty="0" smtClean="0"/>
              <a:t>Формирование понятийного мышления у старшеклассников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12976"/>
            <a:ext cx="7533456" cy="3645024"/>
          </a:xfrm>
        </p:spPr>
        <p:txBody>
          <a:bodyPr/>
          <a:lstStyle/>
          <a:p>
            <a:r>
              <a:rPr lang="ru-RU" sz="2800" dirty="0" smtClean="0"/>
              <a:t>Шустрова Е.Р. – учитель истории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811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«Определяйте значения слов и Вы избавите мир от половины его заблуждений». </a:t>
            </a:r>
            <a:endParaRPr lang="ru-RU" sz="2400" b="1" i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ru-RU" sz="2400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                                                </a:t>
            </a: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Рене Декарт</a:t>
            </a:r>
            <a:endParaRPr lang="ru-RU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Формы правления</a:t>
            </a:r>
          </a:p>
        </p:txBody>
      </p:sp>
      <p:graphicFrame>
        <p:nvGraphicFramePr>
          <p:cNvPr id="21553" name="Group 4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0471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160588"/>
                <a:gridCol w="1954212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Вопросы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Абсолютная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монархия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Парламентская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монархия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Республика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Кто олицетворяет верховную власть?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Монарх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Монарх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Выборные лица и органы власти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Как приобретается власть?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Передается по наследству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Через выборы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Кто (что) ограничивает власть?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Никто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Парламент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Система сдержек и противовесов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495" y="0"/>
          <a:ext cx="9108504" cy="68579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528393"/>
                <a:gridCol w="2899706"/>
                <a:gridCol w="2680405"/>
              </a:tblGrid>
              <a:tr h="448378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мануфактура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фабрика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720608">
                <a:tc>
                  <a:txBody>
                    <a:bodyPr/>
                    <a:lstStyle/>
                    <a:p>
                      <a:r>
                        <a:rPr lang="ru-RU" sz="1700" dirty="0"/>
                        <a:t>                                                                 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сходство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896338">
                <a:tc>
                  <a:txBody>
                    <a:bodyPr/>
                    <a:lstStyle/>
                    <a:p>
                      <a:r>
                        <a:rPr lang="ru-RU" sz="1700" dirty="0"/>
                        <a:t>         </a:t>
                      </a:r>
                      <a:r>
                        <a:rPr lang="ru-RU" sz="2400" dirty="0"/>
                        <a:t>Крупные капиталистические предприятия с разделением труда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137801">
                <a:tc>
                  <a:txBody>
                    <a:bodyPr/>
                    <a:lstStyle/>
                    <a:p>
                      <a:r>
                        <a:rPr lang="ru-RU" sz="1700" dirty="0"/>
                        <a:t>                                                           </a:t>
                      </a:r>
                      <a:r>
                        <a:rPr lang="ru-RU" sz="1700" dirty="0" smtClean="0"/>
                        <a:t>    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различия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379268">
                <a:tc>
                  <a:txBody>
                    <a:bodyPr/>
                    <a:lstStyle/>
                    <a:p>
                      <a:r>
                        <a:rPr lang="ru-RU" sz="1700" b="1" i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пособ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труда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     ручной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   машинный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758535">
                <a:tc>
                  <a:txBody>
                    <a:bodyPr/>
                    <a:lstStyle/>
                    <a:p>
                      <a:r>
                        <a:rPr lang="ru-RU" sz="1700" baseline="0" dirty="0" smtClean="0"/>
                        <a:t> 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оличество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рабочих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      больше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     меньше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758535">
                <a:tc>
                  <a:txBody>
                    <a:bodyPr/>
                    <a:lstStyle/>
                    <a:p>
                      <a:r>
                        <a:rPr lang="ru-RU" sz="1700" baseline="0" dirty="0" smtClean="0"/>
                        <a:t> 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роизводительность труда</a:t>
                      </a:r>
                      <a:endParaRPr lang="ru-RU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       низкая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высокая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758535">
                <a:tc>
                  <a:txBody>
                    <a:bodyPr/>
                    <a:lstStyle/>
                    <a:p>
                      <a:r>
                        <a:rPr lang="ru-RU" sz="1700" baseline="0" dirty="0" smtClean="0"/>
                        <a:t> 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ачество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продукции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smtClean="0"/>
                        <a:t>                низкое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более </a:t>
                      </a:r>
                      <a:r>
                        <a:rPr lang="ru-RU" sz="2000" b="1" dirty="0"/>
                        <a:t>высокое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Четвертый прием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91513" cy="5112568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Использование </a:t>
            </a:r>
            <a:r>
              <a:rPr lang="ru-RU" alt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этимологического метода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т.е. поиск происхождения слова, его первоначального 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смысла</a:t>
            </a: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alt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Анархизм 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(греч. </a:t>
            </a:r>
            <a:r>
              <a:rPr lang="en-US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an – 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без, </a:t>
            </a:r>
            <a:r>
              <a:rPr lang="en-US" alt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archia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– власть) – идея безвластия, </a:t>
            </a:r>
            <a:r>
              <a:rPr lang="ru-RU" alt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безгосударственного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устройства общества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</a:t>
            </a:r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значит обречь на выполнение чего-либо, навязать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Полюдье</a:t>
            </a:r>
            <a:r>
              <a:rPr lang="ru-RU" sz="2800" dirty="0"/>
              <a:t> 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людям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Крепостное 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крепость» — документ, закрепляющий право владения.</a:t>
            </a:r>
          </a:p>
          <a:p>
            <a:pPr>
              <a:buFontTx/>
              <a:buNone/>
            </a:pP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988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Пятый прием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altLang="ru-RU" sz="2800" i="1">
                <a:solidFill>
                  <a:srgbClr val="6C0000"/>
                </a:solidFill>
                <a:latin typeface="Times New Roman" pitchFamily="18" charset="0"/>
              </a:rPr>
              <a:t>Словарная работа.</a:t>
            </a:r>
            <a:r>
              <a:rPr lang="ru-RU" altLang="ru-RU" sz="2800">
                <a:solidFill>
                  <a:srgbClr val="6C0000"/>
                </a:solidFill>
                <a:latin typeface="Times New Roman" pitchFamily="18" charset="0"/>
              </a:rPr>
              <a:t> Виды словарных заданий: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altLang="ru-RU" sz="2800">
                <a:solidFill>
                  <a:srgbClr val="6C0000"/>
                </a:solidFill>
                <a:latin typeface="Times New Roman" pitchFamily="18" charset="0"/>
              </a:rPr>
              <a:t>Подобрать к историческому термину родственные слова;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altLang="ru-RU" sz="2800">
                <a:solidFill>
                  <a:srgbClr val="6C0000"/>
                </a:solidFill>
                <a:latin typeface="Times New Roman" pitchFamily="18" charset="0"/>
              </a:rPr>
              <a:t>Самостоятельно объяснить значение и историческое происхождение слов и выражений;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altLang="ru-RU" sz="2800">
                <a:solidFill>
                  <a:srgbClr val="6C0000"/>
                </a:solidFill>
                <a:latin typeface="Times New Roman" pitchFamily="18" charset="0"/>
              </a:rPr>
              <a:t>Классифицировать исторические термины;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altLang="ru-RU" sz="2800">
                <a:solidFill>
                  <a:srgbClr val="6C0000"/>
                </a:solidFill>
                <a:latin typeface="Times New Roman" pitchFamily="18" charset="0"/>
              </a:rPr>
              <a:t>Различить сходные термины и объяснить это различие.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endParaRPr lang="ru-RU" altLang="ru-RU" sz="2800">
              <a:solidFill>
                <a:srgbClr val="6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8956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2776"/>
            <a:ext cx="8153400" cy="5140424"/>
          </a:xfrm>
        </p:spPr>
        <p:txBody>
          <a:bodyPr/>
          <a:lstStyle/>
          <a:p>
            <a:r>
              <a:rPr lang="ru-RU" sz="2000" dirty="0" smtClean="0"/>
              <a:t>Найди правильный </a:t>
            </a:r>
            <a:r>
              <a:rPr lang="ru-RU" sz="2000" dirty="0" smtClean="0"/>
              <a:t>ответ</a:t>
            </a:r>
          </a:p>
          <a:p>
            <a:r>
              <a:rPr lang="ru-RU" sz="2000" dirty="0"/>
              <a:t>Использование графического диктанта </a:t>
            </a:r>
            <a:r>
              <a:rPr lang="ru-RU" sz="2000" dirty="0" smtClean="0"/>
              <a:t>-«</a:t>
            </a:r>
            <a:r>
              <a:rPr lang="ru-RU" sz="2000" dirty="0"/>
              <a:t>да» либо «нет». </a:t>
            </a:r>
            <a:endParaRPr lang="ru-RU" sz="2000" dirty="0" smtClean="0"/>
          </a:p>
          <a:p>
            <a:r>
              <a:rPr lang="ru-RU" sz="2000" dirty="0"/>
              <a:t>«Вставь пропущенные буквы в слова»</a:t>
            </a:r>
          </a:p>
          <a:p>
            <a:r>
              <a:rPr lang="ru-RU" sz="2000" dirty="0" smtClean="0"/>
              <a:t>Терминологические</a:t>
            </a:r>
            <a:r>
              <a:rPr lang="ru-RU" sz="2000" dirty="0"/>
              <a:t>, словарные диктанты.</a:t>
            </a:r>
          </a:p>
          <a:p>
            <a:r>
              <a:rPr lang="ru-RU" sz="2000" dirty="0"/>
              <a:t>        Диктанты с ошибками</a:t>
            </a:r>
          </a:p>
          <a:p>
            <a:r>
              <a:rPr lang="ru-RU" sz="2000" dirty="0"/>
              <a:t>        Найти лишнее в логической связке слов, терминов</a:t>
            </a:r>
          </a:p>
          <a:p>
            <a:r>
              <a:rPr lang="ru-RU" sz="2000" dirty="0"/>
              <a:t>        Дописать термин</a:t>
            </a:r>
          </a:p>
          <a:p>
            <a:r>
              <a:rPr lang="ru-RU" sz="2000" dirty="0"/>
              <a:t>        Дать определение к </a:t>
            </a:r>
            <a:r>
              <a:rPr lang="ru-RU" sz="2000" dirty="0" smtClean="0"/>
              <a:t>термину</a:t>
            </a:r>
            <a:endParaRPr lang="ru-RU" sz="2000" dirty="0"/>
          </a:p>
          <a:p>
            <a:r>
              <a:rPr lang="ru-RU" sz="2000" dirty="0"/>
              <a:t>        Тестирование</a:t>
            </a:r>
          </a:p>
          <a:p>
            <a:r>
              <a:rPr lang="ru-RU" sz="2000" dirty="0" smtClean="0"/>
              <a:t>Решение </a:t>
            </a:r>
            <a:r>
              <a:rPr lang="ru-RU" sz="2000" dirty="0"/>
              <a:t>творческих </a:t>
            </a:r>
            <a:r>
              <a:rPr lang="ru-RU" sz="2000" dirty="0" smtClean="0"/>
              <a:t>заданий</a:t>
            </a:r>
          </a:p>
          <a:p>
            <a:r>
              <a:rPr lang="ru-RU" sz="2000" dirty="0"/>
              <a:t>«Третий лишний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dirty="0"/>
              <a:t>    Творческое применение терминов и понятий:</a:t>
            </a:r>
          </a:p>
          <a:p>
            <a:r>
              <a:rPr lang="ru-RU" sz="2000" dirty="0"/>
              <a:t>        составление кроссвордов, чайнвордов</a:t>
            </a:r>
          </a:p>
          <a:p>
            <a:r>
              <a:rPr lang="ru-RU" sz="2000" dirty="0"/>
              <a:t>        практические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4920399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"/>
            <a:ext cx="8458200" cy="908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понятийная разминка (когда учащиеся дают определения словам, написанным на доске);</a:t>
            </a:r>
          </a:p>
          <a:p>
            <a:pPr lvl="0"/>
            <a:r>
              <a:rPr lang="ru-RU" sz="2000" dirty="0"/>
              <a:t>понятийный диктант (когда учитель диктует слова, а учащиеся дают им определения письменно);</a:t>
            </a:r>
          </a:p>
          <a:p>
            <a:pPr lvl="0"/>
            <a:r>
              <a:rPr lang="ru-RU" sz="2000" dirty="0"/>
              <a:t>работа со схемой   (задание:  «Найти соответствие между словами из 2-х столбцов»);</a:t>
            </a:r>
          </a:p>
          <a:p>
            <a:pPr lvl="0"/>
            <a:r>
              <a:rPr lang="ru-RU" sz="2000" dirty="0"/>
              <a:t>упражнение «Разорви цепочку» (когда учащимся предлагается убрать из цепочки слов лишнее понятие);</a:t>
            </a:r>
          </a:p>
          <a:p>
            <a:pPr lvl="0"/>
            <a:r>
              <a:rPr lang="ru-RU" sz="2000" dirty="0"/>
              <a:t>упражнение «Сгруппируй слова» (учащимся предлагается сгруппировать исторические понятия по определенному признаку);</a:t>
            </a:r>
          </a:p>
          <a:p>
            <a:r>
              <a:rPr lang="ru-RU" sz="2000" dirty="0" smtClean="0"/>
              <a:t>работа </a:t>
            </a:r>
            <a:r>
              <a:rPr lang="ru-RU" sz="2000" dirty="0"/>
              <a:t>над текстом с пропущенными </a:t>
            </a:r>
            <a:r>
              <a:rPr lang="ru-RU" sz="2000" dirty="0" smtClean="0"/>
              <a:t>словами</a:t>
            </a:r>
          </a:p>
          <a:p>
            <a:r>
              <a:rPr lang="ru-RU" sz="2000" dirty="0" smtClean="0"/>
              <a:t>Текст с ошибками</a:t>
            </a:r>
          </a:p>
          <a:p>
            <a:r>
              <a:rPr lang="ru-RU" sz="2000" dirty="0" smtClean="0"/>
              <a:t>Укажи неверный ответ </a:t>
            </a:r>
          </a:p>
          <a:p>
            <a:r>
              <a:rPr lang="ru-RU" sz="2000" dirty="0" smtClean="0"/>
              <a:t>Соотнеси определение и понятие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545783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tavcur.ru/istor/5-1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525345"/>
          </a:xfrm>
          <a:prstGeom prst="rect">
            <a:avLst/>
          </a:prstGeom>
          <a:noFill/>
        </p:spPr>
      </p:pic>
      <p:pic>
        <p:nvPicPr>
          <p:cNvPr id="1028" name="Picture 4" descr="http://stavcur.ru/istor/5-1/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7377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stavcur.ru/istor/5-1/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7317432"/>
          </a:xfrm>
          <a:prstGeom prst="rect">
            <a:avLst/>
          </a:prstGeom>
          <a:noFill/>
        </p:spPr>
      </p:pic>
      <p:pic>
        <p:nvPicPr>
          <p:cNvPr id="57346" name="Picture 2" descr="http://stavcur.ru/istor/5-1/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41820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tavcur.ru/istor/5-1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3853" cy="6670377"/>
          </a:xfrm>
          <a:prstGeom prst="rect">
            <a:avLst/>
          </a:prstGeom>
          <a:noFill/>
        </p:spPr>
      </p:pic>
      <p:pic>
        <p:nvPicPr>
          <p:cNvPr id="56324" name="Picture 4" descr="http://stavcur.ru/istor/5-1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5741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stavcur.ru/istor/5-1/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-1"/>
            <a:ext cx="4695164" cy="6683375"/>
          </a:xfrm>
          <a:prstGeom prst="rect">
            <a:avLst/>
          </a:prstGeom>
          <a:noFill/>
        </p:spPr>
      </p:pic>
      <p:pic>
        <p:nvPicPr>
          <p:cNvPr id="59396" name="Picture 4" descr="http://stavcur.ru/istor/5-1/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974" y="0"/>
            <a:ext cx="464305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726795"/>
            <a:ext cx="867256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Понятие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выступает не только как форма отражения мира в мышлении, с помощью которого познаётся сущность явлений, процессов, обобщаются их существенные стороны и </a:t>
            </a: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ризнаки.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онятие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вместе с тем есть форма мышления, основной строительный материал процесса познания мышления,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основная логическая "клетка познания" .</a:t>
            </a:r>
            <a:endParaRPr lang="ru-RU" sz="2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М.М.Розенталь</a:t>
            </a:r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 </a:t>
            </a:r>
            <a:r>
              <a:rPr lang="ru-RU" sz="2000" b="1" i="1" dirty="0" smtClean="0"/>
              <a:t>Понятие </a:t>
            </a:r>
            <a:r>
              <a:rPr lang="ru-RU" sz="2000" b="1" i="1" dirty="0"/>
              <a:t>– логически оформленная общая мысль о предмете, идея </a:t>
            </a:r>
            <a:r>
              <a:rPr lang="ru-RU" sz="2000" b="1" i="1" dirty="0" smtClean="0"/>
              <a:t>чего-нибудь</a:t>
            </a:r>
            <a:r>
              <a:rPr lang="ru-RU" sz="2000" b="1" i="1" dirty="0" smtClean="0"/>
              <a:t>.</a:t>
            </a:r>
            <a:endParaRPr lang="ru-RU" sz="2000" b="1" i="1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4103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4825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2" y="0"/>
            <a:ext cx="9173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9694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Домашнее задание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hello_html_m7c35328d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3951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 smtClean="0"/>
              <a:t>Синквейн</a:t>
            </a:r>
            <a:r>
              <a:rPr lang="ru-RU" sz="3200" b="1" i="1" dirty="0" smtClean="0"/>
              <a:t>  9 класс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 «</a:t>
            </a:r>
            <a:r>
              <a:rPr lang="ru-RU" b="1" i="1" dirty="0"/>
              <a:t>Правовое государство</a:t>
            </a:r>
            <a:r>
              <a:rPr lang="ru-RU" b="1" i="1" dirty="0" smtClean="0"/>
              <a:t>».</a:t>
            </a:r>
          </a:p>
          <a:p>
            <a:pPr marL="0" indent="0">
              <a:buNone/>
            </a:pPr>
            <a:r>
              <a:rPr lang="ru-RU" b="1" i="1" dirty="0" smtClean="0"/>
              <a:t>2. справедливое</a:t>
            </a:r>
            <a:r>
              <a:rPr lang="ru-RU" b="1" i="1" dirty="0"/>
              <a:t>, гуманное</a:t>
            </a:r>
            <a:r>
              <a:rPr lang="ru-RU" b="1" i="1" dirty="0" smtClean="0"/>
              <a:t>;</a:t>
            </a:r>
          </a:p>
          <a:p>
            <a:pPr marL="0" indent="0">
              <a:buNone/>
            </a:pPr>
            <a:r>
              <a:rPr lang="ru-RU" b="1" i="1" dirty="0" smtClean="0"/>
              <a:t> 3. защищает</a:t>
            </a:r>
            <a:r>
              <a:rPr lang="ru-RU" b="1" i="1" dirty="0"/>
              <a:t>, создает, подчиняется;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 4. ветви </a:t>
            </a:r>
            <a:r>
              <a:rPr lang="ru-RU" b="1" i="1" dirty="0"/>
              <a:t>власти </a:t>
            </a:r>
            <a:r>
              <a:rPr lang="ru-RU" b="1" i="1" dirty="0" smtClean="0"/>
              <a:t>разделены и</a:t>
            </a:r>
            <a:r>
              <a:rPr lang="ru-RU" b="1" i="1" dirty="0"/>
              <a:t> контролируемы;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5. народное</a:t>
            </a:r>
            <a:r>
              <a:rPr lang="ru-RU" b="1" i="1" dirty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6808620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4" y="-31"/>
            <a:ext cx="8458200" cy="1254125"/>
          </a:xfrm>
        </p:spPr>
        <p:txBody>
          <a:bodyPr/>
          <a:lstStyle/>
          <a:p>
            <a:r>
              <a:rPr lang="ru-RU" sz="4000" b="1" i="1" dirty="0" smtClean="0"/>
              <a:t>Тест на креативность 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ластеры\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843808" cy="63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ластеры\quiz1-solv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7056784" cy="49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6446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ластеры\Кластер_Чай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3676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 </a:t>
            </a:r>
            <a:r>
              <a:rPr lang="ru-RU" b="1" i="1" dirty="0" smtClean="0"/>
              <a:t>                 </a:t>
            </a:r>
            <a:r>
              <a:rPr lang="ru-RU" sz="3600" b="1" i="1" dirty="0" smtClean="0"/>
              <a:t>Рефлексия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</a:t>
            </a:r>
            <a:r>
              <a:rPr lang="ru-RU" sz="3200" b="1" i="1" dirty="0" smtClean="0"/>
              <a:t>Тема </a:t>
            </a:r>
            <a:r>
              <a:rPr lang="ru-RU" sz="3200" b="1" i="1" dirty="0"/>
              <a:t>мастер-класса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69713"/>
              </p:ext>
            </p:extLst>
          </p:nvPr>
        </p:nvGraphicFramePr>
        <p:xfrm>
          <a:off x="251520" y="1340770"/>
          <a:ext cx="8640960" cy="525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29"/>
                <a:gridCol w="4320931"/>
              </a:tblGrid>
              <a:tr h="105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Я это применяю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</a:rPr>
                        <a:t>Любопытно</a:t>
                      </a:r>
                      <a:endParaRPr lang="ru-RU" sz="24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Это не мое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Я выполняю это самостоятельно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</a:rPr>
                        <a:t>Но всегда трудно</a:t>
                      </a:r>
                      <a:endParaRPr lang="ru-RU" sz="24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Совершенству нет предела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</a:rPr>
                        <a:t>Совет не помешает</a:t>
                      </a:r>
                      <a:endParaRPr lang="ru-RU" sz="24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Этот метод не имеет применения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</a:rPr>
                        <a:t>У нас все получится</a:t>
                      </a:r>
                      <a:endParaRPr lang="ru-RU" sz="24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Желаю успехов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89889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412775"/>
          </a:xfrm>
        </p:spPr>
        <p:txBody>
          <a:bodyPr/>
          <a:lstStyle/>
          <a:p>
            <a:r>
              <a:rPr lang="ru-RU" sz="3600" dirty="0"/>
              <a:t>Тест для определения </a:t>
            </a:r>
            <a:r>
              <a:rPr lang="ru-RU" sz="3600" dirty="0" err="1"/>
              <a:t>обученности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2448272"/>
          </a:xfrm>
        </p:spPr>
        <p:txBody>
          <a:bodyPr/>
          <a:lstStyle/>
          <a:p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ru-RU" sz="2400" dirty="0">
                <a:solidFill>
                  <a:srgbClr val="002060"/>
                </a:solidFill>
              </a:rPr>
              <a:t>уровень </a:t>
            </a:r>
            <a:r>
              <a:rPr lang="ru-RU" sz="2400" dirty="0" smtClean="0"/>
              <a:t>– различение понятий - сравни</a:t>
            </a:r>
            <a:r>
              <a:rPr lang="ru-RU" sz="2400" dirty="0"/>
              <a:t>, выбери, сопоставь, найди лишнее…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II </a:t>
            </a:r>
            <a:r>
              <a:rPr lang="ru-RU" sz="2400" dirty="0">
                <a:solidFill>
                  <a:srgbClr val="002060"/>
                </a:solidFill>
              </a:rPr>
              <a:t>уровень </a:t>
            </a:r>
            <a:r>
              <a:rPr lang="ru-RU" sz="2400" dirty="0"/>
              <a:t>– воспроизведение </a:t>
            </a:r>
            <a:r>
              <a:rPr lang="ru-RU" sz="2400" dirty="0" smtClean="0"/>
              <a:t>-Воспроизведи</a:t>
            </a:r>
            <a:r>
              <a:rPr lang="ru-RU" sz="2400" dirty="0"/>
              <a:t>, нарисуй, напиши, перескажи товарищу</a:t>
            </a:r>
            <a:r>
              <a:rPr lang="ru-RU" sz="24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III </a:t>
            </a:r>
            <a:r>
              <a:rPr lang="ru-RU" sz="2400" dirty="0">
                <a:solidFill>
                  <a:srgbClr val="002060"/>
                </a:solidFill>
              </a:rPr>
              <a:t>уровень </a:t>
            </a:r>
            <a:r>
              <a:rPr lang="ru-RU" sz="2400" dirty="0" smtClean="0"/>
              <a:t>– </a:t>
            </a:r>
            <a:r>
              <a:rPr lang="ru-RU" sz="2400" dirty="0"/>
              <a:t>понимание </a:t>
            </a:r>
            <a:r>
              <a:rPr lang="ru-RU" sz="2400" dirty="0" smtClean="0"/>
              <a:t>-отчего</a:t>
            </a:r>
            <a:r>
              <a:rPr lang="ru-RU" sz="2400" dirty="0"/>
              <a:t>, почему, зачем, в связи с чем, установи причинно-следственные </a:t>
            </a:r>
            <a:r>
              <a:rPr lang="ru-RU" sz="2400" dirty="0" smtClean="0"/>
              <a:t>связи…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IV – </a:t>
            </a:r>
            <a:r>
              <a:rPr lang="ru-RU" sz="2400" dirty="0">
                <a:solidFill>
                  <a:srgbClr val="002060"/>
                </a:solidFill>
              </a:rPr>
              <a:t>уровень </a:t>
            </a:r>
            <a:r>
              <a:rPr lang="ru-RU" sz="2400" dirty="0"/>
              <a:t>умений (репродуктивных</a:t>
            </a:r>
            <a:r>
              <a:rPr lang="ru-RU" sz="2400" dirty="0" smtClean="0"/>
              <a:t>)-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в</a:t>
            </a:r>
            <a:r>
              <a:rPr lang="ru-RU" sz="2400" dirty="0" smtClean="0"/>
              <a:t>ыполни </a:t>
            </a:r>
            <a:r>
              <a:rPr lang="ru-RU" sz="2400" dirty="0"/>
              <a:t>по образцу, по правилу, по формуле, перескажи, сопоставляя что-то с </a:t>
            </a:r>
            <a:r>
              <a:rPr lang="ru-RU" sz="2400" dirty="0" smtClean="0"/>
              <a:t>чем-то…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V уровень </a:t>
            </a:r>
            <a:r>
              <a:rPr lang="ru-RU" sz="2400" dirty="0"/>
              <a:t>– перенос (творческие </a:t>
            </a:r>
            <a:r>
              <a:rPr lang="ru-RU" sz="2400" dirty="0" smtClean="0"/>
              <a:t>умения)-сочини</a:t>
            </a:r>
            <a:r>
              <a:rPr lang="ru-RU" sz="2400" dirty="0"/>
              <a:t>, придумай, спроектируй, смоделируй, </a:t>
            </a:r>
            <a:r>
              <a:rPr lang="ru-RU" sz="2400" dirty="0" smtClean="0"/>
              <a:t>докажи…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3628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91269027_c4112.jpg"/>
          <p:cNvPicPr>
            <a:picLocks noChangeAspect="1"/>
          </p:cNvPicPr>
          <p:nvPr/>
        </p:nvPicPr>
        <p:blipFill>
          <a:blip r:embed="rId2" cstate="print"/>
          <a:srcRect b="11874"/>
          <a:stretch>
            <a:fillRect/>
          </a:stretch>
        </p:blipFill>
        <p:spPr>
          <a:xfrm>
            <a:off x="2928926" y="2428868"/>
            <a:ext cx="3076575" cy="335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1928802"/>
            <a:ext cx="7875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4125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3600" b="1" i="1" dirty="0" smtClean="0"/>
              <a:t>алгоритм работы над понятиями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587680" cy="3960440"/>
          </a:xfrm>
        </p:spPr>
        <p:txBody>
          <a:bodyPr/>
          <a:lstStyle/>
          <a:p>
            <a:r>
              <a:rPr lang="ru-RU" i="1" dirty="0" smtClean="0"/>
              <a:t>1. Введение термина на уроке в процессе объяснения новой темы. </a:t>
            </a:r>
            <a:r>
              <a:rPr lang="ru-RU" sz="1800" i="1" dirty="0" smtClean="0"/>
              <a:t>(знакомство, этимология, правописание)</a:t>
            </a:r>
            <a:endParaRPr lang="ru-RU" sz="1800" dirty="0" smtClean="0"/>
          </a:p>
          <a:p>
            <a:r>
              <a:rPr lang="ru-RU" i="1" dirty="0" smtClean="0"/>
              <a:t>2. закрепление</a:t>
            </a:r>
            <a:r>
              <a:rPr lang="ru-RU" dirty="0" smtClean="0"/>
              <a:t> и </a:t>
            </a:r>
            <a:r>
              <a:rPr lang="ru-RU" i="1" dirty="0" smtClean="0"/>
              <a:t>отработка новых понятий</a:t>
            </a:r>
          </a:p>
          <a:p>
            <a:r>
              <a:rPr lang="ru-RU" i="1" dirty="0" smtClean="0"/>
              <a:t>3. контроль знаний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8839200" cy="1857573"/>
          </a:xfrm>
        </p:spPr>
        <p:txBody>
          <a:bodyPr/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в формировании понятий 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 выделяется три уровня: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28800"/>
            <a:ext cx="8839200" cy="49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1-й -   усвоение информации -             ответ на вопрос "Что такое?». </a:t>
            </a:r>
            <a:br>
              <a:rPr lang="ru-RU" dirty="0" smtClean="0"/>
            </a:br>
            <a:r>
              <a:rPr lang="ru-RU" dirty="0" smtClean="0"/>
              <a:t>2-й - </a:t>
            </a:r>
          </a:p>
          <a:p>
            <a:pPr>
              <a:buNone/>
            </a:pPr>
            <a:r>
              <a:rPr lang="ru-RU" dirty="0" smtClean="0"/>
              <a:t>              применение понятий</a:t>
            </a:r>
          </a:p>
          <a:p>
            <a:pPr>
              <a:buNone/>
            </a:pPr>
            <a:r>
              <a:rPr lang="ru-RU" dirty="0" smtClean="0"/>
              <a:t>                                    в знакомой ситуации.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3-й - творческое применение знаний</a:t>
            </a:r>
          </a:p>
          <a:p>
            <a:pPr>
              <a:buNone/>
            </a:pPr>
            <a:r>
              <a:rPr lang="ru-RU" dirty="0" smtClean="0"/>
              <a:t>            в новой учебной  деятельности. 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9"/>
            <a:ext cx="8435975" cy="922113"/>
          </a:xfrm>
        </p:spPr>
        <p:txBody>
          <a:bodyPr/>
          <a:lstStyle/>
          <a:p>
            <a:r>
              <a:rPr lang="ru-RU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логические приемы, формирующие навыки мыслительной деятельности: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424863" cy="43195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ru-RU" sz="2800" b="1" i="1" u="sng" dirty="0">
                <a:solidFill>
                  <a:srgbClr val="6C0000"/>
                </a:solidFill>
                <a:latin typeface="Times New Roman" pitchFamily="18" charset="0"/>
              </a:rPr>
              <a:t>Анализ </a:t>
            </a:r>
            <a:r>
              <a:rPr lang="ru-RU" sz="2800" dirty="0">
                <a:solidFill>
                  <a:srgbClr val="6C0000"/>
                </a:solidFill>
                <a:latin typeface="Times New Roman" pitchFamily="18" charset="0"/>
              </a:rPr>
              <a:t>– выделение в содержании понятия его признаков и свойств</a:t>
            </a:r>
            <a:r>
              <a:rPr lang="ru-RU" sz="2800" dirty="0" smtClean="0">
                <a:solidFill>
                  <a:srgbClr val="6C0000"/>
                </a:solidFill>
                <a:latin typeface="Times New Roman" pitchFamily="18" charset="0"/>
              </a:rPr>
              <a:t>;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endParaRPr lang="ru-RU" sz="2800" dirty="0" smtClean="0">
              <a:solidFill>
                <a:srgbClr val="6C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ru-RU" sz="2800" b="1" i="1" u="sng" dirty="0" smtClean="0">
                <a:solidFill>
                  <a:srgbClr val="6C0000"/>
                </a:solidFill>
                <a:latin typeface="Times New Roman" pitchFamily="18" charset="0"/>
              </a:rPr>
              <a:t>Синтез</a:t>
            </a:r>
            <a:r>
              <a:rPr lang="ru-RU" sz="2800" dirty="0" smtClean="0">
                <a:solidFill>
                  <a:srgbClr val="6C00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rgbClr val="6C0000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6C0000"/>
                </a:solidFill>
                <a:latin typeface="Times New Roman" pitchFamily="18" charset="0"/>
              </a:rPr>
              <a:t>мысленное соединение в целое частей объекта или его отдельных признаков;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endParaRPr lang="ru-RU" sz="2800" dirty="0" smtClean="0">
              <a:solidFill>
                <a:srgbClr val="6C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ru-RU" sz="2800" b="1" i="1" u="sng" dirty="0" smtClean="0">
                <a:solidFill>
                  <a:srgbClr val="6C0000"/>
                </a:solidFill>
                <a:latin typeface="Times New Roman" pitchFamily="18" charset="0"/>
              </a:rPr>
              <a:t>Сравнение</a:t>
            </a:r>
            <a:r>
              <a:rPr lang="ru-RU" sz="2800" dirty="0" smtClean="0">
                <a:solidFill>
                  <a:srgbClr val="6C0000"/>
                </a:solidFill>
                <a:latin typeface="Times New Roman" pitchFamily="18" charset="0"/>
              </a:rPr>
              <a:t> –установление </a:t>
            </a:r>
            <a:r>
              <a:rPr lang="ru-RU" sz="2800" dirty="0">
                <a:solidFill>
                  <a:srgbClr val="6C0000"/>
                </a:solidFill>
                <a:latin typeface="Times New Roman" pitchFamily="18" charset="0"/>
              </a:rPr>
              <a:t>сходства и различия признаков объекта</a:t>
            </a:r>
            <a:r>
              <a:rPr lang="ru-RU" sz="2800" dirty="0" smtClean="0">
                <a:solidFill>
                  <a:srgbClr val="6C0000"/>
                </a:solidFill>
                <a:latin typeface="Times New Roman" pitchFamily="18" charset="0"/>
              </a:rPr>
              <a:t>;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endParaRPr lang="ru-RU" sz="2800" dirty="0">
              <a:solidFill>
                <a:srgbClr val="6C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ru-RU" sz="2800" b="1" i="1" u="sng" dirty="0">
                <a:solidFill>
                  <a:srgbClr val="6C0000"/>
                </a:solidFill>
                <a:latin typeface="Times New Roman" pitchFamily="18" charset="0"/>
              </a:rPr>
              <a:t>Обобщение </a:t>
            </a:r>
            <a:r>
              <a:rPr lang="ru-RU" sz="2800" dirty="0" smtClean="0">
                <a:solidFill>
                  <a:srgbClr val="6C0000"/>
                </a:solidFill>
                <a:latin typeface="Times New Roman" pitchFamily="18" charset="0"/>
              </a:rPr>
              <a:t>–объединение </a:t>
            </a:r>
            <a:r>
              <a:rPr lang="ru-RU" sz="2800" dirty="0">
                <a:solidFill>
                  <a:srgbClr val="6C0000"/>
                </a:solidFill>
                <a:latin typeface="Times New Roman" pitchFamily="18" charset="0"/>
              </a:rPr>
              <a:t>отдельных предметов в понятии.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18487" cy="1785937"/>
          </a:xfrm>
        </p:spPr>
        <p:txBody>
          <a:bodyPr/>
          <a:lstStyle/>
          <a:p>
            <a:r>
              <a:rPr lang="ru-RU" altLang="ru-RU" sz="36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Приемы педагогической технологии работы с понятиями:</a:t>
            </a:r>
            <a:br>
              <a:rPr lang="ru-RU" altLang="ru-RU" sz="36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ru-RU" sz="3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Первый прием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424862" cy="33131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sz="2800" dirty="0" smtClean="0">
                <a:solidFill>
                  <a:srgbClr val="540000"/>
                </a:solidFill>
                <a:latin typeface="Times New Roman" pitchFamily="18" charset="0"/>
              </a:rPr>
              <a:t>Предложить учащимся назвать ключевые слова, которые определяют понятие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dirty="0" smtClean="0">
                <a:solidFill>
                  <a:srgbClr val="540000"/>
                </a:solidFill>
                <a:latin typeface="Times New Roman" pitchFamily="18" charset="0"/>
              </a:rPr>
              <a:t>Выделить </a:t>
            </a:r>
            <a:r>
              <a:rPr lang="ru-RU" altLang="ru-RU" sz="2800" dirty="0">
                <a:solidFill>
                  <a:srgbClr val="540000"/>
                </a:solidFill>
                <a:latin typeface="Times New Roman" pitchFamily="18" charset="0"/>
              </a:rPr>
              <a:t>из списка наиболее существенные и необходимые признаки понятия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dirty="0">
                <a:solidFill>
                  <a:srgbClr val="540000"/>
                </a:solidFill>
                <a:latin typeface="Times New Roman" pitchFamily="18" charset="0"/>
              </a:rPr>
              <a:t>Существенные и необходимые признаки синтезировать в определение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1163127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Организация работы над понятием «государство»: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08963" cy="38163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>
                <a:solidFill>
                  <a:srgbClr val="540000"/>
                </a:solidFill>
                <a:latin typeface="Times New Roman" pitchFamily="18" charset="0"/>
              </a:rPr>
              <a:t>Народ, население, флаг, герб, территория, власть, закон, суверенитет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altLang="ru-RU" sz="2800">
              <a:solidFill>
                <a:srgbClr val="54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>
                <a:solidFill>
                  <a:srgbClr val="540000"/>
                </a:solidFill>
                <a:latin typeface="Times New Roman" pitchFamily="18" charset="0"/>
              </a:rPr>
              <a:t>Территория, население, управление, власть, суверенитет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altLang="ru-RU" sz="2800">
              <a:solidFill>
                <a:srgbClr val="54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>
                <a:solidFill>
                  <a:srgbClr val="540000"/>
                </a:solidFill>
                <a:latin typeface="Times New Roman" pitchFamily="18" charset="0"/>
              </a:rPr>
              <a:t>Государство – общественная система, создаваемая для организации и управления жизнью населения на определенной территории с помощью государственной власти и законов и обладающая независимостью</a:t>
            </a:r>
          </a:p>
        </p:txBody>
      </p:sp>
    </p:spTree>
    <p:extLst>
      <p:ext uri="{BB962C8B-B14F-4D97-AF65-F5344CB8AC3E}">
        <p14:creationId xmlns:p14="http://schemas.microsoft.com/office/powerpoint/2010/main" val="28666020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Второй прием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>
                <a:solidFill>
                  <a:srgbClr val="540000"/>
                </a:solidFill>
                <a:latin typeface="Times New Roman" pitchFamily="18" charset="0"/>
              </a:rPr>
              <a:t>Определение содержания понятий через их </a:t>
            </a:r>
            <a:r>
              <a:rPr lang="ru-RU" altLang="ru-RU" sz="2800" i="1">
                <a:solidFill>
                  <a:srgbClr val="540000"/>
                </a:solidFill>
                <a:latin typeface="Times New Roman" pitchFamily="18" charset="0"/>
              </a:rPr>
              <a:t>сравнение</a:t>
            </a:r>
            <a:r>
              <a:rPr lang="ru-RU" altLang="ru-RU" sz="2800">
                <a:solidFill>
                  <a:srgbClr val="5400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>
              <a:solidFill>
                <a:srgbClr val="54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i="1" u="sng">
                <a:solidFill>
                  <a:srgbClr val="540000"/>
                </a:solidFill>
                <a:latin typeface="Times New Roman" pitchFamily="18" charset="0"/>
              </a:rPr>
              <a:t>Парламентская республика</a:t>
            </a:r>
            <a:r>
              <a:rPr lang="ru-RU" altLang="ru-RU" sz="2800" i="1">
                <a:solidFill>
                  <a:srgbClr val="540000"/>
                </a:solidFill>
                <a:latin typeface="Times New Roman" pitchFamily="18" charset="0"/>
              </a:rPr>
              <a:t> – форма правления в которой верховная власть принадлежит парламенту.</a:t>
            </a:r>
            <a:endParaRPr lang="ru-RU" altLang="ru-RU" sz="2800" i="1" u="sng">
              <a:solidFill>
                <a:srgbClr val="54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i="1" u="sng">
                <a:solidFill>
                  <a:srgbClr val="540000"/>
                </a:solidFill>
                <a:latin typeface="Times New Roman" pitchFamily="18" charset="0"/>
              </a:rPr>
              <a:t>Президентская республика</a:t>
            </a:r>
            <a:r>
              <a:rPr lang="ru-RU" altLang="ru-RU" sz="2800" i="1">
                <a:solidFill>
                  <a:srgbClr val="540000"/>
                </a:solidFill>
                <a:latin typeface="Times New Roman" pitchFamily="18" charset="0"/>
              </a:rPr>
              <a:t> - форма правления в которой верховная власть принадлежит президенту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i="1">
              <a:solidFill>
                <a:srgbClr val="54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540000"/>
              </a:buClr>
              <a:buFont typeface="Wingdings" pitchFamily="2" charset="2"/>
              <a:buChar char="ь"/>
            </a:pPr>
            <a:r>
              <a:rPr lang="ru-RU" altLang="ru-RU" sz="2800" i="1">
                <a:solidFill>
                  <a:srgbClr val="540000"/>
                </a:solidFill>
                <a:latin typeface="Times New Roman" pitchFamily="18" charset="0"/>
              </a:rPr>
              <a:t>Выделяется и сравнивается существенный признак – принадлежность верховной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157989073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Третий прием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2"/>
            <a:ext cx="8207375" cy="3961035"/>
          </a:xfrm>
        </p:spPr>
        <p:txBody>
          <a:bodyPr/>
          <a:lstStyle/>
          <a:p>
            <a:r>
              <a:rPr lang="ru-RU" altLang="ru-RU" sz="2800" dirty="0">
                <a:solidFill>
                  <a:srgbClr val="540000"/>
                </a:solidFill>
                <a:latin typeface="Times New Roman" pitchFamily="18" charset="0"/>
              </a:rPr>
              <a:t>Определение содержания понятий и их отличительных признаков через </a:t>
            </a:r>
            <a:r>
              <a:rPr lang="ru-RU" altLang="ru-RU" sz="2800" i="1" dirty="0">
                <a:solidFill>
                  <a:srgbClr val="540000"/>
                </a:solidFill>
                <a:latin typeface="Times New Roman" pitchFamily="18" charset="0"/>
              </a:rPr>
              <a:t>обобщение выделенных </a:t>
            </a:r>
            <a:r>
              <a:rPr lang="ru-RU" altLang="ru-RU" sz="2800" i="1" dirty="0" smtClean="0">
                <a:solidFill>
                  <a:srgbClr val="540000"/>
                </a:solidFill>
                <a:latin typeface="Times New Roman" pitchFamily="18" charset="0"/>
              </a:rPr>
              <a:t>признаков.</a:t>
            </a:r>
            <a:endParaRPr lang="ru-RU" altLang="ru-RU" sz="2800" dirty="0">
              <a:solidFill>
                <a:srgbClr val="54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800" dirty="0">
                <a:solidFill>
                  <a:srgbClr val="540000"/>
                </a:solidFill>
                <a:latin typeface="Times New Roman" pitchFamily="18" charset="0"/>
              </a:rPr>
              <a:t>          Учащимся предлагается заполнить таблицу. Ответив на вопросы, они смогут самостоятельно дать определение понятия</a:t>
            </a:r>
            <a:r>
              <a:rPr lang="ru-RU" altLang="ru-RU" sz="2800" dirty="0" smtClean="0">
                <a:solidFill>
                  <a:srgbClr val="54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/>
              <a:t> </a:t>
            </a:r>
            <a:endParaRPr lang="ru-RU" altLang="ru-RU" sz="2400" dirty="0">
              <a:solidFill>
                <a:srgbClr val="54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4767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рн 2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3380</TotalTime>
  <Words>775</Words>
  <Application>Microsoft Office PowerPoint</Application>
  <PresentationFormat>Экран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Модерн 2</vt:lpstr>
      <vt:lpstr>Шары</vt:lpstr>
      <vt:lpstr>Формирование понятийного мышления у старшеклассников</vt:lpstr>
      <vt:lpstr>Презентация PowerPoint</vt:lpstr>
      <vt:lpstr>  алгоритм работы над понятиями</vt:lpstr>
      <vt:lpstr>  в формировании понятий                   выделяется три уровня:   </vt:lpstr>
      <vt:lpstr>Основные логические приемы, формирующие навыки мыслительной деятельности:</vt:lpstr>
      <vt:lpstr>Приемы педагогической технологии работы с понятиями:  Первый прием</vt:lpstr>
      <vt:lpstr>Организация работы над понятием «государство»:</vt:lpstr>
      <vt:lpstr>Второй прием</vt:lpstr>
      <vt:lpstr>Третий прием</vt:lpstr>
      <vt:lpstr>Формы правления</vt:lpstr>
      <vt:lpstr>Презентация PowerPoint</vt:lpstr>
      <vt:lpstr>Четвертый прием</vt:lpstr>
      <vt:lpstr>Пятый прием</vt:lpstr>
      <vt:lpstr>Контроль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Синквейн  9 класс</vt:lpstr>
      <vt:lpstr>Тест на креативность </vt:lpstr>
      <vt:lpstr>Презентация PowerPoint</vt:lpstr>
      <vt:lpstr>                  Рефлексия                 Тема мастер-класса</vt:lpstr>
      <vt:lpstr>Тест для определения обученности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</dc:title>
  <cp:lastModifiedBy>user</cp:lastModifiedBy>
  <cp:revision>321</cp:revision>
  <dcterms:modified xsi:type="dcterms:W3CDTF">2017-10-18T18:11:32Z</dcterms:modified>
</cp:coreProperties>
</file>